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7.svg" ContentType="image/svg+xml"/>
  <Override PartName="/ppt/media/image72.svg" ContentType="image/svg+xml"/>
  <Override PartName="/ppt/media/image74.svg" ContentType="image/svg+xml"/>
  <Override PartName="/ppt/media/image75.svg" ContentType="image/svg+xml"/>
  <Override PartName="/ppt/media/image79.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Lst>
  <p:notesMasterIdLst>
    <p:notesMasterId r:id="rId11"/>
  </p:notesMasterIdLst>
  <p:handoutMasterIdLst>
    <p:handoutMasterId r:id="rId75"/>
  </p:handoutMasterIdLst>
  <p:sldIdLst>
    <p:sldId id="1031" r:id="rId5"/>
    <p:sldId id="1032" r:id="rId6"/>
    <p:sldId id="1033" r:id="rId7"/>
    <p:sldId id="479" r:id="rId8"/>
    <p:sldId id="259" r:id="rId9"/>
    <p:sldId id="258" r:id="rId10"/>
    <p:sldId id="740" r:id="rId12"/>
    <p:sldId id="588" r:id="rId13"/>
    <p:sldId id="424" r:id="rId14"/>
    <p:sldId id="959" r:id="rId15"/>
    <p:sldId id="780" r:id="rId16"/>
    <p:sldId id="768" r:id="rId17"/>
    <p:sldId id="960" r:id="rId18"/>
    <p:sldId id="961" r:id="rId19"/>
    <p:sldId id="962" r:id="rId20"/>
    <p:sldId id="963" r:id="rId21"/>
    <p:sldId id="964" r:id="rId22"/>
    <p:sldId id="965" r:id="rId23"/>
    <p:sldId id="966" r:id="rId24"/>
    <p:sldId id="790" r:id="rId25"/>
    <p:sldId id="782" r:id="rId26"/>
    <p:sldId id="784" r:id="rId27"/>
    <p:sldId id="834" r:id="rId28"/>
    <p:sldId id="257" r:id="rId29"/>
    <p:sldId id="785" r:id="rId30"/>
    <p:sldId id="787" r:id="rId31"/>
    <p:sldId id="804" r:id="rId32"/>
    <p:sldId id="832" r:id="rId33"/>
    <p:sldId id="798" r:id="rId34"/>
    <p:sldId id="838" r:id="rId35"/>
    <p:sldId id="980" r:id="rId36"/>
    <p:sldId id="839" r:id="rId37"/>
    <p:sldId id="840" r:id="rId38"/>
    <p:sldId id="981" r:id="rId39"/>
    <p:sldId id="992" r:id="rId40"/>
    <p:sldId id="993" r:id="rId41"/>
    <p:sldId id="808" r:id="rId42"/>
    <p:sldId id="932" r:id="rId43"/>
    <p:sldId id="995" r:id="rId44"/>
    <p:sldId id="957" r:id="rId45"/>
    <p:sldId id="967" r:id="rId46"/>
    <p:sldId id="906" r:id="rId47"/>
    <p:sldId id="907" r:id="rId48"/>
    <p:sldId id="996" r:id="rId49"/>
    <p:sldId id="889" r:id="rId50"/>
    <p:sldId id="994" r:id="rId51"/>
    <p:sldId id="982" r:id="rId52"/>
    <p:sldId id="989" r:id="rId53"/>
    <p:sldId id="983" r:id="rId54"/>
    <p:sldId id="984" r:id="rId55"/>
    <p:sldId id="990" r:id="rId56"/>
    <p:sldId id="991" r:id="rId57"/>
    <p:sldId id="986" r:id="rId58"/>
    <p:sldId id="987" r:id="rId59"/>
    <p:sldId id="988" r:id="rId60"/>
    <p:sldId id="912" r:id="rId61"/>
    <p:sldId id="958" r:id="rId62"/>
    <p:sldId id="890" r:id="rId63"/>
    <p:sldId id="894" r:id="rId64"/>
    <p:sldId id="893" r:id="rId65"/>
    <p:sldId id="895" r:id="rId66"/>
    <p:sldId id="892" r:id="rId67"/>
    <p:sldId id="891" r:id="rId68"/>
    <p:sldId id="822" r:id="rId69"/>
    <p:sldId id="979" r:id="rId70"/>
    <p:sldId id="978" r:id="rId71"/>
    <p:sldId id="997" r:id="rId72"/>
    <p:sldId id="1036" r:id="rId73"/>
    <p:sldId id="1037" r:id="rId74"/>
  </p:sldIdLst>
  <p:sldSz cx="12192000" cy="6858000"/>
  <p:notesSz cx="6858000" cy="9144000"/>
  <p:custDataLst>
    <p:tags r:id="rId8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530D6A84-5498-4F65-8DFC-28861AA34285}">
          <p14:sldIdLst>
            <p14:sldId id="1031"/>
            <p14:sldId id="1032"/>
            <p14:sldId id="1033"/>
            <p14:sldId id="479"/>
          </p14:sldIdLst>
        </p14:section>
        <p14:section name="背景" id="{1FFEAF8D-2993-4A11-8B69-B5D535F7B215}">
          <p14:sldIdLst>
            <p14:sldId id="259"/>
            <p14:sldId id="258"/>
            <p14:sldId id="740"/>
          </p14:sldIdLst>
        </p14:section>
        <p14:section name="ChatGPT的原理与技术" id="{CCA99A3F-A4D3-42AF-8C69-0476067781A5}">
          <p14:sldIdLst>
            <p14:sldId id="588"/>
            <p14:sldId id="424"/>
            <p14:sldId id="959"/>
            <p14:sldId id="780"/>
            <p14:sldId id="768"/>
            <p14:sldId id="960"/>
            <p14:sldId id="961"/>
            <p14:sldId id="962"/>
            <p14:sldId id="963"/>
            <p14:sldId id="964"/>
            <p14:sldId id="965"/>
            <p14:sldId id="966"/>
            <p14:sldId id="790"/>
            <p14:sldId id="782"/>
            <p14:sldId id="784"/>
            <p14:sldId id="834"/>
            <p14:sldId id="257"/>
            <p14:sldId id="785"/>
            <p14:sldId id="787"/>
            <p14:sldId id="804"/>
            <p14:sldId id="832"/>
            <p14:sldId id="798"/>
            <p14:sldId id="838"/>
            <p14:sldId id="980"/>
            <p14:sldId id="839"/>
            <p14:sldId id="840"/>
            <p14:sldId id="981"/>
            <p14:sldId id="992"/>
            <p14:sldId id="993"/>
            <p14:sldId id="808"/>
            <p14:sldId id="932"/>
            <p14:sldId id="995"/>
            <p14:sldId id="957"/>
            <p14:sldId id="967"/>
            <p14:sldId id="906"/>
            <p14:sldId id="907"/>
            <p14:sldId id="996"/>
            <p14:sldId id="889"/>
            <p14:sldId id="994"/>
            <p14:sldId id="982"/>
            <p14:sldId id="989"/>
            <p14:sldId id="983"/>
            <p14:sldId id="984"/>
            <p14:sldId id="990"/>
            <p14:sldId id="991"/>
            <p14:sldId id="986"/>
            <p14:sldId id="987"/>
            <p14:sldId id="988"/>
            <p14:sldId id="912"/>
            <p14:sldId id="958"/>
            <p14:sldId id="890"/>
            <p14:sldId id="894"/>
            <p14:sldId id="893"/>
            <p14:sldId id="895"/>
            <p14:sldId id="892"/>
            <p14:sldId id="891"/>
            <p14:sldId id="822"/>
            <p14:sldId id="979"/>
            <p14:sldId id="978"/>
            <p14:sldId id="997"/>
            <p14:sldId id="1036"/>
            <p14:sldId id="1037"/>
          </p14:sldIdLst>
        </p14:section>
      </p14:sectionLst>
    </p:ext>
    <p:ext uri="{EFAFB233-063F-42B5-8137-9DF3F51BA10A}">
      <p15:sldGuideLst xmlns:p15="http://schemas.microsoft.com/office/powerpoint/2012/main">
        <p15:guide id="1" orient="horz" pos="2258" userDrawn="1">
          <p15:clr>
            <a:srgbClr val="A4A3A4"/>
          </p15:clr>
        </p15:guide>
        <p15:guide id="2" pos="380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乐乐 白" initials="乐乐" lastIdx="5" clrIdx="0"/>
  <p:cmAuthor id="2" name="zhaoyan(闫昭)" initials="z"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1511A"/>
    <a:srgbClr val="00B050"/>
    <a:srgbClr val="0070C0"/>
    <a:srgbClr val="7030A0"/>
    <a:srgbClr val="C00000"/>
    <a:srgbClr val="ED7D31"/>
    <a:srgbClr val="94673D"/>
    <a:srgbClr val="2F5597"/>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浅色样式 1 - 强调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93613" autoAdjust="0"/>
  </p:normalViewPr>
  <p:slideViewPr>
    <p:cSldViewPr snapToGrid="0" showGuides="1">
      <p:cViewPr varScale="1">
        <p:scale>
          <a:sx n="62" d="100"/>
          <a:sy n="62" d="100"/>
        </p:scale>
        <p:origin x="-1032" y="-90"/>
      </p:cViewPr>
      <p:guideLst>
        <p:guide orient="horz" pos="2258"/>
        <p:guide pos="3805"/>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0" Type="http://schemas.openxmlformats.org/officeDocument/2006/relationships/tags" Target="tags/tag280.xml"/><Relationship Id="rId8" Type="http://schemas.openxmlformats.org/officeDocument/2006/relationships/slide" Target="slides/slide4.xml"/><Relationship Id="rId79" Type="http://schemas.openxmlformats.org/officeDocument/2006/relationships/commentAuthors" Target="commentAuthors.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3.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slide" Target="slides/slide2.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notesMaster" Target="notesMasters/notesMaster1.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A88F29-BADF-4CBA-B6BC-A3C7E22A97D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CF8CD-E109-4E92-99B2-4B11AE54975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该页</a:t>
            </a:r>
            <a:r>
              <a:rPr lang="en-US" altLang="zh-CN" dirty="0" smtClean="0"/>
              <a:t>prompt</a:t>
            </a:r>
            <a:r>
              <a:rPr lang="zh-CN" altLang="en-US" dirty="0" smtClean="0"/>
              <a:t>有效、无效、不合适如何定义</a:t>
            </a:r>
            <a:endParaRPr lang="zh-CN" altLang="en-US" dirty="0"/>
          </a:p>
        </p:txBody>
      </p:sp>
      <p:sp>
        <p:nvSpPr>
          <p:cNvPr id="4" name="灯片编号占位符 3"/>
          <p:cNvSpPr>
            <a:spLocks noGrp="1"/>
          </p:cNvSpPr>
          <p:nvPr>
            <p:ph type="sldNum" sz="quarter" idx="10"/>
          </p:nvPr>
        </p:nvSpPr>
        <p:spPr/>
        <p:txBody>
          <a:bodyPr/>
          <a:lstStyle/>
          <a:p>
            <a:fld id="{23BCF8CD-E109-4E92-99B2-4B11AE54975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7FD09F5-F6C1-104E-9869-77CAC1CB7F8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3BCF8CD-E109-4E92-99B2-4B11AE54975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F8A4BC-5CC6-48A5-9A34-EB7F8C70D05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F8A4BC-5CC6-48A5-9A34-EB7F8C70D05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A24FEC-7483-462E-BE7F-85BB0E7286F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零壹财经2023-03-01《</a:t>
            </a:r>
            <a:r>
              <a:rPr lang="zh-CN" altLang="en-US" dirty="0">
                <a:sym typeface="+mn-ea"/>
              </a:rPr>
              <a:t>刘新海：ChatGPT为金融科技带来八大价值，潜在风险远超监管步伐</a:t>
            </a:r>
            <a:r>
              <a:rPr lang="zh-CN" altLang="en-US" dirty="0"/>
              <a:t>》</a:t>
            </a:r>
            <a:endParaRPr lang="zh-CN" altLang="en-US" dirty="0"/>
          </a:p>
          <a:p>
            <a:r>
              <a:rPr lang="zh-CN" altLang="en-US" dirty="0"/>
              <a:t>其次，金融领域还涉及消费者重大利益。金融交易并不是简单地买个小东西，个人房贷往往涉及金额上百万，而企业的借贷甚至达到几千万。因此，金融交易的公平性、可解释性都非常重要，如果利用ChatGPT来进行风险管理和决策，这些基本权益如何来保证？2023年2月23日的《华尔街日报》报道摩根大通这家银行开始限制员工使用ChatGPT，因为不知道答案是否准确及大家是怎么使用的。如果任何地方都用ChatGPT就会出现问题，因为金融还是要保证决策分析的准确性、透明性和公平性。</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零壹财经2023-03-01《</a:t>
            </a:r>
            <a:r>
              <a:rPr lang="zh-CN" altLang="en-US" dirty="0">
                <a:sym typeface="+mn-ea"/>
              </a:rPr>
              <a:t>刘新海：ChatGPT为金融科技带来八大价值，潜在风险远超监管步伐</a:t>
            </a:r>
            <a:r>
              <a:rPr lang="zh-CN" altLang="en-US" dirty="0"/>
              <a:t>》</a:t>
            </a:r>
            <a:endParaRPr lang="zh-CN" altLang="en-US" dirty="0"/>
          </a:p>
          <a:p>
            <a:r>
              <a:rPr lang="zh-CN" altLang="en-US" dirty="0"/>
              <a:t>其次，金融领域还涉及消费者重大利益。金融交易并不是简单地买个小东西，个人房贷往往涉及金额上百万，而企业的借贷甚至达到几千万。因此，金融交易的公平性、可解释性都非常重要，如果利用ChatGPT来进行风险管理和决策，这些基本权益如何来保证？2023年2月23日的《华尔街日报》报道摩根大通这家银行开始限制员工使用ChatGPT，因为不知道答案是否准确及大家是怎么使用的。如果任何地方都用ChatGPT就会出现问题，因为金融还是要保证决策分析的准确性、透明性和公平性。</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3F8A4BC-5CC6-48A5-9A34-EB7F8C70D05F}"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BCF8CD-E109-4E92-99B2-4B11AE54975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BCF8CD-E109-4E92-99B2-4B11AE54975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BCF8CD-E109-4E92-99B2-4B11AE54975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BCF8CD-E109-4E92-99B2-4B11AE54975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BCF8CD-E109-4E92-99B2-4B11AE54975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BCF8CD-E109-4E92-99B2-4B11AE54975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BCF8CD-E109-4E92-99B2-4B11AE54975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BCF8CD-E109-4E92-99B2-4B11AE54975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BCF8CD-E109-4E92-99B2-4B11AE54975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BCF8CD-E109-4E92-99B2-4B11AE54975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3BCF8CD-E109-4E92-99B2-4B11AE54975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1CAB528-5929-449C-8F14-4D5A5B39D984}"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A0315F1-17D3-45C2-B2E8-AAD201FE36F1}"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2" Type="http://schemas.openxmlformats.org/officeDocument/2006/relationships/theme" Target="../theme/theme3.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AB528-5929-449C-8F14-4D5A5B39D98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315F1-17D3-45C2-B2E8-AAD201FE36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CAB528-5929-449C-8F14-4D5A5B39D984}"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0315F1-17D3-45C2-B2E8-AAD201FE36F1}"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4.png"/><Relationship Id="rId3" Type="http://schemas.openxmlformats.org/officeDocument/2006/relationships/image" Target="../media/image39.jpeg"/><Relationship Id="rId2" Type="http://schemas.openxmlformats.org/officeDocument/2006/relationships/image" Target="../media/image38.png"/><Relationship Id="rId1" Type="http://schemas.openxmlformats.org/officeDocument/2006/relationships/image" Target="../media/image37.png"/></Relationships>
</file>

<file path=ppt/slides/_rels/slide11.xml.rels><?xml version="1.0" encoding="UTF-8" standalone="yes"?>
<Relationships xmlns="http://schemas.openxmlformats.org/package/2006/relationships"><Relationship Id="rId9" Type="http://schemas.openxmlformats.org/officeDocument/2006/relationships/tags" Target="../tags/tag11.xml"/><Relationship Id="rId8" Type="http://schemas.openxmlformats.org/officeDocument/2006/relationships/tags" Target="../tags/tag10.xml"/><Relationship Id="rId7" Type="http://schemas.openxmlformats.org/officeDocument/2006/relationships/tags" Target="../tags/tag9.xml"/><Relationship Id="rId6" Type="http://schemas.openxmlformats.org/officeDocument/2006/relationships/tags" Target="../tags/tag8.xml"/><Relationship Id="rId5" Type="http://schemas.openxmlformats.org/officeDocument/2006/relationships/tags" Target="../tags/tag7.xml"/><Relationship Id="rId44" Type="http://schemas.openxmlformats.org/officeDocument/2006/relationships/notesSlide" Target="../notesSlides/notesSlide3.xml"/><Relationship Id="rId43" Type="http://schemas.openxmlformats.org/officeDocument/2006/relationships/slideLayout" Target="../slideLayouts/slideLayout2.xml"/><Relationship Id="rId42" Type="http://schemas.openxmlformats.org/officeDocument/2006/relationships/tags" Target="../tags/tag35.xml"/><Relationship Id="rId41" Type="http://schemas.openxmlformats.org/officeDocument/2006/relationships/image" Target="../media/image47.png"/><Relationship Id="rId40" Type="http://schemas.openxmlformats.org/officeDocument/2006/relationships/tags" Target="../tags/tag34.xml"/><Relationship Id="rId4" Type="http://schemas.openxmlformats.org/officeDocument/2006/relationships/tags" Target="../tags/tag6.xml"/><Relationship Id="rId39" Type="http://schemas.openxmlformats.org/officeDocument/2006/relationships/tags" Target="../tags/tag33.xml"/><Relationship Id="rId38" Type="http://schemas.openxmlformats.org/officeDocument/2006/relationships/tags" Target="../tags/tag32.xml"/><Relationship Id="rId37" Type="http://schemas.openxmlformats.org/officeDocument/2006/relationships/image" Target="../media/image46.jpeg"/><Relationship Id="rId36" Type="http://schemas.openxmlformats.org/officeDocument/2006/relationships/tags" Target="../tags/tag31.xml"/><Relationship Id="rId35" Type="http://schemas.openxmlformats.org/officeDocument/2006/relationships/tags" Target="../tags/tag30.xml"/><Relationship Id="rId34" Type="http://schemas.openxmlformats.org/officeDocument/2006/relationships/tags" Target="../tags/tag29.xml"/><Relationship Id="rId33" Type="http://schemas.openxmlformats.org/officeDocument/2006/relationships/tags" Target="../tags/tag28.xml"/><Relationship Id="rId32" Type="http://schemas.openxmlformats.org/officeDocument/2006/relationships/tags" Target="../tags/tag27.xml"/><Relationship Id="rId31" Type="http://schemas.openxmlformats.org/officeDocument/2006/relationships/image" Target="../media/image45.jpeg"/><Relationship Id="rId30" Type="http://schemas.openxmlformats.org/officeDocument/2006/relationships/tags" Target="../tags/tag26.xml"/><Relationship Id="rId3" Type="http://schemas.openxmlformats.org/officeDocument/2006/relationships/tags" Target="../tags/tag5.xml"/><Relationship Id="rId29" Type="http://schemas.openxmlformats.org/officeDocument/2006/relationships/image" Target="../media/image44.jpeg"/><Relationship Id="rId28" Type="http://schemas.openxmlformats.org/officeDocument/2006/relationships/tags" Target="../tags/tag25.xml"/><Relationship Id="rId27" Type="http://schemas.openxmlformats.org/officeDocument/2006/relationships/tags" Target="../tags/tag24.xml"/><Relationship Id="rId26" Type="http://schemas.openxmlformats.org/officeDocument/2006/relationships/tags" Target="../tags/tag23.xml"/><Relationship Id="rId25" Type="http://schemas.openxmlformats.org/officeDocument/2006/relationships/tags" Target="../tags/tag22.xml"/><Relationship Id="rId24" Type="http://schemas.openxmlformats.org/officeDocument/2006/relationships/image" Target="../media/image43.png"/><Relationship Id="rId23" Type="http://schemas.openxmlformats.org/officeDocument/2006/relationships/tags" Target="../tags/tag21.xml"/><Relationship Id="rId22" Type="http://schemas.openxmlformats.org/officeDocument/2006/relationships/tags" Target="../tags/tag20.xml"/><Relationship Id="rId21" Type="http://schemas.openxmlformats.org/officeDocument/2006/relationships/tags" Target="../tags/tag19.xml"/><Relationship Id="rId20" Type="http://schemas.openxmlformats.org/officeDocument/2006/relationships/tags" Target="../tags/tag18.xml"/><Relationship Id="rId2" Type="http://schemas.openxmlformats.org/officeDocument/2006/relationships/tags" Target="../tags/tag4.xml"/><Relationship Id="rId19" Type="http://schemas.openxmlformats.org/officeDocument/2006/relationships/image" Target="../media/image42.png"/><Relationship Id="rId18" Type="http://schemas.openxmlformats.org/officeDocument/2006/relationships/tags" Target="../tags/tag17.xml"/><Relationship Id="rId17" Type="http://schemas.openxmlformats.org/officeDocument/2006/relationships/tags" Target="../tags/tag16.xml"/><Relationship Id="rId16" Type="http://schemas.openxmlformats.org/officeDocument/2006/relationships/image" Target="../media/image41.jpeg"/><Relationship Id="rId15" Type="http://schemas.openxmlformats.org/officeDocument/2006/relationships/tags" Target="../tags/tag15.xml"/><Relationship Id="rId14" Type="http://schemas.openxmlformats.org/officeDocument/2006/relationships/image" Target="../media/image40.png"/><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image" Target="../media/image34.png"/><Relationship Id="rId1" Type="http://schemas.openxmlformats.org/officeDocument/2006/relationships/tags" Target="../tags/tag3.xml"/></Relationships>
</file>

<file path=ppt/slides/_rels/slide12.xml.rels><?xml version="1.0" encoding="UTF-8" standalone="yes"?>
<Relationships xmlns="http://schemas.openxmlformats.org/package/2006/relationships"><Relationship Id="rId9" Type="http://schemas.openxmlformats.org/officeDocument/2006/relationships/tags" Target="../tags/tag44.xml"/><Relationship Id="rId8" Type="http://schemas.openxmlformats.org/officeDocument/2006/relationships/tags" Target="../tags/tag43.xml"/><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8" Type="http://schemas.openxmlformats.org/officeDocument/2006/relationships/notesSlide" Target="../notesSlides/notesSlide4.xml"/><Relationship Id="rId47" Type="http://schemas.openxmlformats.org/officeDocument/2006/relationships/slideLayout" Target="../slideLayouts/slideLayout2.xml"/><Relationship Id="rId46" Type="http://schemas.openxmlformats.org/officeDocument/2006/relationships/tags" Target="../tags/tag81.xml"/><Relationship Id="rId45" Type="http://schemas.openxmlformats.org/officeDocument/2006/relationships/tags" Target="../tags/tag80.xml"/><Relationship Id="rId44" Type="http://schemas.openxmlformats.org/officeDocument/2006/relationships/tags" Target="../tags/tag79.xml"/><Relationship Id="rId43" Type="http://schemas.openxmlformats.org/officeDocument/2006/relationships/tags" Target="../tags/tag78.xml"/><Relationship Id="rId42" Type="http://schemas.openxmlformats.org/officeDocument/2006/relationships/tags" Target="../tags/tag77.xml"/><Relationship Id="rId41" Type="http://schemas.openxmlformats.org/officeDocument/2006/relationships/tags" Target="../tags/tag76.xml"/><Relationship Id="rId40" Type="http://schemas.openxmlformats.org/officeDocument/2006/relationships/tags" Target="../tags/tag75.xml"/><Relationship Id="rId4" Type="http://schemas.openxmlformats.org/officeDocument/2006/relationships/tags" Target="../tags/tag39.xml"/><Relationship Id="rId39" Type="http://schemas.openxmlformats.org/officeDocument/2006/relationships/tags" Target="../tags/tag74.xml"/><Relationship Id="rId38" Type="http://schemas.openxmlformats.org/officeDocument/2006/relationships/tags" Target="../tags/tag73.xml"/><Relationship Id="rId37" Type="http://schemas.openxmlformats.org/officeDocument/2006/relationships/tags" Target="../tags/tag72.xml"/><Relationship Id="rId36" Type="http://schemas.openxmlformats.org/officeDocument/2006/relationships/tags" Target="../tags/tag71.xml"/><Relationship Id="rId35" Type="http://schemas.openxmlformats.org/officeDocument/2006/relationships/tags" Target="../tags/tag70.xml"/><Relationship Id="rId34" Type="http://schemas.openxmlformats.org/officeDocument/2006/relationships/tags" Target="../tags/tag69.xml"/><Relationship Id="rId33" Type="http://schemas.openxmlformats.org/officeDocument/2006/relationships/tags" Target="../tags/tag68.xml"/><Relationship Id="rId32" Type="http://schemas.openxmlformats.org/officeDocument/2006/relationships/tags" Target="../tags/tag67.xml"/><Relationship Id="rId31" Type="http://schemas.openxmlformats.org/officeDocument/2006/relationships/tags" Target="../tags/tag66.xml"/><Relationship Id="rId30" Type="http://schemas.openxmlformats.org/officeDocument/2006/relationships/tags" Target="../tags/tag65.xml"/><Relationship Id="rId3" Type="http://schemas.openxmlformats.org/officeDocument/2006/relationships/tags" Target="../tags/tag38.xml"/><Relationship Id="rId29" Type="http://schemas.openxmlformats.org/officeDocument/2006/relationships/tags" Target="../tags/tag64.xml"/><Relationship Id="rId28" Type="http://schemas.openxmlformats.org/officeDocument/2006/relationships/tags" Target="../tags/tag63.xml"/><Relationship Id="rId27" Type="http://schemas.openxmlformats.org/officeDocument/2006/relationships/tags" Target="../tags/tag62.xml"/><Relationship Id="rId26" Type="http://schemas.openxmlformats.org/officeDocument/2006/relationships/tags" Target="../tags/tag61.xml"/><Relationship Id="rId25" Type="http://schemas.openxmlformats.org/officeDocument/2006/relationships/tags" Target="../tags/tag60.xml"/><Relationship Id="rId24" Type="http://schemas.openxmlformats.org/officeDocument/2006/relationships/tags" Target="../tags/tag59.xml"/><Relationship Id="rId23" Type="http://schemas.openxmlformats.org/officeDocument/2006/relationships/tags" Target="../tags/tag58.xml"/><Relationship Id="rId22" Type="http://schemas.openxmlformats.org/officeDocument/2006/relationships/tags" Target="../tags/tag57.xml"/><Relationship Id="rId21" Type="http://schemas.openxmlformats.org/officeDocument/2006/relationships/tags" Target="../tags/tag56.xml"/><Relationship Id="rId20" Type="http://schemas.openxmlformats.org/officeDocument/2006/relationships/tags" Target="../tags/tag55.xml"/><Relationship Id="rId2" Type="http://schemas.openxmlformats.org/officeDocument/2006/relationships/tags" Target="../tags/tag37.xml"/><Relationship Id="rId19" Type="http://schemas.openxmlformats.org/officeDocument/2006/relationships/tags" Target="../tags/tag54.xml"/><Relationship Id="rId18" Type="http://schemas.openxmlformats.org/officeDocument/2006/relationships/tags" Target="../tags/tag53.xml"/><Relationship Id="rId17" Type="http://schemas.openxmlformats.org/officeDocument/2006/relationships/tags" Target="../tags/tag52.xml"/><Relationship Id="rId16" Type="http://schemas.openxmlformats.org/officeDocument/2006/relationships/tags" Target="../tags/tag51.xml"/><Relationship Id="rId15" Type="http://schemas.openxmlformats.org/officeDocument/2006/relationships/tags" Target="../tags/tag50.xml"/><Relationship Id="rId14" Type="http://schemas.openxmlformats.org/officeDocument/2006/relationships/tags" Target="../tags/tag49.xml"/><Relationship Id="rId13" Type="http://schemas.openxmlformats.org/officeDocument/2006/relationships/tags" Target="../tags/tag48.xml"/><Relationship Id="rId12" Type="http://schemas.openxmlformats.org/officeDocument/2006/relationships/tags" Target="../tags/tag47.xml"/><Relationship Id="rId11" Type="http://schemas.openxmlformats.org/officeDocument/2006/relationships/tags" Target="../tags/tag46.xml"/><Relationship Id="rId10" Type="http://schemas.openxmlformats.org/officeDocument/2006/relationships/tags" Target="../tags/tag45.xml"/><Relationship Id="rId1" Type="http://schemas.openxmlformats.org/officeDocument/2006/relationships/tags" Target="../tags/tag36.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64.png"/><Relationship Id="rId1" Type="http://schemas.openxmlformats.org/officeDocument/2006/relationships/image" Target="../media/image6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9" Type="http://schemas.openxmlformats.org/officeDocument/2006/relationships/image" Target="../media/image68.png"/><Relationship Id="rId8" Type="http://schemas.openxmlformats.org/officeDocument/2006/relationships/tags" Target="../tags/tag86.xml"/><Relationship Id="rId7" Type="http://schemas.openxmlformats.org/officeDocument/2006/relationships/image" Target="../media/image67.png"/><Relationship Id="rId6" Type="http://schemas.openxmlformats.org/officeDocument/2006/relationships/tags" Target="../tags/tag85.xml"/><Relationship Id="rId5" Type="http://schemas.openxmlformats.org/officeDocument/2006/relationships/tags" Target="../tags/tag84.xml"/><Relationship Id="rId4" Type="http://schemas.openxmlformats.org/officeDocument/2006/relationships/tags" Target="../tags/tag83.xml"/><Relationship Id="rId3" Type="http://schemas.openxmlformats.org/officeDocument/2006/relationships/tags" Target="../tags/tag82.xml"/><Relationship Id="rId2" Type="http://schemas.openxmlformats.org/officeDocument/2006/relationships/image" Target="../media/image66.png"/><Relationship Id="rId13" Type="http://schemas.openxmlformats.org/officeDocument/2006/relationships/slideLayout" Target="../slideLayouts/slideLayout2.xml"/><Relationship Id="rId12" Type="http://schemas.openxmlformats.org/officeDocument/2006/relationships/tags" Target="../tags/tag89.xml"/><Relationship Id="rId11" Type="http://schemas.openxmlformats.org/officeDocument/2006/relationships/tags" Target="../tags/tag88.xml"/><Relationship Id="rId10" Type="http://schemas.openxmlformats.org/officeDocument/2006/relationships/tags" Target="../tags/tag87.xml"/><Relationship Id="rId1" Type="http://schemas.openxmlformats.org/officeDocument/2006/relationships/image" Target="../media/image6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69.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9" Type="http://schemas.openxmlformats.org/officeDocument/2006/relationships/image" Target="../media/image77.png"/><Relationship Id="rId8" Type="http://schemas.openxmlformats.org/officeDocument/2006/relationships/image" Target="../media/image76.png"/><Relationship Id="rId7" Type="http://schemas.openxmlformats.org/officeDocument/2006/relationships/image" Target="../media/image75.svg"/><Relationship Id="rId6" Type="http://schemas.openxmlformats.org/officeDocument/2006/relationships/image" Target="../media/image74.svg"/><Relationship Id="rId5" Type="http://schemas.openxmlformats.org/officeDocument/2006/relationships/image" Target="../media/image73.png"/><Relationship Id="rId4" Type="http://schemas.openxmlformats.org/officeDocument/2006/relationships/image" Target="../media/image72.svg"/><Relationship Id="rId3" Type="http://schemas.openxmlformats.org/officeDocument/2006/relationships/image" Target="../media/image71.png"/><Relationship Id="rId22" Type="http://schemas.openxmlformats.org/officeDocument/2006/relationships/slideLayout" Target="../slideLayouts/slideLayout2.xml"/><Relationship Id="rId21" Type="http://schemas.openxmlformats.org/officeDocument/2006/relationships/tags" Target="../tags/tag98.xml"/><Relationship Id="rId20" Type="http://schemas.openxmlformats.org/officeDocument/2006/relationships/tags" Target="../tags/tag97.xml"/><Relationship Id="rId2" Type="http://schemas.openxmlformats.org/officeDocument/2006/relationships/image" Target="../media/image34.png"/><Relationship Id="rId19" Type="http://schemas.openxmlformats.org/officeDocument/2006/relationships/tags" Target="../tags/tag96.xml"/><Relationship Id="rId18" Type="http://schemas.openxmlformats.org/officeDocument/2006/relationships/tags" Target="../tags/tag95.xml"/><Relationship Id="rId17" Type="http://schemas.openxmlformats.org/officeDocument/2006/relationships/tags" Target="../tags/tag94.xml"/><Relationship Id="rId16" Type="http://schemas.openxmlformats.org/officeDocument/2006/relationships/tags" Target="../tags/tag93.xml"/><Relationship Id="rId15" Type="http://schemas.openxmlformats.org/officeDocument/2006/relationships/tags" Target="../tags/tag92.xml"/><Relationship Id="rId14" Type="http://schemas.openxmlformats.org/officeDocument/2006/relationships/tags" Target="../tags/tag91.xml"/><Relationship Id="rId13" Type="http://schemas.openxmlformats.org/officeDocument/2006/relationships/tags" Target="../tags/tag90.xml"/><Relationship Id="rId12" Type="http://schemas.openxmlformats.org/officeDocument/2006/relationships/image" Target="../media/image80.png"/><Relationship Id="rId11" Type="http://schemas.openxmlformats.org/officeDocument/2006/relationships/image" Target="../media/image79.svg"/><Relationship Id="rId10" Type="http://schemas.openxmlformats.org/officeDocument/2006/relationships/image" Target="../media/image78.png"/><Relationship Id="rId1" Type="http://schemas.openxmlformats.org/officeDocument/2006/relationships/image" Target="../media/image70.png"/></Relationships>
</file>

<file path=ppt/slides/_rels/slide29.xml.rels><?xml version="1.0" encoding="UTF-8" standalone="yes"?>
<Relationships xmlns="http://schemas.openxmlformats.org/package/2006/relationships"><Relationship Id="rId9" Type="http://schemas.openxmlformats.org/officeDocument/2006/relationships/image" Target="../media/image86.png"/><Relationship Id="rId8" Type="http://schemas.openxmlformats.org/officeDocument/2006/relationships/tags" Target="../tags/tag101.xml"/><Relationship Id="rId7" Type="http://schemas.openxmlformats.org/officeDocument/2006/relationships/image" Target="../media/image85.png"/><Relationship Id="rId6" Type="http://schemas.openxmlformats.org/officeDocument/2006/relationships/tags" Target="../tags/tag100.xml"/><Relationship Id="rId5" Type="http://schemas.openxmlformats.org/officeDocument/2006/relationships/image" Target="../media/image84.png"/><Relationship Id="rId4" Type="http://schemas.openxmlformats.org/officeDocument/2006/relationships/tags" Target="../tags/tag99.xml"/><Relationship Id="rId3" Type="http://schemas.openxmlformats.org/officeDocument/2006/relationships/image" Target="../media/image83.png"/><Relationship Id="rId23" Type="http://schemas.openxmlformats.org/officeDocument/2006/relationships/notesSlide" Target="../notesSlides/notesSlide13.xml"/><Relationship Id="rId22" Type="http://schemas.openxmlformats.org/officeDocument/2006/relationships/slideLayout" Target="../slideLayouts/slideLayout2.xml"/><Relationship Id="rId21" Type="http://schemas.openxmlformats.org/officeDocument/2006/relationships/tags" Target="../tags/tag110.xml"/><Relationship Id="rId20" Type="http://schemas.openxmlformats.org/officeDocument/2006/relationships/tags" Target="../tags/tag109.xml"/><Relationship Id="rId2" Type="http://schemas.openxmlformats.org/officeDocument/2006/relationships/image" Target="../media/image82.png"/><Relationship Id="rId19" Type="http://schemas.openxmlformats.org/officeDocument/2006/relationships/tags" Target="../tags/tag108.xml"/><Relationship Id="rId18" Type="http://schemas.openxmlformats.org/officeDocument/2006/relationships/tags" Target="../tags/tag107.xml"/><Relationship Id="rId17" Type="http://schemas.openxmlformats.org/officeDocument/2006/relationships/tags" Target="../tags/tag106.xml"/><Relationship Id="rId16" Type="http://schemas.openxmlformats.org/officeDocument/2006/relationships/image" Target="../media/image89.png"/><Relationship Id="rId15" Type="http://schemas.openxmlformats.org/officeDocument/2006/relationships/tags" Target="../tags/tag105.xml"/><Relationship Id="rId14" Type="http://schemas.openxmlformats.org/officeDocument/2006/relationships/tags" Target="../tags/tag104.xml"/><Relationship Id="rId13" Type="http://schemas.openxmlformats.org/officeDocument/2006/relationships/image" Target="../media/image88.png"/><Relationship Id="rId12" Type="http://schemas.openxmlformats.org/officeDocument/2006/relationships/tags" Target="../tags/tag103.xml"/><Relationship Id="rId11" Type="http://schemas.openxmlformats.org/officeDocument/2006/relationships/image" Target="../media/image87.png"/><Relationship Id="rId10" Type="http://schemas.openxmlformats.org/officeDocument/2006/relationships/tags" Target="../tags/tag102.xml"/><Relationship Id="rId1" Type="http://schemas.openxmlformats.org/officeDocument/2006/relationships/image" Target="../media/image81.png"/></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23.xml"/><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tags" Target="../tags/tag1.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11.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95.png"/></Relationships>
</file>

<file path=ppt/slides/_rels/slide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GIF"/><Relationship Id="rId3" Type="http://schemas.openxmlformats.org/officeDocument/2006/relationships/image" Target="../media/image98.GIF"/><Relationship Id="rId2" Type="http://schemas.openxmlformats.org/officeDocument/2006/relationships/image" Target="../media/image97.GIF"/><Relationship Id="rId1" Type="http://schemas.openxmlformats.org/officeDocument/2006/relationships/image" Target="../media/image96.GIF"/></Relationships>
</file>

<file path=ppt/slides/_rels/slide3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1.xml"/><Relationship Id="rId7" Type="http://schemas.openxmlformats.org/officeDocument/2006/relationships/image" Target="../media/image105.png"/><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23.png"/><Relationship Id="rId1" Type="http://schemas.openxmlformats.org/officeDocument/2006/relationships/image" Target="../media/image22.png"/></Relationships>
</file>

<file path=ppt/slides/_rels/slide36.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image" Target="../media/image113.png"/><Relationship Id="rId7" Type="http://schemas.openxmlformats.org/officeDocument/2006/relationships/image" Target="../media/image112.png"/><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 Id="rId3" Type="http://schemas.openxmlformats.org/officeDocument/2006/relationships/image" Target="../media/image108.png"/><Relationship Id="rId2" Type="http://schemas.openxmlformats.org/officeDocument/2006/relationships/image" Target="../media/image107.png"/><Relationship Id="rId10" Type="http://schemas.openxmlformats.org/officeDocument/2006/relationships/notesSlide" Target="../notesSlides/notesSlide16.xml"/><Relationship Id="rId1" Type="http://schemas.openxmlformats.org/officeDocument/2006/relationships/image" Target="../media/image10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9" Type="http://schemas.openxmlformats.org/officeDocument/2006/relationships/tags" Target="../tags/tag120.xml"/><Relationship Id="rId8" Type="http://schemas.openxmlformats.org/officeDocument/2006/relationships/tags" Target="../tags/tag119.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4" Type="http://schemas.openxmlformats.org/officeDocument/2006/relationships/slideLayout" Target="../slideLayouts/slideLayout2.xml"/><Relationship Id="rId23" Type="http://schemas.openxmlformats.org/officeDocument/2006/relationships/tags" Target="../tags/tag134.xml"/><Relationship Id="rId22" Type="http://schemas.openxmlformats.org/officeDocument/2006/relationships/tags" Target="../tags/tag133.xml"/><Relationship Id="rId21" Type="http://schemas.openxmlformats.org/officeDocument/2006/relationships/tags" Target="../tags/tag132.xml"/><Relationship Id="rId20" Type="http://schemas.openxmlformats.org/officeDocument/2006/relationships/tags" Target="../tags/tag131.xml"/><Relationship Id="rId2" Type="http://schemas.openxmlformats.org/officeDocument/2006/relationships/tags" Target="../tags/tag113.xml"/><Relationship Id="rId19" Type="http://schemas.openxmlformats.org/officeDocument/2006/relationships/tags" Target="../tags/tag130.xml"/><Relationship Id="rId18" Type="http://schemas.openxmlformats.org/officeDocument/2006/relationships/tags" Target="../tags/tag129.xml"/><Relationship Id="rId17" Type="http://schemas.openxmlformats.org/officeDocument/2006/relationships/tags" Target="../tags/tag128.xml"/><Relationship Id="rId16" Type="http://schemas.openxmlformats.org/officeDocument/2006/relationships/tags" Target="../tags/tag127.xml"/><Relationship Id="rId15" Type="http://schemas.openxmlformats.org/officeDocument/2006/relationships/tags" Target="../tags/tag126.xml"/><Relationship Id="rId14" Type="http://schemas.openxmlformats.org/officeDocument/2006/relationships/tags" Target="../tags/tag125.xml"/><Relationship Id="rId13" Type="http://schemas.openxmlformats.org/officeDocument/2006/relationships/tags" Target="../tags/tag124.xml"/><Relationship Id="rId12" Type="http://schemas.openxmlformats.org/officeDocument/2006/relationships/tags" Target="../tags/tag123.xml"/><Relationship Id="rId11" Type="http://schemas.openxmlformats.org/officeDocument/2006/relationships/tags" Target="../tags/tag122.xml"/><Relationship Id="rId10" Type="http://schemas.openxmlformats.org/officeDocument/2006/relationships/tags" Target="../tags/tag121.xml"/><Relationship Id="rId1" Type="http://schemas.openxmlformats.org/officeDocument/2006/relationships/tags" Target="../tags/tag112.xml"/></Relationships>
</file>

<file path=ppt/slides/_rels/slide39.xml.rels><?xml version="1.0" encoding="UTF-8" standalone="yes"?>
<Relationships xmlns="http://schemas.openxmlformats.org/package/2006/relationships"><Relationship Id="rId8" Type="http://schemas.openxmlformats.org/officeDocument/2006/relationships/notesSlide" Target="../notesSlides/notesSlide17.xml"/><Relationship Id="rId7"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tags" Target="../tags/tag137.xml"/><Relationship Id="rId4" Type="http://schemas.openxmlformats.org/officeDocument/2006/relationships/image" Target="../media/image115.png"/><Relationship Id="rId3" Type="http://schemas.openxmlformats.org/officeDocument/2006/relationships/image" Target="../media/image114.jpeg"/><Relationship Id="rId2" Type="http://schemas.openxmlformats.org/officeDocument/2006/relationships/tags" Target="../tags/tag136.xml"/><Relationship Id="rId1" Type="http://schemas.openxmlformats.org/officeDocument/2006/relationships/tags" Target="../tags/tag135.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tags" Target="../tags/tag2.xml"/></Relationships>
</file>

<file path=ppt/slides/_rels/slide40.xml.rels><?xml version="1.0" encoding="UTF-8" standalone="yes"?>
<Relationships xmlns="http://schemas.openxmlformats.org/package/2006/relationships"><Relationship Id="rId9" Type="http://schemas.openxmlformats.org/officeDocument/2006/relationships/tags" Target="../tags/tag146.xml"/><Relationship Id="rId8" Type="http://schemas.openxmlformats.org/officeDocument/2006/relationships/tags" Target="../tags/tag145.xml"/><Relationship Id="rId7" Type="http://schemas.openxmlformats.org/officeDocument/2006/relationships/tags" Target="../tags/tag144.xml"/><Relationship Id="rId6" Type="http://schemas.openxmlformats.org/officeDocument/2006/relationships/tags" Target="../tags/tag143.xml"/><Relationship Id="rId5" Type="http://schemas.openxmlformats.org/officeDocument/2006/relationships/tags" Target="../tags/tag142.xml"/><Relationship Id="rId4" Type="http://schemas.openxmlformats.org/officeDocument/2006/relationships/tags" Target="../tags/tag141.xml"/><Relationship Id="rId3" Type="http://schemas.openxmlformats.org/officeDocument/2006/relationships/tags" Target="../tags/tag140.xml"/><Relationship Id="rId23" Type="http://schemas.openxmlformats.org/officeDocument/2006/relationships/notesSlide" Target="../notesSlides/notesSlide18.xml"/><Relationship Id="rId22" Type="http://schemas.openxmlformats.org/officeDocument/2006/relationships/slideLayout" Target="../slideLayouts/slideLayout2.xml"/><Relationship Id="rId21" Type="http://schemas.openxmlformats.org/officeDocument/2006/relationships/tags" Target="../tags/tag158.xml"/><Relationship Id="rId20" Type="http://schemas.openxmlformats.org/officeDocument/2006/relationships/tags" Target="../tags/tag157.xml"/><Relationship Id="rId2" Type="http://schemas.openxmlformats.org/officeDocument/2006/relationships/tags" Target="../tags/tag139.xml"/><Relationship Id="rId19" Type="http://schemas.openxmlformats.org/officeDocument/2006/relationships/tags" Target="../tags/tag156.xml"/><Relationship Id="rId18" Type="http://schemas.openxmlformats.org/officeDocument/2006/relationships/tags" Target="../tags/tag155.xml"/><Relationship Id="rId17" Type="http://schemas.openxmlformats.org/officeDocument/2006/relationships/tags" Target="../tags/tag154.xml"/><Relationship Id="rId16" Type="http://schemas.openxmlformats.org/officeDocument/2006/relationships/tags" Target="../tags/tag153.xml"/><Relationship Id="rId15" Type="http://schemas.openxmlformats.org/officeDocument/2006/relationships/tags" Target="../tags/tag152.xml"/><Relationship Id="rId14" Type="http://schemas.openxmlformats.org/officeDocument/2006/relationships/tags" Target="../tags/tag151.xml"/><Relationship Id="rId13" Type="http://schemas.openxmlformats.org/officeDocument/2006/relationships/tags" Target="../tags/tag150.xml"/><Relationship Id="rId12" Type="http://schemas.openxmlformats.org/officeDocument/2006/relationships/tags" Target="../tags/tag149.xml"/><Relationship Id="rId11" Type="http://schemas.openxmlformats.org/officeDocument/2006/relationships/tags" Target="../tags/tag148.xml"/><Relationship Id="rId10" Type="http://schemas.openxmlformats.org/officeDocument/2006/relationships/tags" Target="../tags/tag147.xml"/><Relationship Id="rId1" Type="http://schemas.openxmlformats.org/officeDocument/2006/relationships/tags" Target="../tags/tag138.xml"/></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116.png"/><Relationship Id="rId2" Type="http://schemas.microsoft.com/office/2007/relationships/media" Target="../media/media1.mp4"/><Relationship Id="rId1" Type="http://schemas.openxmlformats.org/officeDocument/2006/relationships/video" Target="../media/media1.mp4"/></Relationships>
</file>

<file path=ppt/slides/_rels/slide42.xml.rels><?xml version="1.0" encoding="UTF-8" standalone="yes"?>
<Relationships xmlns="http://schemas.openxmlformats.org/package/2006/relationships"><Relationship Id="rId9" Type="http://schemas.openxmlformats.org/officeDocument/2006/relationships/tags" Target="../tags/tag167.xml"/><Relationship Id="rId8" Type="http://schemas.openxmlformats.org/officeDocument/2006/relationships/tags" Target="../tags/tag166.xml"/><Relationship Id="rId7" Type="http://schemas.openxmlformats.org/officeDocument/2006/relationships/tags" Target="../tags/tag165.xml"/><Relationship Id="rId6" Type="http://schemas.openxmlformats.org/officeDocument/2006/relationships/tags" Target="../tags/tag164.xml"/><Relationship Id="rId5" Type="http://schemas.openxmlformats.org/officeDocument/2006/relationships/tags" Target="../tags/tag163.xml"/><Relationship Id="rId4" Type="http://schemas.openxmlformats.org/officeDocument/2006/relationships/tags" Target="../tags/tag162.xml"/><Relationship Id="rId3" Type="http://schemas.openxmlformats.org/officeDocument/2006/relationships/tags" Target="../tags/tag161.xml"/><Relationship Id="rId26" Type="http://schemas.openxmlformats.org/officeDocument/2006/relationships/slideLayout" Target="../slideLayouts/slideLayout2.xml"/><Relationship Id="rId25" Type="http://schemas.openxmlformats.org/officeDocument/2006/relationships/tags" Target="../tags/tag183.xml"/><Relationship Id="rId24" Type="http://schemas.openxmlformats.org/officeDocument/2006/relationships/tags" Target="../tags/tag182.xml"/><Relationship Id="rId23" Type="http://schemas.openxmlformats.org/officeDocument/2006/relationships/tags" Target="../tags/tag181.xml"/><Relationship Id="rId22" Type="http://schemas.openxmlformats.org/officeDocument/2006/relationships/tags" Target="../tags/tag180.xml"/><Relationship Id="rId21" Type="http://schemas.openxmlformats.org/officeDocument/2006/relationships/tags" Target="../tags/tag179.xml"/><Relationship Id="rId20" Type="http://schemas.openxmlformats.org/officeDocument/2006/relationships/tags" Target="../tags/tag178.xml"/><Relationship Id="rId2" Type="http://schemas.openxmlformats.org/officeDocument/2006/relationships/tags" Target="../tags/tag160.xml"/><Relationship Id="rId19" Type="http://schemas.openxmlformats.org/officeDocument/2006/relationships/tags" Target="../tags/tag177.xml"/><Relationship Id="rId18" Type="http://schemas.openxmlformats.org/officeDocument/2006/relationships/tags" Target="../tags/tag176.xml"/><Relationship Id="rId17" Type="http://schemas.openxmlformats.org/officeDocument/2006/relationships/tags" Target="../tags/tag175.xml"/><Relationship Id="rId16" Type="http://schemas.openxmlformats.org/officeDocument/2006/relationships/tags" Target="../tags/tag174.xml"/><Relationship Id="rId15" Type="http://schemas.openxmlformats.org/officeDocument/2006/relationships/tags" Target="../tags/tag173.xml"/><Relationship Id="rId14" Type="http://schemas.openxmlformats.org/officeDocument/2006/relationships/tags" Target="../tags/tag172.xml"/><Relationship Id="rId13" Type="http://schemas.openxmlformats.org/officeDocument/2006/relationships/tags" Target="../tags/tag171.xml"/><Relationship Id="rId12" Type="http://schemas.openxmlformats.org/officeDocument/2006/relationships/tags" Target="../tags/tag170.xml"/><Relationship Id="rId11" Type="http://schemas.openxmlformats.org/officeDocument/2006/relationships/tags" Target="../tags/tag169.xml"/><Relationship Id="rId10" Type="http://schemas.openxmlformats.org/officeDocument/2006/relationships/tags" Target="../tags/tag168.xml"/><Relationship Id="rId1" Type="http://schemas.openxmlformats.org/officeDocument/2006/relationships/tags" Target="../tags/tag159.xml"/></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17.png"/><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 Type="http://schemas.openxmlformats.org/officeDocument/2006/relationships/tags" Target="../tags/tag186.xml"/><Relationship Id="rId2" Type="http://schemas.openxmlformats.org/officeDocument/2006/relationships/tags" Target="../tags/tag185.xml"/><Relationship Id="rId1" Type="http://schemas.openxmlformats.org/officeDocument/2006/relationships/tags" Target="../tags/tag184.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9.GIF"/><Relationship Id="rId3" Type="http://schemas.openxmlformats.org/officeDocument/2006/relationships/image" Target="../media/image118.png"/><Relationship Id="rId2" Type="http://schemas.microsoft.com/office/2007/relationships/media" Target="../media/media2.mp4"/><Relationship Id="rId1" Type="http://schemas.openxmlformats.org/officeDocument/2006/relationships/video" Target="../media/media2.mp4"/></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9" Type="http://schemas.openxmlformats.org/officeDocument/2006/relationships/tags" Target="../tags/tag199.xml"/><Relationship Id="rId8" Type="http://schemas.openxmlformats.org/officeDocument/2006/relationships/tags" Target="../tags/tag198.xml"/><Relationship Id="rId7" Type="http://schemas.openxmlformats.org/officeDocument/2006/relationships/tags" Target="../tags/tag197.xml"/><Relationship Id="rId6" Type="http://schemas.openxmlformats.org/officeDocument/2006/relationships/tags" Target="../tags/tag196.xml"/><Relationship Id="rId5" Type="http://schemas.openxmlformats.org/officeDocument/2006/relationships/tags" Target="../tags/tag195.xml"/><Relationship Id="rId4" Type="http://schemas.openxmlformats.org/officeDocument/2006/relationships/tags" Target="../tags/tag194.xml"/><Relationship Id="rId30" Type="http://schemas.openxmlformats.org/officeDocument/2006/relationships/slideLayout" Target="../slideLayouts/slideLayout13.xml"/><Relationship Id="rId3" Type="http://schemas.openxmlformats.org/officeDocument/2006/relationships/tags" Target="../tags/tag193.xml"/><Relationship Id="rId29" Type="http://schemas.openxmlformats.org/officeDocument/2006/relationships/tags" Target="../tags/tag219.xml"/><Relationship Id="rId28" Type="http://schemas.openxmlformats.org/officeDocument/2006/relationships/tags" Target="../tags/tag218.xml"/><Relationship Id="rId27" Type="http://schemas.openxmlformats.org/officeDocument/2006/relationships/tags" Target="../tags/tag217.xml"/><Relationship Id="rId26" Type="http://schemas.openxmlformats.org/officeDocument/2006/relationships/tags" Target="../tags/tag216.xml"/><Relationship Id="rId25" Type="http://schemas.openxmlformats.org/officeDocument/2006/relationships/tags" Target="../tags/tag215.xml"/><Relationship Id="rId24" Type="http://schemas.openxmlformats.org/officeDocument/2006/relationships/tags" Target="../tags/tag214.xml"/><Relationship Id="rId23" Type="http://schemas.openxmlformats.org/officeDocument/2006/relationships/tags" Target="../tags/tag213.xml"/><Relationship Id="rId22" Type="http://schemas.openxmlformats.org/officeDocument/2006/relationships/tags" Target="../tags/tag212.xml"/><Relationship Id="rId21" Type="http://schemas.openxmlformats.org/officeDocument/2006/relationships/tags" Target="../tags/tag211.xml"/><Relationship Id="rId20" Type="http://schemas.openxmlformats.org/officeDocument/2006/relationships/tags" Target="../tags/tag210.xml"/><Relationship Id="rId2" Type="http://schemas.openxmlformats.org/officeDocument/2006/relationships/tags" Target="../tags/tag192.xml"/><Relationship Id="rId19" Type="http://schemas.openxmlformats.org/officeDocument/2006/relationships/tags" Target="../tags/tag209.xml"/><Relationship Id="rId18" Type="http://schemas.openxmlformats.org/officeDocument/2006/relationships/tags" Target="../tags/tag208.xml"/><Relationship Id="rId17" Type="http://schemas.openxmlformats.org/officeDocument/2006/relationships/tags" Target="../tags/tag207.xml"/><Relationship Id="rId16" Type="http://schemas.openxmlformats.org/officeDocument/2006/relationships/tags" Target="../tags/tag206.xml"/><Relationship Id="rId15" Type="http://schemas.openxmlformats.org/officeDocument/2006/relationships/tags" Target="../tags/tag205.xml"/><Relationship Id="rId14" Type="http://schemas.openxmlformats.org/officeDocument/2006/relationships/tags" Target="../tags/tag204.xml"/><Relationship Id="rId13" Type="http://schemas.openxmlformats.org/officeDocument/2006/relationships/tags" Target="../tags/tag203.xml"/><Relationship Id="rId12" Type="http://schemas.openxmlformats.org/officeDocument/2006/relationships/tags" Target="../tags/tag202.xml"/><Relationship Id="rId11" Type="http://schemas.openxmlformats.org/officeDocument/2006/relationships/tags" Target="../tags/tag201.xml"/><Relationship Id="rId10" Type="http://schemas.openxmlformats.org/officeDocument/2006/relationships/tags" Target="../tags/tag200.xml"/><Relationship Id="rId1" Type="http://schemas.openxmlformats.org/officeDocument/2006/relationships/tags" Target="../tags/tag191.xml"/></Relationships>
</file>

<file path=ppt/slides/_rels/slide47.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image" Target="../media/image120.png"/></Relationships>
</file>

<file path=ppt/slides/_rels/slide48.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30.png"/><Relationship Id="rId4" Type="http://schemas.openxmlformats.org/officeDocument/2006/relationships/image" Target="../media/image129.png"/><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image" Target="../media/image126.png"/></Relationships>
</file>

<file path=ppt/slides/_rels/slide49.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35.jpeg"/><Relationship Id="rId4" Type="http://schemas.openxmlformats.org/officeDocument/2006/relationships/image" Target="../media/image134.png"/><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4.png"/><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13.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image" Target="../media/image139.png"/></Relationships>
</file>

<file path=ppt/slides/_rels/slide52.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3.xml"/><Relationship Id="rId4" Type="http://schemas.openxmlformats.org/officeDocument/2006/relationships/image" Target="../media/image148.png"/><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image" Target="../media/image145.pn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22.xml"/><Relationship Id="rId5" Type="http://schemas.openxmlformats.org/officeDocument/2006/relationships/slideLayout" Target="../slideLayouts/slideLayout13.xml"/><Relationship Id="rId4" Type="http://schemas.openxmlformats.org/officeDocument/2006/relationships/image" Target="../media/image152.png"/><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image" Target="../media/image149.png"/></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3.xml"/><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image" Target="../media/image153.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9" Type="http://schemas.openxmlformats.org/officeDocument/2006/relationships/tags" Target="../tags/tag223.xml"/><Relationship Id="rId8" Type="http://schemas.openxmlformats.org/officeDocument/2006/relationships/tags" Target="../tags/tag222.xml"/><Relationship Id="rId7" Type="http://schemas.openxmlformats.org/officeDocument/2006/relationships/image" Target="../media/image160.png"/><Relationship Id="rId6" Type="http://schemas.openxmlformats.org/officeDocument/2006/relationships/tags" Target="../tags/tag221.xml"/><Relationship Id="rId5" Type="http://schemas.openxmlformats.org/officeDocument/2006/relationships/image" Target="../media/image159.png"/><Relationship Id="rId4" Type="http://schemas.openxmlformats.org/officeDocument/2006/relationships/tags" Target="../tags/tag220.xml"/><Relationship Id="rId3" Type="http://schemas.openxmlformats.org/officeDocument/2006/relationships/image" Target="../media/image158.png"/><Relationship Id="rId2" Type="http://schemas.openxmlformats.org/officeDocument/2006/relationships/image" Target="../media/image157.png"/><Relationship Id="rId15" Type="http://schemas.openxmlformats.org/officeDocument/2006/relationships/slideLayout" Target="../slideLayouts/slideLayout13.xml"/><Relationship Id="rId14" Type="http://schemas.openxmlformats.org/officeDocument/2006/relationships/tags" Target="../tags/tag228.xml"/><Relationship Id="rId13" Type="http://schemas.openxmlformats.org/officeDocument/2006/relationships/tags" Target="../tags/tag227.xml"/><Relationship Id="rId12" Type="http://schemas.openxmlformats.org/officeDocument/2006/relationships/tags" Target="../tags/tag226.xml"/><Relationship Id="rId11" Type="http://schemas.openxmlformats.org/officeDocument/2006/relationships/tags" Target="../tags/tag225.xml"/><Relationship Id="rId10" Type="http://schemas.openxmlformats.org/officeDocument/2006/relationships/tags" Target="../tags/tag224.xml"/><Relationship Id="rId1" Type="http://schemas.openxmlformats.org/officeDocument/2006/relationships/image" Target="../media/image156.png"/></Relationships>
</file>

<file path=ppt/slides/_rels/slide57.xml.rels><?xml version="1.0" encoding="UTF-8" standalone="yes"?>
<Relationships xmlns="http://schemas.openxmlformats.org/package/2006/relationships"><Relationship Id="rId9" Type="http://schemas.openxmlformats.org/officeDocument/2006/relationships/tags" Target="../tags/tag236.xml"/><Relationship Id="rId8" Type="http://schemas.openxmlformats.org/officeDocument/2006/relationships/tags" Target="../tags/tag235.xml"/><Relationship Id="rId7" Type="http://schemas.openxmlformats.org/officeDocument/2006/relationships/tags" Target="../tags/tag234.xml"/><Relationship Id="rId6" Type="http://schemas.openxmlformats.org/officeDocument/2006/relationships/tags" Target="../tags/tag233.xml"/><Relationship Id="rId5" Type="http://schemas.openxmlformats.org/officeDocument/2006/relationships/tags" Target="../tags/tag232.xml"/><Relationship Id="rId4" Type="http://schemas.openxmlformats.org/officeDocument/2006/relationships/tags" Target="../tags/tag231.xml"/><Relationship Id="rId3" Type="http://schemas.openxmlformats.org/officeDocument/2006/relationships/tags" Target="../tags/tag230.xml"/><Relationship Id="rId2" Type="http://schemas.openxmlformats.org/officeDocument/2006/relationships/image" Target="../media/image161.jpeg"/><Relationship Id="rId12" Type="http://schemas.openxmlformats.org/officeDocument/2006/relationships/slideLayout" Target="../slideLayouts/slideLayout2.xml"/><Relationship Id="rId11" Type="http://schemas.openxmlformats.org/officeDocument/2006/relationships/image" Target="../media/image163.jpeg"/><Relationship Id="rId10" Type="http://schemas.openxmlformats.org/officeDocument/2006/relationships/image" Target="../media/image162.jpeg"/><Relationship Id="rId1" Type="http://schemas.openxmlformats.org/officeDocument/2006/relationships/tags" Target="../tags/tag2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65.png"/><Relationship Id="rId1" Type="http://schemas.openxmlformats.org/officeDocument/2006/relationships/image" Target="../media/image164.png"/></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1.xml"/><Relationship Id="rId7"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60.xml.rels><?xml version="1.0" encoding="UTF-8" standalone="yes"?>
<Relationships xmlns="http://schemas.openxmlformats.org/package/2006/relationships"><Relationship Id="rId9" Type="http://schemas.openxmlformats.org/officeDocument/2006/relationships/tags" Target="../tags/tag245.xml"/><Relationship Id="rId8" Type="http://schemas.openxmlformats.org/officeDocument/2006/relationships/tags" Target="../tags/tag244.xml"/><Relationship Id="rId7" Type="http://schemas.openxmlformats.org/officeDocument/2006/relationships/tags" Target="../tags/tag243.xml"/><Relationship Id="rId6" Type="http://schemas.openxmlformats.org/officeDocument/2006/relationships/tags" Target="../tags/tag242.xml"/><Relationship Id="rId5" Type="http://schemas.openxmlformats.org/officeDocument/2006/relationships/tags" Target="../tags/tag241.xml"/><Relationship Id="rId4" Type="http://schemas.openxmlformats.org/officeDocument/2006/relationships/tags" Target="../tags/tag240.xml"/><Relationship Id="rId37" Type="http://schemas.openxmlformats.org/officeDocument/2006/relationships/slideLayout" Target="../slideLayouts/slideLayout13.xml"/><Relationship Id="rId36" Type="http://schemas.openxmlformats.org/officeDocument/2006/relationships/tags" Target="../tags/tag272.xml"/><Relationship Id="rId35" Type="http://schemas.openxmlformats.org/officeDocument/2006/relationships/tags" Target="../tags/tag271.xml"/><Relationship Id="rId34" Type="http://schemas.openxmlformats.org/officeDocument/2006/relationships/tags" Target="../tags/tag270.xml"/><Relationship Id="rId33" Type="http://schemas.openxmlformats.org/officeDocument/2006/relationships/tags" Target="../tags/tag269.xml"/><Relationship Id="rId32" Type="http://schemas.openxmlformats.org/officeDocument/2006/relationships/tags" Target="../tags/tag268.xml"/><Relationship Id="rId31" Type="http://schemas.openxmlformats.org/officeDocument/2006/relationships/tags" Target="../tags/tag267.xml"/><Relationship Id="rId30" Type="http://schemas.openxmlformats.org/officeDocument/2006/relationships/tags" Target="../tags/tag266.xml"/><Relationship Id="rId3" Type="http://schemas.openxmlformats.org/officeDocument/2006/relationships/tags" Target="../tags/tag239.xml"/><Relationship Id="rId29" Type="http://schemas.openxmlformats.org/officeDocument/2006/relationships/tags" Target="../tags/tag265.xml"/><Relationship Id="rId28" Type="http://schemas.openxmlformats.org/officeDocument/2006/relationships/tags" Target="../tags/tag264.xml"/><Relationship Id="rId27" Type="http://schemas.openxmlformats.org/officeDocument/2006/relationships/tags" Target="../tags/tag263.xml"/><Relationship Id="rId26" Type="http://schemas.openxmlformats.org/officeDocument/2006/relationships/tags" Target="../tags/tag262.xml"/><Relationship Id="rId25" Type="http://schemas.openxmlformats.org/officeDocument/2006/relationships/tags" Target="../tags/tag261.xml"/><Relationship Id="rId24" Type="http://schemas.openxmlformats.org/officeDocument/2006/relationships/tags" Target="../tags/tag260.xml"/><Relationship Id="rId23" Type="http://schemas.openxmlformats.org/officeDocument/2006/relationships/tags" Target="../tags/tag259.xml"/><Relationship Id="rId22" Type="http://schemas.openxmlformats.org/officeDocument/2006/relationships/tags" Target="../tags/tag258.xml"/><Relationship Id="rId21" Type="http://schemas.openxmlformats.org/officeDocument/2006/relationships/tags" Target="../tags/tag257.xml"/><Relationship Id="rId20" Type="http://schemas.openxmlformats.org/officeDocument/2006/relationships/tags" Target="../tags/tag256.xml"/><Relationship Id="rId2" Type="http://schemas.openxmlformats.org/officeDocument/2006/relationships/tags" Target="../tags/tag238.xml"/><Relationship Id="rId19" Type="http://schemas.openxmlformats.org/officeDocument/2006/relationships/tags" Target="../tags/tag255.xml"/><Relationship Id="rId18" Type="http://schemas.openxmlformats.org/officeDocument/2006/relationships/tags" Target="../tags/tag254.xml"/><Relationship Id="rId17" Type="http://schemas.openxmlformats.org/officeDocument/2006/relationships/tags" Target="../tags/tag253.xml"/><Relationship Id="rId16" Type="http://schemas.openxmlformats.org/officeDocument/2006/relationships/tags" Target="../tags/tag252.xml"/><Relationship Id="rId15" Type="http://schemas.openxmlformats.org/officeDocument/2006/relationships/tags" Target="../tags/tag251.xml"/><Relationship Id="rId14" Type="http://schemas.openxmlformats.org/officeDocument/2006/relationships/tags" Target="../tags/tag250.xml"/><Relationship Id="rId13" Type="http://schemas.openxmlformats.org/officeDocument/2006/relationships/tags" Target="../tags/tag249.xml"/><Relationship Id="rId12" Type="http://schemas.openxmlformats.org/officeDocument/2006/relationships/tags" Target="../tags/tag248.xml"/><Relationship Id="rId11" Type="http://schemas.openxmlformats.org/officeDocument/2006/relationships/tags" Target="../tags/tag247.xml"/><Relationship Id="rId10" Type="http://schemas.openxmlformats.org/officeDocument/2006/relationships/tags" Target="../tags/tag246.xml"/><Relationship Id="rId1" Type="http://schemas.openxmlformats.org/officeDocument/2006/relationships/tags" Target="../tags/tag237.xml"/></Relationships>
</file>

<file path=ppt/slides/_rels/slide61.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278.xml"/><Relationship Id="rId6" Type="http://schemas.openxmlformats.org/officeDocument/2006/relationships/tags" Target="../tags/tag277.xml"/><Relationship Id="rId5" Type="http://schemas.openxmlformats.org/officeDocument/2006/relationships/tags" Target="../tags/tag276.xml"/><Relationship Id="rId4" Type="http://schemas.openxmlformats.org/officeDocument/2006/relationships/tags" Target="../tags/tag275.xml"/><Relationship Id="rId3" Type="http://schemas.openxmlformats.org/officeDocument/2006/relationships/tags" Target="../tags/tag274.xml"/><Relationship Id="rId2" Type="http://schemas.openxmlformats.org/officeDocument/2006/relationships/tags" Target="../tags/tag273.xml"/><Relationship Id="rId1" Type="http://schemas.openxmlformats.org/officeDocument/2006/relationships/image" Target="../media/image166.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279.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74.png"/><Relationship Id="rId7" Type="http://schemas.openxmlformats.org/officeDocument/2006/relationships/image" Target="../media/image173.png"/><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image" Target="../media/image167.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3.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9" Type="http://schemas.openxmlformats.org/officeDocument/2006/relationships/image" Target="../media/image29.png"/><Relationship Id="rId8" Type="http://schemas.openxmlformats.org/officeDocument/2006/relationships/image" Target="../media/image28.png"/><Relationship Id="rId7" Type="http://schemas.openxmlformats.org/officeDocument/2006/relationships/image" Target="../media/image27.png"/><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3" Type="http://schemas.openxmlformats.org/officeDocument/2006/relationships/image" Target="../media/image23.png"/><Relationship Id="rId2" Type="http://schemas.openxmlformats.org/officeDocument/2006/relationships/image" Target="../media/image22.png"/><Relationship Id="rId15" Type="http://schemas.openxmlformats.org/officeDocument/2006/relationships/notesSlide" Target="../notesSlides/notesSlide2.xml"/><Relationship Id="rId14" Type="http://schemas.openxmlformats.org/officeDocument/2006/relationships/slideLayout" Target="../slideLayouts/slideLayout1.xml"/><Relationship Id="rId13" Type="http://schemas.openxmlformats.org/officeDocument/2006/relationships/image" Target="../media/image33.png"/><Relationship Id="rId12" Type="http://schemas.openxmlformats.org/officeDocument/2006/relationships/image" Target="../media/image32.png"/><Relationship Id="rId11" Type="http://schemas.openxmlformats.org/officeDocument/2006/relationships/image" Target="../media/image31.png"/><Relationship Id="rId10" Type="http://schemas.openxmlformats.org/officeDocument/2006/relationships/image" Target="../media/image30.png"/><Relationship Id="rId1"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6.png"/><Relationship Id="rId2" Type="http://schemas.openxmlformats.org/officeDocument/2006/relationships/image" Target="../media/image35.GIF"/><Relationship Id="rId1"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2624455" y="2507615"/>
            <a:ext cx="6942455" cy="1198880"/>
          </a:xfrm>
          <a:prstGeom prst="rect">
            <a:avLst/>
          </a:prstGeom>
          <a:noFill/>
        </p:spPr>
        <p:txBody>
          <a:bodyPr wrap="square" rtlCol="0">
            <a:spAutoFit/>
          </a:bodyPr>
          <a:lstStyle/>
          <a:p>
            <a:pPr algn="dist"/>
            <a:r>
              <a:rPr lang="zh-CN" altLang="en-US" sz="7200" b="1" dirty="0">
                <a:solidFill>
                  <a:schemeClr val="bg1"/>
                </a:solidFill>
                <a:latin typeface="微软雅黑" panose="020B0503020204020204" pitchFamily="34" charset="-122"/>
                <a:ea typeface="微软雅黑" panose="020B0503020204020204" pitchFamily="34" charset="-122"/>
              </a:rPr>
              <a:t>知名校友讲座</a:t>
            </a:r>
            <a:endParaRPr lang="zh-CN" altLang="en-US" sz="7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655320" y="998441"/>
            <a:ext cx="2265852" cy="3024682"/>
          </a:xfrm>
          <a:prstGeom prst="rect">
            <a:avLst/>
          </a:prstGeom>
        </p:spPr>
      </p:pic>
      <p:sp>
        <p:nvSpPr>
          <p:cNvPr id="8" name="文本框 7"/>
          <p:cNvSpPr txBox="1"/>
          <p:nvPr/>
        </p:nvSpPr>
        <p:spPr>
          <a:xfrm>
            <a:off x="207385" y="4063577"/>
            <a:ext cx="3116826" cy="369332"/>
          </a:xfrm>
          <a:prstGeom prst="rect">
            <a:avLst/>
          </a:prstGeom>
          <a:noFill/>
        </p:spPr>
        <p:txBody>
          <a:bodyPr wrap="square" lIns="91440" tIns="45720" rIns="91440" bIns="45720" rtlCol="0">
            <a:spAutoFit/>
          </a:bodyPr>
          <a:lstStyle/>
          <a:p>
            <a:pPr algn="ct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艾伦·图灵</a:t>
            </a:r>
            <a:r>
              <a:rPr lang="en-US" altLang="zh-CN" dirty="0">
                <a:latin typeface="Times New Roman" panose="02020603050405020304" pitchFamily="18" charset="0"/>
                <a:ea typeface="微软雅黑" panose="020B0503020204020204" pitchFamily="34" charset="-122"/>
                <a:cs typeface="Times New Roman" panose="02020603050405020304" pitchFamily="18" charset="0"/>
              </a:rPr>
              <a:t>(1912 - 1954)</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文本框 11"/>
          <p:cNvSpPr txBox="1"/>
          <p:nvPr/>
        </p:nvSpPr>
        <p:spPr>
          <a:xfrm>
            <a:off x="3602679" y="6215095"/>
            <a:ext cx="1464597" cy="461665"/>
          </a:xfrm>
          <a:prstGeom prst="rect">
            <a:avLst/>
          </a:prstGeom>
          <a:noFill/>
        </p:spPr>
        <p:txBody>
          <a:bodyPr wrap="square" lIns="91440" tIns="45720" rIns="91440" bIns="45720" rtlCol="0">
            <a:spAutoFit/>
          </a:bodyPr>
          <a:lstStyle/>
          <a:p>
            <a:r>
              <a:rPr lang="zh-CN" altLang="en-US" sz="2400" b="1" dirty="0">
                <a:solidFill>
                  <a:srgbClr val="FF0000"/>
                </a:solidFill>
                <a:latin typeface="微软雅黑" panose="020B0503020204020204" pitchFamily="34" charset="-122"/>
                <a:ea typeface="微软雅黑" panose="020B0503020204020204" pitchFamily="34" charset="-122"/>
              </a:rPr>
              <a:t>图灵测试</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14"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
        <p:nvSpPr>
          <p:cNvPr id="17" name="标题 1"/>
          <p:cNvSpPr>
            <a:spLocks noGrp="1"/>
          </p:cNvSpPr>
          <p:nvPr>
            <p:ph type="title"/>
          </p:nvPr>
        </p:nvSpPr>
        <p:spPr>
          <a:xfrm>
            <a:off x="566297" y="39571"/>
            <a:ext cx="8217667" cy="920856"/>
          </a:xfrm>
        </p:spPr>
        <p:txBody>
          <a:bodyPr>
            <a:normAutofit/>
          </a:bodyPr>
          <a:lstStyle/>
          <a:p>
            <a:r>
              <a:rPr lang="zh-CN" altLang="en-US" sz="2800" b="1" dirty="0">
                <a:latin typeface="微软雅黑" panose="020B0503020204020204" pitchFamily="34" charset="-122"/>
                <a:ea typeface="微软雅黑" panose="020B0503020204020204" pitchFamily="34" charset="-122"/>
              </a:rPr>
              <a:t>聊天机器人的演变</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越玩越好的模仿游戏</a:t>
            </a:r>
            <a:endParaRPr lang="zh-CN" altLang="en-US" sz="2800" b="1" dirty="0">
              <a:latin typeface="微软雅黑" panose="020B0503020204020204" pitchFamily="34" charset="-122"/>
              <a:ea typeface="微软雅黑" panose="020B0503020204020204" pitchFamily="34" charset="-122"/>
            </a:endParaRPr>
          </a:p>
        </p:txBody>
      </p:sp>
      <p:pic>
        <p:nvPicPr>
          <p:cNvPr id="18" name="图片 17"/>
          <p:cNvPicPr>
            <a:picLocks noChangeAspect="1"/>
          </p:cNvPicPr>
          <p:nvPr/>
        </p:nvPicPr>
        <p:blipFill>
          <a:blip r:embed="rId2"/>
          <a:srcRect b="55646"/>
          <a:stretch>
            <a:fillRect/>
          </a:stretch>
        </p:blipFill>
        <p:spPr>
          <a:xfrm>
            <a:off x="-186722" y="5442215"/>
            <a:ext cx="1963579" cy="1114901"/>
          </a:xfrm>
          <a:prstGeom prst="rect">
            <a:avLst/>
          </a:prstGeom>
        </p:spPr>
      </p:pic>
      <p:pic>
        <p:nvPicPr>
          <p:cNvPr id="19" name="图片 18"/>
          <p:cNvPicPr>
            <a:picLocks noChangeAspect="1"/>
          </p:cNvPicPr>
          <p:nvPr/>
        </p:nvPicPr>
        <p:blipFill>
          <a:blip r:embed="rId2"/>
          <a:srcRect t="49110" b="1800"/>
          <a:stretch>
            <a:fillRect/>
          </a:stretch>
        </p:blipFill>
        <p:spPr>
          <a:xfrm>
            <a:off x="1776856" y="5442215"/>
            <a:ext cx="1963579" cy="1233964"/>
          </a:xfrm>
          <a:prstGeom prst="rect">
            <a:avLst/>
          </a:prstGeom>
        </p:spPr>
      </p:pic>
      <p:cxnSp>
        <p:nvCxnSpPr>
          <p:cNvPr id="20" name="直接连接符 19"/>
          <p:cNvCxnSpPr/>
          <p:nvPr/>
        </p:nvCxnSpPr>
        <p:spPr>
          <a:xfrm>
            <a:off x="2107850" y="5430785"/>
            <a:ext cx="0" cy="1171099"/>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8702578" y="3060305"/>
            <a:ext cx="2130454" cy="461665"/>
          </a:xfrm>
          <a:prstGeom prst="rect">
            <a:avLst/>
          </a:prstGeom>
          <a:noFill/>
        </p:spPr>
        <p:txBody>
          <a:bodyPr wrap="square" lIns="91440" tIns="45720" rIns="91440" bIns="45720" rtlCol="0">
            <a:spAutoFit/>
          </a:bodyPr>
          <a:lstStyle/>
          <a:p>
            <a:r>
              <a:rPr lang="zh-CN" altLang="en-US" sz="2400" b="1" dirty="0">
                <a:latin typeface="微软雅黑" panose="020B0503020204020204" pitchFamily="34" charset="-122"/>
                <a:ea typeface="微软雅黑" panose="020B0503020204020204" pitchFamily="34" charset="-122"/>
              </a:rPr>
              <a:t>模仿游戏</a:t>
            </a:r>
            <a:endParaRPr lang="en-US" altLang="zh-CN" sz="24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7223883" y="5713866"/>
            <a:ext cx="1946788" cy="461665"/>
          </a:xfrm>
          <a:prstGeom prst="rect">
            <a:avLst/>
          </a:prstGeom>
          <a:noFill/>
        </p:spPr>
        <p:txBody>
          <a:bodyPr wrap="square" lIns="91440" tIns="45720" rIns="91440" bIns="45720" rtlCol="0">
            <a:spAutoFit/>
          </a:bodyPr>
          <a:lstStyle/>
          <a:p>
            <a:r>
              <a:rPr lang="zh-CN" altLang="en-US" sz="2400" b="1" dirty="0">
                <a:latin typeface="微软雅黑" panose="020B0503020204020204" pitchFamily="34" charset="-122"/>
                <a:ea typeface="微软雅黑" panose="020B0503020204020204" pitchFamily="34" charset="-122"/>
              </a:rPr>
              <a:t>聊天机器人</a:t>
            </a:r>
            <a:endParaRPr lang="en-US" altLang="zh-CN" sz="2400"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0635268" y="5713866"/>
            <a:ext cx="1776825" cy="461665"/>
          </a:xfrm>
          <a:prstGeom prst="rect">
            <a:avLst/>
          </a:prstGeom>
          <a:noFill/>
        </p:spPr>
        <p:txBody>
          <a:bodyPr wrap="square" lIns="91440" tIns="45720" rIns="91440" bIns="45720" rtlCol="0">
            <a:spAutoFit/>
          </a:bodyPr>
          <a:lstStyle/>
          <a:p>
            <a:r>
              <a:rPr lang="zh-CN" altLang="en-US" sz="2400" b="1" dirty="0">
                <a:latin typeface="微软雅黑" panose="020B0503020204020204" pitchFamily="34" charset="-122"/>
                <a:ea typeface="微软雅黑" panose="020B0503020204020204" pitchFamily="34" charset="-122"/>
              </a:rPr>
              <a:t>语言模型</a:t>
            </a:r>
            <a:endParaRPr lang="zh-CN" altLang="en-US" sz="2400" b="1" dirty="0">
              <a:latin typeface="微软雅黑" panose="020B0503020204020204" pitchFamily="34" charset="-122"/>
              <a:ea typeface="微软雅黑" panose="020B0503020204020204" pitchFamily="34" charset="-122"/>
            </a:endParaRPr>
          </a:p>
        </p:txBody>
      </p:sp>
      <p:sp>
        <p:nvSpPr>
          <p:cNvPr id="22" name="等腰三角形 21"/>
          <p:cNvSpPr/>
          <p:nvPr/>
        </p:nvSpPr>
        <p:spPr>
          <a:xfrm>
            <a:off x="8130998" y="3624914"/>
            <a:ext cx="2629423" cy="196785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机器可以思考吗？</a:t>
            </a:r>
            <a:endParaRPr lang="zh-CN" altLang="en-US" dirty="0">
              <a:latin typeface="微软雅黑" panose="020B0503020204020204" pitchFamily="34" charset="-122"/>
              <a:ea typeface="微软雅黑" panose="020B0503020204020204" pitchFamily="34" charset="-122"/>
            </a:endParaRPr>
          </a:p>
        </p:txBody>
      </p:sp>
      <p:pic>
        <p:nvPicPr>
          <p:cNvPr id="27" name="Picture 2" descr="Stanford HAI on Twitter: &quot;Can computers think? Alan Turing's paper,  “Computing Machinery and Intelligence” published 72 years ago this month in  Mind, was the first to ask this question and introduce th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7726" r="9332"/>
          <a:stretch>
            <a:fillRect/>
          </a:stretch>
        </p:blipFill>
        <p:spPr bwMode="auto">
          <a:xfrm>
            <a:off x="3330407" y="1055614"/>
            <a:ext cx="3377781" cy="4118194"/>
          </a:xfrm>
          <a:prstGeom prst="rect">
            <a:avLst/>
          </a:prstGeom>
          <a:noFill/>
          <a:extLst>
            <a:ext uri="{909E8E84-426E-40DD-AFC4-6F175D3DCCD1}">
              <a14:hiddenFill xmlns:a14="http://schemas.microsoft.com/office/drawing/2010/main">
                <a:solidFill>
                  <a:srgbClr val="FFFFFF"/>
                </a:solidFill>
              </a14:hiddenFill>
            </a:ext>
          </a:extLst>
        </p:spPr>
      </p:pic>
      <p:sp>
        <p:nvSpPr>
          <p:cNvPr id="36" name="矩形 35"/>
          <p:cNvSpPr/>
          <p:nvPr/>
        </p:nvSpPr>
        <p:spPr>
          <a:xfrm>
            <a:off x="5348245" y="4074706"/>
            <a:ext cx="1315281" cy="207306"/>
          </a:xfrm>
          <a:prstGeom prst="rect">
            <a:avLst/>
          </a:prstGeom>
          <a:solidFill>
            <a:srgbClr val="FFFF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3271197" y="3547111"/>
            <a:ext cx="1107996" cy="369332"/>
          </a:xfrm>
          <a:prstGeom prst="rect">
            <a:avLst/>
          </a:prstGeom>
          <a:noFill/>
        </p:spPr>
        <p:txBody>
          <a:bodyPr wrap="none" rtlCol="0">
            <a:spAutoFit/>
          </a:bodyPr>
          <a:lstStyle/>
          <a:p>
            <a:r>
              <a:rPr lang="zh-CN" altLang="en-US" b="1" dirty="0">
                <a:solidFill>
                  <a:srgbClr val="FF0000"/>
                </a:solidFill>
                <a:latin typeface="微软雅黑" panose="020B0503020204020204" pitchFamily="34" charset="-122"/>
                <a:ea typeface="微软雅黑" panose="020B0503020204020204" pitchFamily="34" charset="-122"/>
              </a:rPr>
              <a:t>模仿游戏</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41" name="圆角矩形 6"/>
          <p:cNvSpPr/>
          <p:nvPr/>
        </p:nvSpPr>
        <p:spPr bwMode="auto">
          <a:xfrm>
            <a:off x="7138126" y="1271116"/>
            <a:ext cx="4615169" cy="1130590"/>
          </a:xfrm>
          <a:prstGeom prst="roundRect">
            <a:avLst/>
          </a:prstGeom>
          <a:noFill/>
          <a:ln w="19050" cap="flat" cmpd="sng" algn="ctr">
            <a:solidFill>
              <a:srgbClr val="002060"/>
            </a:solidFill>
            <a:prstDash val="solid"/>
            <a:round/>
            <a:headEnd type="none" w="med" len="med"/>
            <a:tailEnd type="none" w="med" len="sm"/>
          </a:ln>
          <a:effectLst/>
        </p:spPr>
        <p:txBody>
          <a:bodyPr rot="0" spcFirstLastPara="0" vertOverflow="overflow" horzOverflow="overflow" vert="horz" wrap="none" lIns="91440" tIns="45720" rIns="91440" bIns="45720" numCol="1" spcCol="0" rtlCol="0" fromWordArt="0" anchor="ctr" anchorCtr="0" forceAA="0" compatLnSpc="1">
            <a:noAutofit/>
          </a:bodyPr>
          <a:lstStyle/>
          <a:p>
            <a:pPr algn="ctr" fontAlgn="base" latinLnBrk="1">
              <a:lnSpc>
                <a:spcPct val="80000"/>
              </a:lnSpc>
              <a:spcBef>
                <a:spcPct val="50000"/>
              </a:spcBef>
              <a:spcAft>
                <a:spcPct val="0"/>
              </a:spcAft>
              <a:buClr>
                <a:srgbClr val="FF0000"/>
              </a:buClr>
            </a:pPr>
            <a:endParaRPr kumimoji="1" lang="zh-CN" altLang="en-US" sz="2000" dirty="0">
              <a:solidFill>
                <a:srgbClr val="C00000"/>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42" name="矩形 41"/>
          <p:cNvSpPr/>
          <p:nvPr/>
        </p:nvSpPr>
        <p:spPr>
          <a:xfrm>
            <a:off x="7828260" y="1111078"/>
            <a:ext cx="3828117" cy="1230593"/>
          </a:xfrm>
          <a:prstGeom prst="rect">
            <a:avLst/>
          </a:prstGeom>
        </p:spPr>
        <p:txBody>
          <a:bodyPr wrap="square">
            <a:spAutoFit/>
          </a:bodyPr>
          <a:lstStyle/>
          <a:p>
            <a:pPr algn="just">
              <a:lnSpc>
                <a:spcPct val="200000"/>
              </a:lnSpc>
            </a:pPr>
            <a:r>
              <a:rPr lang="en-US" altLang="zh-CN" sz="2000" dirty="0" err="1">
                <a:solidFill>
                  <a:srgbClr val="002060"/>
                </a:solidFill>
                <a:latin typeface="微软雅黑" panose="020B0503020204020204" pitchFamily="34" charset="-122"/>
                <a:ea typeface="微软雅黑" panose="020B0503020204020204" pitchFamily="34" charset="-122"/>
                <a:cs typeface="Tahoma" panose="020B0604030504040204"/>
              </a:rPr>
              <a:t>ChatGPT</a:t>
            </a: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是一款</a:t>
            </a:r>
            <a:r>
              <a:rPr lang="zh-CN" altLang="en-US" sz="2000" b="1" dirty="0">
                <a:solidFill>
                  <a:srgbClr val="FF0000"/>
                </a:solidFill>
                <a:latin typeface="微软雅黑" panose="020B0503020204020204" pitchFamily="34" charset="-122"/>
                <a:ea typeface="微软雅黑" panose="020B0503020204020204" pitchFamily="34" charset="-122"/>
                <a:cs typeface="Tahoma" panose="020B0604030504040204"/>
              </a:rPr>
              <a:t>聊天机器人</a:t>
            </a: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系统</a:t>
            </a:r>
            <a:endParaRPr lang="en-US" altLang="zh-CN" sz="2000" dirty="0">
              <a:solidFill>
                <a:srgbClr val="002060"/>
              </a:solidFill>
              <a:latin typeface="微软雅黑" panose="020B0503020204020204" pitchFamily="34" charset="-122"/>
              <a:ea typeface="微软雅黑" panose="020B0503020204020204" pitchFamily="34" charset="-122"/>
              <a:cs typeface="Tahoma" panose="020B0604030504040204"/>
            </a:endParaRPr>
          </a:p>
          <a:p>
            <a:pPr algn="just">
              <a:lnSpc>
                <a:spcPct val="200000"/>
              </a:lnSpc>
            </a:pPr>
            <a:r>
              <a:rPr lang="en-US" altLang="zh-CN" sz="2000" dirty="0" err="1">
                <a:solidFill>
                  <a:srgbClr val="002060"/>
                </a:solidFill>
                <a:latin typeface="微软雅黑" panose="020B0503020204020204" pitchFamily="34" charset="-122"/>
                <a:ea typeface="微软雅黑" panose="020B0503020204020204" pitchFamily="34" charset="-122"/>
                <a:cs typeface="Tahoma" panose="020B0604030504040204"/>
              </a:rPr>
              <a:t>ChatGPT</a:t>
            </a: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是一个预训练</a:t>
            </a:r>
            <a:r>
              <a:rPr lang="zh-CN" altLang="en-US" sz="2000" b="1" dirty="0">
                <a:solidFill>
                  <a:srgbClr val="FF0000"/>
                </a:solidFill>
                <a:latin typeface="微软雅黑" panose="020B0503020204020204" pitchFamily="34" charset="-122"/>
                <a:ea typeface="微软雅黑" panose="020B0503020204020204" pitchFamily="34" charset="-122"/>
                <a:cs typeface="Tahoma" panose="020B0604030504040204"/>
              </a:rPr>
              <a:t>语言模型</a:t>
            </a:r>
            <a:endParaRPr lang="en-US" altLang="zh-CN" sz="2000" b="1" dirty="0">
              <a:solidFill>
                <a:srgbClr val="FF0000"/>
              </a:solidFill>
              <a:latin typeface="微软雅黑" panose="020B0503020204020204" pitchFamily="34" charset="-122"/>
              <a:ea typeface="微软雅黑" panose="020B0503020204020204" pitchFamily="34" charset="-122"/>
              <a:cs typeface="Tahoma" panose="020B0604030504040204"/>
            </a:endParaRPr>
          </a:p>
        </p:txBody>
      </p:sp>
      <p:pic>
        <p:nvPicPr>
          <p:cNvPr id="43" name="图片 42"/>
          <p:cNvPicPr>
            <a:picLocks noChangeAspect="1"/>
          </p:cNvPicPr>
          <p:nvPr/>
        </p:nvPicPr>
        <p:blipFill>
          <a:blip r:embed="rId4"/>
          <a:stretch>
            <a:fillRect/>
          </a:stretch>
        </p:blipFill>
        <p:spPr>
          <a:xfrm>
            <a:off x="7315224" y="1370812"/>
            <a:ext cx="335938" cy="373264"/>
          </a:xfrm>
          <a:prstGeom prst="rect">
            <a:avLst/>
          </a:prstGeom>
        </p:spPr>
      </p:pic>
      <p:pic>
        <p:nvPicPr>
          <p:cNvPr id="44" name="图片 43"/>
          <p:cNvPicPr>
            <a:picLocks noChangeAspect="1"/>
          </p:cNvPicPr>
          <p:nvPr/>
        </p:nvPicPr>
        <p:blipFill>
          <a:blip r:embed="rId5"/>
          <a:stretch>
            <a:fillRect/>
          </a:stretch>
        </p:blipFill>
        <p:spPr>
          <a:xfrm>
            <a:off x="7315223" y="1967478"/>
            <a:ext cx="334800" cy="371999"/>
          </a:xfrm>
          <a:prstGeom prst="rect">
            <a:avLst/>
          </a:prstGeom>
        </p:spPr>
      </p:pic>
      <p:sp>
        <p:nvSpPr>
          <p:cNvPr id="23" name="矩形 22"/>
          <p:cNvSpPr/>
          <p:nvPr/>
        </p:nvSpPr>
        <p:spPr>
          <a:xfrm>
            <a:off x="3347397" y="3896322"/>
            <a:ext cx="1315281" cy="207306"/>
          </a:xfrm>
          <a:prstGeom prst="rect">
            <a:avLst/>
          </a:prstGeom>
          <a:solidFill>
            <a:srgbClr val="FFFF00">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7132654" y="3751540"/>
            <a:ext cx="1107996" cy="646331"/>
          </a:xfrm>
          <a:prstGeom prst="rect">
            <a:avLst/>
          </a:prstGeom>
          <a:noFill/>
        </p:spPr>
        <p:txBody>
          <a:bodyPr wrap="none" rtlCol="0">
            <a:spAutoFit/>
          </a:bodyPr>
          <a:lstStyle/>
          <a:p>
            <a:pPr algn="ctr"/>
            <a:r>
              <a:rPr lang="zh-CN" altLang="en-US" b="1" dirty="0">
                <a:solidFill>
                  <a:srgbClr val="FF0000"/>
                </a:solidFill>
                <a:latin typeface="微软雅黑" panose="020B0503020204020204" pitchFamily="34" charset="-122"/>
                <a:ea typeface="微软雅黑" panose="020B0503020204020204" pitchFamily="34" charset="-122"/>
              </a:rPr>
              <a:t>机器可以</a:t>
            </a:r>
            <a:endParaRPr lang="en-US" altLang="zh-CN" b="1" dirty="0">
              <a:solidFill>
                <a:srgbClr val="FF0000"/>
              </a:solidFill>
              <a:latin typeface="微软雅黑" panose="020B0503020204020204" pitchFamily="34" charset="-122"/>
              <a:ea typeface="微软雅黑" panose="020B0503020204020204" pitchFamily="34" charset="-122"/>
            </a:endParaRPr>
          </a:p>
          <a:p>
            <a:pPr algn="ctr"/>
            <a:r>
              <a:rPr lang="zh-CN" altLang="en-US" b="1" dirty="0">
                <a:solidFill>
                  <a:srgbClr val="FF0000"/>
                </a:solidFill>
                <a:latin typeface="微软雅黑" panose="020B0503020204020204" pitchFamily="34" charset="-122"/>
                <a:ea typeface="微软雅黑" panose="020B0503020204020204" pitchFamily="34" charset="-122"/>
              </a:rPr>
              <a:t>思考</a:t>
            </a:r>
            <a:r>
              <a:rPr lang="zh-CN" altLang="en-US" b="1" dirty="0" smtClean="0">
                <a:solidFill>
                  <a:srgbClr val="FF0000"/>
                </a:solidFill>
                <a:latin typeface="微软雅黑" panose="020B0503020204020204" pitchFamily="34" charset="-122"/>
                <a:ea typeface="微软雅黑" panose="020B0503020204020204" pitchFamily="34" charset="-122"/>
              </a:rPr>
              <a:t>吗？</a:t>
            </a:r>
            <a:endParaRPr lang="zh-CN" altLang="en-US" b="1" dirty="0">
              <a:solidFill>
                <a:srgbClr val="FF0000"/>
              </a:solidFill>
              <a:latin typeface="微软雅黑" panose="020B0503020204020204" pitchFamily="34" charset="-122"/>
              <a:ea typeface="微软雅黑" panose="020B0503020204020204" pitchFamily="34" charset="-122"/>
            </a:endParaRPr>
          </a:p>
        </p:txBody>
      </p:sp>
      <p:sp>
        <p:nvSpPr>
          <p:cNvPr id="2" name="矩形 1"/>
          <p:cNvSpPr/>
          <p:nvPr/>
        </p:nvSpPr>
        <p:spPr>
          <a:xfrm>
            <a:off x="5241565" y="4074706"/>
            <a:ext cx="1388604" cy="20730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箭头连接符 3"/>
          <p:cNvCxnSpPr/>
          <p:nvPr/>
        </p:nvCxnSpPr>
        <p:spPr>
          <a:xfrm>
            <a:off x="6736849" y="4178359"/>
            <a:ext cx="1799456" cy="739714"/>
          </a:xfrm>
          <a:prstGeom prst="straightConnector1">
            <a:avLst/>
          </a:prstGeom>
          <a:noFill/>
          <a:ln w="19050">
            <a:solidFill>
              <a:srgbClr val="FF0000"/>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29" name="文本框 7"/>
          <p:cNvSpPr txBox="1"/>
          <p:nvPr/>
        </p:nvSpPr>
        <p:spPr>
          <a:xfrm>
            <a:off x="-15844" y="4398857"/>
            <a:ext cx="3385775" cy="784830"/>
          </a:xfrm>
          <a:prstGeom prst="rect">
            <a:avLst/>
          </a:prstGeom>
          <a:noFill/>
        </p:spPr>
        <p:txBody>
          <a:bodyPr wrap="square" lIns="91440" tIns="45720" rIns="91440" bIns="45720" rtlCol="0">
            <a:spAutoFit/>
          </a:bodyPr>
          <a:lstStyle/>
          <a:p>
            <a:pPr algn="ctr">
              <a:lnSpc>
                <a:spcPct val="150000"/>
              </a:lnSpc>
            </a:pPr>
            <a:r>
              <a:rPr lang="en-US" altLang="zh-CN" sz="1500" b="1" dirty="0" smtClean="0">
                <a:latin typeface="微软雅黑" panose="020B0503020204020204" pitchFamily="34" charset="-122"/>
                <a:ea typeface="微软雅黑" panose="020B0503020204020204" pitchFamily="34" charset="-122"/>
                <a:cs typeface="Times New Roman" panose="02020603050405020304" pitchFamily="18" charset="0"/>
              </a:rPr>
              <a:t>1936</a:t>
            </a:r>
            <a:r>
              <a:rPr lang="zh-CN" altLang="en-US" sz="1500" b="1" dirty="0" smtClean="0">
                <a:latin typeface="微软雅黑" panose="020B0503020204020204" pitchFamily="34" charset="-122"/>
                <a:ea typeface="微软雅黑" panose="020B0503020204020204" pitchFamily="34" charset="-122"/>
                <a:cs typeface="Times New Roman" panose="02020603050405020304" pitchFamily="18" charset="0"/>
              </a:rPr>
              <a:t>年提出</a:t>
            </a:r>
            <a:r>
              <a:rPr lang="zh-CN" altLang="en-US" sz="15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图灵机</a:t>
            </a:r>
            <a:r>
              <a:rPr lang="en-US" altLang="zh-CN" sz="15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500" b="1" dirty="0" smtClean="0">
                <a:latin typeface="微软雅黑" panose="020B0503020204020204" pitchFamily="34" charset="-122"/>
                <a:ea typeface="微软雅黑" panose="020B0503020204020204" pitchFamily="34" charset="-122"/>
                <a:cs typeface="Times New Roman" panose="02020603050405020304" pitchFamily="18" charset="0"/>
              </a:rPr>
              <a:t>计算机之父</a:t>
            </a:r>
            <a:endParaRPr lang="en-US" altLang="zh-CN" sz="1500" b="1" dirty="0" smtClean="0">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pPr>
            <a:r>
              <a:rPr lang="en-US" altLang="zh-CN" sz="1500" b="1" dirty="0" smtClean="0">
                <a:latin typeface="微软雅黑" panose="020B0503020204020204" pitchFamily="34" charset="-122"/>
                <a:ea typeface="微软雅黑" panose="020B0503020204020204" pitchFamily="34" charset="-122"/>
                <a:cs typeface="Times New Roman" panose="02020603050405020304" pitchFamily="18" charset="0"/>
              </a:rPr>
              <a:t>1950</a:t>
            </a:r>
            <a:r>
              <a:rPr lang="zh-CN" altLang="en-US" sz="1500" b="1" dirty="0" smtClean="0">
                <a:latin typeface="微软雅黑" panose="020B0503020204020204" pitchFamily="34" charset="-122"/>
                <a:ea typeface="微软雅黑" panose="020B0503020204020204" pitchFamily="34" charset="-122"/>
                <a:cs typeface="Times New Roman" panose="02020603050405020304" pitchFamily="18" charset="0"/>
              </a:rPr>
              <a:t>年</a:t>
            </a:r>
            <a:r>
              <a:rPr lang="zh-CN" altLang="en-US" sz="1500" b="1" dirty="0">
                <a:latin typeface="微软雅黑" panose="020B0503020204020204" pitchFamily="34" charset="-122"/>
                <a:ea typeface="微软雅黑" panose="020B0503020204020204" pitchFamily="34" charset="-122"/>
                <a:cs typeface="Times New Roman" panose="02020603050405020304" pitchFamily="18" charset="0"/>
              </a:rPr>
              <a:t>提出</a:t>
            </a:r>
            <a:r>
              <a:rPr lang="zh-CN" altLang="en-US" sz="1500" b="1" dirty="0" smtClean="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图灵测试</a:t>
            </a:r>
            <a:r>
              <a:rPr lang="en-US" altLang="zh-CN" sz="1500" b="1" dirty="0" smtClean="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500" b="1" dirty="0" smtClean="0">
                <a:latin typeface="微软雅黑" panose="020B0503020204020204" pitchFamily="34" charset="-122"/>
                <a:ea typeface="微软雅黑" panose="020B0503020204020204" pitchFamily="34" charset="-122"/>
                <a:cs typeface="Times New Roman" panose="02020603050405020304" pitchFamily="18" charset="0"/>
              </a:rPr>
              <a:t>人工智能之父</a:t>
            </a:r>
            <a:endParaRPr lang="en-US" altLang="zh-CN" sz="15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3"/>
          <p:cNvSpPr/>
          <p:nvPr/>
        </p:nvSpPr>
        <p:spPr>
          <a:xfrm flipV="1">
            <a:off x="0" y="720000"/>
            <a:ext cx="12192000" cy="99803"/>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02" name="标题 1"/>
          <p:cNvSpPr>
            <a:spLocks noGrp="1"/>
          </p:cNvSpPr>
          <p:nvPr>
            <p:ph type="title"/>
          </p:nvPr>
        </p:nvSpPr>
        <p:spPr>
          <a:xfrm>
            <a:off x="566297" y="39571"/>
            <a:ext cx="8217667" cy="920856"/>
          </a:xfrm>
        </p:spPr>
        <p:txBody>
          <a:bodyPr>
            <a:normAutofit/>
          </a:bodyPr>
          <a:lstStyle/>
          <a:p>
            <a:r>
              <a:rPr lang="zh-CN" altLang="en-US" sz="2800" b="1" dirty="0">
                <a:latin typeface="微软雅黑" panose="020B0503020204020204" pitchFamily="34" charset="-122"/>
                <a:ea typeface="微软雅黑" panose="020B0503020204020204" pitchFamily="34" charset="-122"/>
              </a:rPr>
              <a:t>聊天机器人的演变</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越玩越好的模仿游戏</a:t>
            </a:r>
            <a:endParaRPr lang="zh-CN" altLang="en-US" sz="2800" b="1" dirty="0">
              <a:latin typeface="微软雅黑" panose="020B0503020204020204" pitchFamily="34" charset="-122"/>
              <a:ea typeface="微软雅黑" panose="020B0503020204020204" pitchFamily="34" charset="-122"/>
            </a:endParaRPr>
          </a:p>
        </p:txBody>
      </p:sp>
      <p:grpSp>
        <p:nvGrpSpPr>
          <p:cNvPr id="90" name="组合 89"/>
          <p:cNvGrpSpPr/>
          <p:nvPr/>
        </p:nvGrpSpPr>
        <p:grpSpPr>
          <a:xfrm>
            <a:off x="71120" y="907415"/>
            <a:ext cx="12354560" cy="1800330"/>
            <a:chOff x="112" y="1480"/>
            <a:chExt cx="19456" cy="3428"/>
          </a:xfrm>
        </p:grpSpPr>
        <p:sp>
          <p:nvSpPr>
            <p:cNvPr id="10" name="矩形 9"/>
            <p:cNvSpPr/>
            <p:nvPr/>
          </p:nvSpPr>
          <p:spPr>
            <a:xfrm>
              <a:off x="381" y="2460"/>
              <a:ext cx="1440" cy="12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模式匹配</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2" name="直接箭头连接符 11"/>
            <p:cNvCxnSpPr/>
            <p:nvPr/>
          </p:nvCxnSpPr>
          <p:spPr>
            <a:xfrm>
              <a:off x="1954" y="2988"/>
              <a:ext cx="816"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902" y="2460"/>
              <a:ext cx="1496" cy="120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机器学习</a:t>
              </a:r>
              <a:endParaRPr lang="zh-CN" altLang="en-US" sz="1200" dirty="0">
                <a:solidFill>
                  <a:schemeClr val="bg1"/>
                </a:solidFill>
                <a:latin typeface="微软雅黑" panose="020B0503020204020204" pitchFamily="34" charset="-122"/>
                <a:ea typeface="微软雅黑" panose="020B0503020204020204" pitchFamily="34" charset="-122"/>
              </a:endParaRPr>
            </a:p>
          </p:txBody>
        </p:sp>
        <p:cxnSp>
          <p:nvCxnSpPr>
            <p:cNvPr id="18" name="直接箭头连接符 17"/>
            <p:cNvCxnSpPr/>
            <p:nvPr/>
          </p:nvCxnSpPr>
          <p:spPr>
            <a:xfrm>
              <a:off x="4546" y="3004"/>
              <a:ext cx="816"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5610" y="2403"/>
              <a:ext cx="1496" cy="49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CNN</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510" y="1851"/>
              <a:ext cx="1689" cy="1868"/>
            </a:xfrm>
            <a:prstGeom prst="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a:xfrm>
              <a:off x="5610" y="3046"/>
              <a:ext cx="1496" cy="49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RNN</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5610" y="1881"/>
              <a:ext cx="1496" cy="525"/>
            </a:xfrm>
            <a:prstGeom prst="rect">
              <a:avLst/>
            </a:prstGeom>
            <a:noFill/>
          </p:spPr>
          <p:txBody>
            <a:bodyPr wrap="square" rtlCol="0">
              <a:spAutoFit/>
            </a:bodyPr>
            <a:lstStyle/>
            <a:p>
              <a:pPr algn="ctr"/>
              <a:r>
                <a:rPr lang="zh-CN" altLang="en-US" sz="1200" b="1" dirty="0">
                  <a:latin typeface="微软雅黑" panose="020B0503020204020204" pitchFamily="34" charset="-122"/>
                  <a:ea typeface="微软雅黑" panose="020B0503020204020204" pitchFamily="34" charset="-122"/>
                </a:rPr>
                <a:t>深度学习</a:t>
              </a:r>
              <a:endParaRPr lang="zh-CN" altLang="en-US" sz="1200" b="1" dirty="0">
                <a:latin typeface="微软雅黑" panose="020B0503020204020204" pitchFamily="34" charset="-122"/>
                <a:ea typeface="微软雅黑" panose="020B0503020204020204" pitchFamily="34" charset="-122"/>
              </a:endParaRPr>
            </a:p>
          </p:txBody>
        </p:sp>
        <p:cxnSp>
          <p:nvCxnSpPr>
            <p:cNvPr id="25" name="直接箭头连接符 24"/>
            <p:cNvCxnSpPr/>
            <p:nvPr/>
          </p:nvCxnSpPr>
          <p:spPr>
            <a:xfrm>
              <a:off x="7351" y="2964"/>
              <a:ext cx="816"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8319" y="2679"/>
              <a:ext cx="2082" cy="6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Transformer</a:t>
              </a: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29" name="直接箭头连接符 28"/>
            <p:cNvCxnSpPr/>
            <p:nvPr/>
          </p:nvCxnSpPr>
          <p:spPr>
            <a:xfrm>
              <a:off x="10473" y="2979"/>
              <a:ext cx="632" cy="3"/>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矩形 34"/>
            <p:cNvSpPr/>
            <p:nvPr/>
          </p:nvSpPr>
          <p:spPr>
            <a:xfrm>
              <a:off x="11176" y="2667"/>
              <a:ext cx="1299" cy="6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GPT-1</a:t>
              </a: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36" name="直接箭头连接符 35"/>
            <p:cNvCxnSpPr/>
            <p:nvPr/>
          </p:nvCxnSpPr>
          <p:spPr>
            <a:xfrm>
              <a:off x="12547" y="2981"/>
              <a:ext cx="575"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3194" y="2667"/>
              <a:ext cx="1299" cy="6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GPT-2</a:t>
              </a:r>
              <a:endParaRPr lang="en-US" altLang="zh-CN" sz="1200" dirty="0">
                <a:solidFill>
                  <a:schemeClr val="bg1"/>
                </a:solidFill>
                <a:latin typeface="微软雅黑" panose="020B0503020204020204" pitchFamily="34" charset="-122"/>
                <a:ea typeface="微软雅黑" panose="020B0503020204020204" pitchFamily="34" charset="-122"/>
              </a:endParaRPr>
            </a:p>
          </p:txBody>
        </p:sp>
        <p:sp>
          <p:nvSpPr>
            <p:cNvPr id="40" name="矩形 39"/>
            <p:cNvSpPr/>
            <p:nvPr/>
          </p:nvSpPr>
          <p:spPr>
            <a:xfrm>
              <a:off x="15211" y="2667"/>
              <a:ext cx="1299" cy="62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anose="020B0503020204020204" pitchFamily="34" charset="-122"/>
                  <a:ea typeface="微软雅黑" panose="020B0503020204020204" pitchFamily="34" charset="-122"/>
                </a:rPr>
                <a:t>GPT-3</a:t>
              </a:r>
              <a:endParaRPr lang="en-US" altLang="zh-CN" sz="1200" dirty="0">
                <a:solidFill>
                  <a:schemeClr val="bg1"/>
                </a:solidFill>
                <a:latin typeface="微软雅黑" panose="020B0503020204020204" pitchFamily="34" charset="-122"/>
                <a:ea typeface="微软雅黑" panose="020B0503020204020204" pitchFamily="34" charset="-122"/>
              </a:endParaRPr>
            </a:p>
          </p:txBody>
        </p:sp>
        <p:cxnSp>
          <p:nvCxnSpPr>
            <p:cNvPr id="41" name="直接箭头连接符 40"/>
            <p:cNvCxnSpPr/>
            <p:nvPr/>
          </p:nvCxnSpPr>
          <p:spPr>
            <a:xfrm>
              <a:off x="14564" y="2981"/>
              <a:ext cx="575" cy="0"/>
            </a:xfrm>
            <a:prstGeom prst="straightConnector1">
              <a:avLst/>
            </a:prstGeom>
            <a:ln w="38100">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p:nvPr/>
          </p:nvCxnSpPr>
          <p:spPr>
            <a:xfrm>
              <a:off x="16582" y="2981"/>
              <a:ext cx="575" cy="0"/>
            </a:xfrm>
            <a:prstGeom prst="straightConnector1">
              <a:avLst/>
            </a:prstGeom>
            <a:ln w="3810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6" name="矩形 65"/>
            <p:cNvSpPr/>
            <p:nvPr/>
          </p:nvSpPr>
          <p:spPr>
            <a:xfrm>
              <a:off x="17228" y="2679"/>
              <a:ext cx="1643" cy="604"/>
            </a:xfrm>
            <a:prstGeom prst="rect">
              <a:avLst/>
            </a:prstGeom>
            <a:solidFill>
              <a:srgbClr val="ED7D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err="1">
                  <a:solidFill>
                    <a:srgbClr val="FFFF00"/>
                  </a:solidFill>
                  <a:latin typeface="微软雅黑" panose="020B0503020204020204" pitchFamily="34" charset="-122"/>
                  <a:ea typeface="微软雅黑" panose="020B0503020204020204" pitchFamily="34" charset="-122"/>
                </a:rPr>
                <a:t>ChatGPT</a:t>
              </a:r>
              <a:endParaRPr lang="en-US" altLang="zh-CN" sz="1200" b="1" dirty="0" err="1">
                <a:solidFill>
                  <a:srgbClr val="FFFF00"/>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137" y="4201"/>
              <a:ext cx="1851" cy="525"/>
            </a:xfrm>
            <a:prstGeom prst="rect">
              <a:avLst/>
            </a:prstGeom>
            <a:noFill/>
          </p:spPr>
          <p:txBody>
            <a:bodyPr wrap="square" rtlCol="0">
              <a:spAutoFit/>
            </a:bodyPr>
            <a:lstStyle/>
            <a:p>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1950</a:t>
              </a: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年开始</a:t>
              </a:r>
              <a:endPar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79" name="文本框 78"/>
            <p:cNvSpPr txBox="1"/>
            <p:nvPr/>
          </p:nvSpPr>
          <p:spPr>
            <a:xfrm>
              <a:off x="2152" y="4031"/>
              <a:ext cx="3202" cy="877"/>
            </a:xfrm>
            <a:prstGeom prst="rect">
              <a:avLst/>
            </a:prstGeom>
            <a:noFill/>
          </p:spPr>
          <p:txBody>
            <a:bodyPr wrap="square" rtlCol="0">
              <a:spAutoFit/>
            </a:bodyPr>
            <a:lstStyle/>
            <a:p>
              <a:pPr algn="ctr"/>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1980</a:t>
              </a: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年开始</a:t>
              </a:r>
              <a:endPar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endParaRPr>
            </a:p>
            <a:p>
              <a:pPr algn="ctr"/>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2000</a:t>
              </a: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后广泛使用</a:t>
              </a:r>
              <a:endPar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80" name="文本框 79"/>
            <p:cNvSpPr txBox="1"/>
            <p:nvPr/>
          </p:nvSpPr>
          <p:spPr>
            <a:xfrm>
              <a:off x="4740" y="4031"/>
              <a:ext cx="3442" cy="877"/>
            </a:xfrm>
            <a:prstGeom prst="rect">
              <a:avLst/>
            </a:prstGeom>
            <a:noFill/>
          </p:spPr>
          <p:txBody>
            <a:bodyPr wrap="square" rtlCol="0">
              <a:spAutoFit/>
            </a:bodyPr>
            <a:lstStyle/>
            <a:p>
              <a:pPr algn="ctr"/>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1990</a:t>
              </a: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年开始</a:t>
              </a:r>
              <a:endPar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endParaRPr>
            </a:p>
            <a:p>
              <a:pPr algn="ctr"/>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2012</a:t>
              </a: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年突破</a:t>
              </a:r>
              <a:endPar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81" name="文本框 80"/>
            <p:cNvSpPr txBox="1"/>
            <p:nvPr/>
          </p:nvSpPr>
          <p:spPr>
            <a:xfrm>
              <a:off x="8476" y="4201"/>
              <a:ext cx="1829" cy="525"/>
            </a:xfrm>
            <a:prstGeom prst="rect">
              <a:avLst/>
            </a:prstGeom>
            <a:noFill/>
          </p:spPr>
          <p:txBody>
            <a:bodyPr wrap="square" rtlCol="0">
              <a:spAutoFit/>
            </a:bodyPr>
            <a:lstStyle/>
            <a:p>
              <a:pPr algn="ctr"/>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2017</a:t>
              </a: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年</a:t>
              </a:r>
              <a:endPar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82" name="文本框 81"/>
            <p:cNvSpPr txBox="1"/>
            <p:nvPr/>
          </p:nvSpPr>
          <p:spPr>
            <a:xfrm>
              <a:off x="11129" y="4201"/>
              <a:ext cx="1592" cy="525"/>
            </a:xfrm>
            <a:prstGeom prst="rect">
              <a:avLst/>
            </a:prstGeom>
            <a:noFill/>
          </p:spPr>
          <p:txBody>
            <a:bodyPr wrap="square" rtlCol="0">
              <a:spAutoFit/>
            </a:bodyPr>
            <a:lstStyle/>
            <a:p>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2018</a:t>
              </a: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年</a:t>
              </a:r>
              <a:endPar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83" name="文本框 82"/>
            <p:cNvSpPr txBox="1"/>
            <p:nvPr/>
          </p:nvSpPr>
          <p:spPr>
            <a:xfrm>
              <a:off x="13183" y="4201"/>
              <a:ext cx="1709" cy="525"/>
            </a:xfrm>
            <a:prstGeom prst="rect">
              <a:avLst/>
            </a:prstGeom>
            <a:noFill/>
          </p:spPr>
          <p:txBody>
            <a:bodyPr wrap="square" rtlCol="0">
              <a:spAutoFit/>
            </a:bodyPr>
            <a:lstStyle/>
            <a:p>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2019</a:t>
              </a: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年</a:t>
              </a:r>
              <a:endPar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84" name="文本框 83"/>
            <p:cNvSpPr txBox="1"/>
            <p:nvPr/>
          </p:nvSpPr>
          <p:spPr>
            <a:xfrm>
              <a:off x="15090" y="4201"/>
              <a:ext cx="1442" cy="525"/>
            </a:xfrm>
            <a:prstGeom prst="rect">
              <a:avLst/>
            </a:prstGeom>
            <a:noFill/>
          </p:spPr>
          <p:txBody>
            <a:bodyPr wrap="square" rtlCol="0">
              <a:spAutoFit/>
            </a:bodyPr>
            <a:lstStyle/>
            <a:p>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2020</a:t>
              </a: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年</a:t>
              </a:r>
              <a:endPar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85" name="文本框 84"/>
            <p:cNvSpPr txBox="1"/>
            <p:nvPr/>
          </p:nvSpPr>
          <p:spPr>
            <a:xfrm>
              <a:off x="17523" y="4201"/>
              <a:ext cx="1442" cy="525"/>
            </a:xfrm>
            <a:prstGeom prst="rect">
              <a:avLst/>
            </a:prstGeom>
            <a:noFill/>
          </p:spPr>
          <p:txBody>
            <a:bodyPr wrap="square" rtlCol="0">
              <a:spAutoFit/>
            </a:bodyPr>
            <a:lstStyle/>
            <a:p>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2022</a:t>
              </a: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年</a:t>
              </a:r>
              <a:endPar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48" name="文本框 47"/>
            <p:cNvSpPr txBox="1"/>
            <p:nvPr/>
          </p:nvSpPr>
          <p:spPr>
            <a:xfrm>
              <a:off x="10867" y="2231"/>
              <a:ext cx="1829" cy="467"/>
            </a:xfrm>
            <a:prstGeom prst="rect">
              <a:avLst/>
            </a:prstGeom>
            <a:noFill/>
          </p:spPr>
          <p:txBody>
            <a:bodyPr wrap="square" rtlCol="0">
              <a:spAutoFit/>
            </a:bodyPr>
            <a:lstStyle/>
            <a:p>
              <a:pPr algn="ctr"/>
              <a:r>
                <a:rPr lang="en-US" altLang="zh-CN" sz="1000" b="1" dirty="0">
                  <a:solidFill>
                    <a:srgbClr val="002060"/>
                  </a:solidFill>
                  <a:latin typeface="微软雅黑" panose="020B0503020204020204" pitchFamily="34" charset="-122"/>
                  <a:ea typeface="微软雅黑" panose="020B0503020204020204" pitchFamily="34" charset="-122"/>
                  <a:cs typeface="Tahoma" panose="020B0604030504040204"/>
                </a:rPr>
                <a:t>1.2</a:t>
              </a:r>
              <a:r>
                <a:rPr lang="zh-CN" altLang="en-US" sz="1000" b="1" dirty="0">
                  <a:solidFill>
                    <a:srgbClr val="002060"/>
                  </a:solidFill>
                  <a:latin typeface="微软雅黑" panose="020B0503020204020204" pitchFamily="34" charset="-122"/>
                  <a:ea typeface="微软雅黑" panose="020B0503020204020204" pitchFamily="34" charset="-122"/>
                  <a:cs typeface="Tahoma" panose="020B0604030504040204"/>
                </a:rPr>
                <a:t>亿</a:t>
              </a:r>
              <a:endParaRPr lang="zh-CN" altLang="en-US" sz="10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49" name="文本框 48"/>
            <p:cNvSpPr txBox="1"/>
            <p:nvPr/>
          </p:nvSpPr>
          <p:spPr>
            <a:xfrm>
              <a:off x="12874" y="2249"/>
              <a:ext cx="1829" cy="467"/>
            </a:xfrm>
            <a:prstGeom prst="rect">
              <a:avLst/>
            </a:prstGeom>
            <a:noFill/>
          </p:spPr>
          <p:txBody>
            <a:bodyPr wrap="square" rtlCol="0">
              <a:spAutoFit/>
            </a:bodyPr>
            <a:lstStyle/>
            <a:p>
              <a:pPr algn="ctr"/>
              <a:r>
                <a:rPr lang="en-US" altLang="zh-CN" sz="1000" b="1" dirty="0">
                  <a:solidFill>
                    <a:srgbClr val="002060"/>
                  </a:solidFill>
                  <a:latin typeface="微软雅黑" panose="020B0503020204020204" pitchFamily="34" charset="-122"/>
                  <a:ea typeface="微软雅黑" panose="020B0503020204020204" pitchFamily="34" charset="-122"/>
                  <a:cs typeface="Tahoma" panose="020B0604030504040204"/>
                </a:rPr>
                <a:t>15</a:t>
              </a:r>
              <a:r>
                <a:rPr lang="zh-CN" altLang="en-US" sz="1000" b="1" dirty="0">
                  <a:solidFill>
                    <a:srgbClr val="002060"/>
                  </a:solidFill>
                  <a:latin typeface="微软雅黑" panose="020B0503020204020204" pitchFamily="34" charset="-122"/>
                  <a:ea typeface="微软雅黑" panose="020B0503020204020204" pitchFamily="34" charset="-122"/>
                  <a:cs typeface="Tahoma" panose="020B0604030504040204"/>
                </a:rPr>
                <a:t>亿</a:t>
              </a:r>
              <a:endParaRPr lang="zh-CN" altLang="en-US" sz="10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50" name="文本框 49"/>
            <p:cNvSpPr txBox="1"/>
            <p:nvPr/>
          </p:nvSpPr>
          <p:spPr>
            <a:xfrm>
              <a:off x="14996" y="2249"/>
              <a:ext cx="1829" cy="467"/>
            </a:xfrm>
            <a:prstGeom prst="rect">
              <a:avLst/>
            </a:prstGeom>
            <a:noFill/>
          </p:spPr>
          <p:txBody>
            <a:bodyPr wrap="square" rtlCol="0">
              <a:spAutoFit/>
            </a:bodyPr>
            <a:lstStyle/>
            <a:p>
              <a:pPr algn="ctr"/>
              <a:r>
                <a:rPr lang="en-US" altLang="zh-CN" sz="1000" b="1" dirty="0">
                  <a:solidFill>
                    <a:srgbClr val="002060"/>
                  </a:solidFill>
                  <a:latin typeface="微软雅黑" panose="020B0503020204020204" pitchFamily="34" charset="-122"/>
                  <a:ea typeface="微软雅黑" panose="020B0503020204020204" pitchFamily="34" charset="-122"/>
                  <a:cs typeface="Tahoma" panose="020B0604030504040204"/>
                </a:rPr>
                <a:t>1750</a:t>
              </a:r>
              <a:r>
                <a:rPr lang="zh-CN" altLang="en-US" sz="1000" b="1" dirty="0">
                  <a:solidFill>
                    <a:srgbClr val="002060"/>
                  </a:solidFill>
                  <a:latin typeface="微软雅黑" panose="020B0503020204020204" pitchFamily="34" charset="-122"/>
                  <a:ea typeface="微软雅黑" panose="020B0503020204020204" pitchFamily="34" charset="-122"/>
                  <a:cs typeface="Tahoma" panose="020B0604030504040204"/>
                </a:rPr>
                <a:t>亿</a:t>
              </a:r>
              <a:endParaRPr lang="zh-CN" altLang="en-US" sz="10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2" name="箭头: 上弧形 1"/>
            <p:cNvSpPr/>
            <p:nvPr/>
          </p:nvSpPr>
          <p:spPr>
            <a:xfrm>
              <a:off x="12157" y="1959"/>
              <a:ext cx="1460" cy="29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52" name="箭头: 上弧形 51"/>
            <p:cNvSpPr/>
            <p:nvPr/>
          </p:nvSpPr>
          <p:spPr>
            <a:xfrm>
              <a:off x="14038" y="1591"/>
              <a:ext cx="1948" cy="485"/>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solidFill>
                  <a:schemeClr val="tx1"/>
                </a:solidFill>
              </a:endParaRPr>
            </a:p>
          </p:txBody>
        </p:sp>
        <p:sp>
          <p:nvSpPr>
            <p:cNvPr id="56" name="文本框 55"/>
            <p:cNvSpPr txBox="1"/>
            <p:nvPr/>
          </p:nvSpPr>
          <p:spPr>
            <a:xfrm>
              <a:off x="13021" y="1480"/>
              <a:ext cx="1518" cy="525"/>
            </a:xfrm>
            <a:prstGeom prst="rect">
              <a:avLst/>
            </a:prstGeom>
            <a:noFill/>
          </p:spPr>
          <p:txBody>
            <a:bodyPr wrap="square">
              <a:spAutoFit/>
            </a:bodyPr>
            <a:lstStyle/>
            <a:p>
              <a:r>
                <a:rPr lang="zh-CN" altLang="en-US" sz="1200" b="1" dirty="0">
                  <a:solidFill>
                    <a:srgbClr val="FF0000"/>
                  </a:solidFill>
                  <a:latin typeface="微软雅黑" panose="020B0503020204020204" pitchFamily="34" charset="-122"/>
                  <a:ea typeface="微软雅黑" panose="020B0503020204020204" pitchFamily="34" charset="-122"/>
                  <a:cs typeface="Tahoma" panose="020B0604030504040204"/>
                </a:rPr>
                <a:t>参数量</a:t>
              </a:r>
              <a:endParaRPr lang="zh-CN" altLang="en-US" sz="1200" b="1" dirty="0">
                <a:solidFill>
                  <a:srgbClr val="FF0000"/>
                </a:solidFill>
                <a:latin typeface="微软雅黑" panose="020B0503020204020204" pitchFamily="34" charset="-122"/>
                <a:ea typeface="微软雅黑" panose="020B0503020204020204" pitchFamily="34" charset="-122"/>
                <a:cs typeface="Tahoma" panose="020B0604030504040204"/>
              </a:endParaRPr>
            </a:p>
          </p:txBody>
        </p:sp>
        <p:sp>
          <p:nvSpPr>
            <p:cNvPr id="60" name="文本框 59"/>
            <p:cNvSpPr txBox="1"/>
            <p:nvPr/>
          </p:nvSpPr>
          <p:spPr>
            <a:xfrm>
              <a:off x="16882" y="1834"/>
              <a:ext cx="2686" cy="525"/>
            </a:xfrm>
            <a:prstGeom prst="rect">
              <a:avLst/>
            </a:prstGeom>
            <a:noFill/>
          </p:spPr>
          <p:txBody>
            <a:bodyPr wrap="square">
              <a:spAutoFit/>
            </a:bodyPr>
            <a:lstStyle/>
            <a:p>
              <a:r>
                <a:rPr lang="zh-CN" altLang="en-US" sz="1200" b="1" dirty="0">
                  <a:solidFill>
                    <a:srgbClr val="FF0000"/>
                  </a:solidFill>
                  <a:latin typeface="微软雅黑" panose="020B0503020204020204" pitchFamily="34" charset="-122"/>
                  <a:ea typeface="微软雅黑" panose="020B0503020204020204" pitchFamily="34" charset="-122"/>
                  <a:cs typeface="Tahoma" panose="020B0604030504040204"/>
                </a:rPr>
                <a:t>量变引发质变</a:t>
              </a:r>
              <a:endParaRPr lang="zh-CN" altLang="en-US" sz="1200" b="1" dirty="0">
                <a:solidFill>
                  <a:srgbClr val="FF0000"/>
                </a:solidFill>
                <a:latin typeface="微软雅黑" panose="020B0503020204020204" pitchFamily="34" charset="-122"/>
                <a:ea typeface="微软雅黑" panose="020B0503020204020204" pitchFamily="34" charset="-122"/>
                <a:cs typeface="Tahoma" panose="020B0604030504040204"/>
              </a:endParaRPr>
            </a:p>
          </p:txBody>
        </p:sp>
        <p:cxnSp>
          <p:nvCxnSpPr>
            <p:cNvPr id="4" name="直接箭头连接符 3"/>
            <p:cNvCxnSpPr/>
            <p:nvPr>
              <p:custDataLst>
                <p:tags r:id="rId1"/>
              </p:custDataLst>
            </p:nvPr>
          </p:nvCxnSpPr>
          <p:spPr>
            <a:xfrm>
              <a:off x="112" y="3922"/>
              <a:ext cx="18801" cy="0"/>
            </a:xfrm>
            <a:prstGeom prst="straightConnector1">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70" name="文本框 69"/>
          <p:cNvSpPr txBox="1"/>
          <p:nvPr>
            <p:custDataLst>
              <p:tags r:id="rId2"/>
            </p:custDataLst>
          </p:nvPr>
        </p:nvSpPr>
        <p:spPr>
          <a:xfrm>
            <a:off x="80839" y="3346308"/>
            <a:ext cx="1908810" cy="245110"/>
          </a:xfrm>
          <a:prstGeom prst="rect">
            <a:avLst/>
          </a:prstGeom>
          <a:noFill/>
        </p:spPr>
        <p:txBody>
          <a:bodyPr wrap="square" rtlCol="0">
            <a:spAutoFit/>
          </a:bodyPr>
          <a:lstStyle/>
          <a:p>
            <a:pPr algn="ctr"/>
            <a:r>
              <a:rPr lang="zh-CN" altLang="en-US" sz="1000" dirty="0">
                <a:solidFill>
                  <a:srgbClr val="002060"/>
                </a:solidFill>
                <a:latin typeface="微软雅黑" panose="020B0503020204020204" pitchFamily="34" charset="-122"/>
                <a:ea typeface="微软雅黑" panose="020B0503020204020204" pitchFamily="34" charset="-122"/>
                <a:cs typeface="Tahoma" panose="020B0604030504040204"/>
              </a:rPr>
              <a:t>配置大量</a:t>
            </a:r>
            <a:r>
              <a:rPr lang="en-US" altLang="zh-CN" sz="1000" dirty="0">
                <a:solidFill>
                  <a:srgbClr val="002060"/>
                </a:solidFill>
                <a:latin typeface="微软雅黑" panose="020B0503020204020204" pitchFamily="34" charset="-122"/>
                <a:ea typeface="微软雅黑" panose="020B0503020204020204" pitchFamily="34" charset="-122"/>
                <a:cs typeface="Tahoma" panose="020B0604030504040204"/>
              </a:rPr>
              <a:t>IF-THEN</a:t>
            </a:r>
            <a:r>
              <a:rPr lang="zh-CN" altLang="en-US" sz="1000" b="1" dirty="0">
                <a:solidFill>
                  <a:srgbClr val="FF0000"/>
                </a:solidFill>
                <a:latin typeface="微软雅黑" panose="020B0503020204020204" pitchFamily="34" charset="-122"/>
                <a:ea typeface="微软雅黑" panose="020B0503020204020204" pitchFamily="34" charset="-122"/>
                <a:cs typeface="Tahoma" panose="020B0604030504040204"/>
              </a:rPr>
              <a:t>规则</a:t>
            </a:r>
            <a:endParaRPr lang="zh-CN" altLang="en-US" sz="1000" b="1" dirty="0">
              <a:solidFill>
                <a:srgbClr val="FF0000"/>
              </a:solidFill>
              <a:latin typeface="微软雅黑" panose="020B0503020204020204" pitchFamily="34" charset="-122"/>
              <a:ea typeface="微软雅黑" panose="020B0503020204020204" pitchFamily="34" charset="-122"/>
              <a:cs typeface="Tahoma" panose="020B0604030504040204"/>
            </a:endParaRPr>
          </a:p>
        </p:txBody>
      </p:sp>
      <p:sp>
        <p:nvSpPr>
          <p:cNvPr id="75" name="文本框 74"/>
          <p:cNvSpPr txBox="1"/>
          <p:nvPr>
            <p:custDataLst>
              <p:tags r:id="rId3"/>
            </p:custDataLst>
          </p:nvPr>
        </p:nvSpPr>
        <p:spPr>
          <a:xfrm>
            <a:off x="2201545" y="3346450"/>
            <a:ext cx="1652270" cy="398780"/>
          </a:xfrm>
          <a:prstGeom prst="rect">
            <a:avLst/>
          </a:prstGeom>
          <a:noFill/>
        </p:spPr>
        <p:txBody>
          <a:bodyPr wrap="square" rtlCol="0">
            <a:spAutoFit/>
          </a:bodyPr>
          <a:lstStyle/>
          <a:p>
            <a:pPr algn="ctr"/>
            <a:r>
              <a:rPr lang="zh-CN" altLang="en-US" sz="1000" dirty="0">
                <a:solidFill>
                  <a:srgbClr val="002060"/>
                </a:solidFill>
                <a:latin typeface="微软雅黑" panose="020B0503020204020204" pitchFamily="34" charset="-122"/>
                <a:ea typeface="微软雅黑" panose="020B0503020204020204" pitchFamily="34" charset="-122"/>
                <a:cs typeface="Tahoma" panose="020B0604030504040204"/>
              </a:rPr>
              <a:t>构建模型，通过学习大量例子，找</a:t>
            </a:r>
            <a:r>
              <a:rPr lang="zh-CN" altLang="en-US" sz="1000" b="1" dirty="0">
                <a:solidFill>
                  <a:srgbClr val="FF0000"/>
                </a:solidFill>
                <a:latin typeface="微软雅黑" panose="020B0503020204020204" pitchFamily="34" charset="-122"/>
                <a:ea typeface="微软雅黑" panose="020B0503020204020204" pitchFamily="34" charset="-122"/>
                <a:cs typeface="Tahoma" panose="020B0604030504040204"/>
              </a:rPr>
              <a:t>规律</a:t>
            </a:r>
            <a:endParaRPr lang="zh-CN" altLang="en-US" sz="1000" b="1" dirty="0">
              <a:solidFill>
                <a:srgbClr val="FF0000"/>
              </a:solidFill>
              <a:latin typeface="微软雅黑" panose="020B0503020204020204" pitchFamily="34" charset="-122"/>
              <a:ea typeface="微软雅黑" panose="020B0503020204020204" pitchFamily="34" charset="-122"/>
              <a:cs typeface="Tahoma" panose="020B0604030504040204"/>
            </a:endParaRPr>
          </a:p>
        </p:txBody>
      </p:sp>
      <p:sp>
        <p:nvSpPr>
          <p:cNvPr id="71" name="文本框 70"/>
          <p:cNvSpPr txBox="1"/>
          <p:nvPr>
            <p:custDataLst>
              <p:tags r:id="rId4"/>
            </p:custDataLst>
          </p:nvPr>
        </p:nvSpPr>
        <p:spPr>
          <a:xfrm>
            <a:off x="260227" y="2884170"/>
            <a:ext cx="1550035" cy="460375"/>
          </a:xfrm>
          <a:prstGeom prst="rect">
            <a:avLst/>
          </a:prstGeom>
          <a:solidFill>
            <a:schemeClr val="accent1">
              <a:lumMod val="20000"/>
              <a:lumOff val="80000"/>
            </a:schemeClr>
          </a:solidFill>
        </p:spPr>
        <p:txBody>
          <a:bodyPr wrap="square" rtlCol="0">
            <a:spAutoFit/>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模式匹配</a:t>
            </a:r>
            <a:endPar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endParaRPr>
          </a:p>
          <a:p>
            <a:pPr algn="ctr"/>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PatternMatching</a:t>
            </a:r>
            <a:endPar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72" name="文本框 71"/>
          <p:cNvSpPr txBox="1"/>
          <p:nvPr>
            <p:custDataLst>
              <p:tags r:id="rId5"/>
            </p:custDataLst>
          </p:nvPr>
        </p:nvSpPr>
        <p:spPr>
          <a:xfrm>
            <a:off x="2281550" y="2884170"/>
            <a:ext cx="1572260" cy="460375"/>
          </a:xfrm>
          <a:prstGeom prst="rect">
            <a:avLst/>
          </a:prstGeom>
          <a:solidFill>
            <a:schemeClr val="accent1">
              <a:lumMod val="20000"/>
              <a:lumOff val="80000"/>
            </a:schemeClr>
          </a:solidFill>
        </p:spPr>
        <p:txBody>
          <a:bodyPr wrap="square" rtlCol="0">
            <a:spAutoFit/>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机器学习</a:t>
            </a:r>
            <a:endPar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endParaRPr>
          </a:p>
          <a:p>
            <a:pPr algn="ctr"/>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MachineLearning</a:t>
            </a:r>
            <a:endPar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87" name="文本框 86"/>
          <p:cNvSpPr txBox="1"/>
          <p:nvPr>
            <p:custDataLst>
              <p:tags r:id="rId6"/>
            </p:custDataLst>
          </p:nvPr>
        </p:nvSpPr>
        <p:spPr>
          <a:xfrm>
            <a:off x="4220210" y="3346450"/>
            <a:ext cx="1657350" cy="398780"/>
          </a:xfrm>
          <a:prstGeom prst="rect">
            <a:avLst/>
          </a:prstGeom>
          <a:noFill/>
        </p:spPr>
        <p:txBody>
          <a:bodyPr wrap="square" rtlCol="0">
            <a:spAutoFit/>
          </a:bodyPr>
          <a:lstStyle/>
          <a:p>
            <a:pPr algn="ctr"/>
            <a:r>
              <a:rPr lang="zh-CN" altLang="en-US" sz="1000" dirty="0">
                <a:solidFill>
                  <a:srgbClr val="002060"/>
                </a:solidFill>
                <a:latin typeface="微软雅黑" panose="020B0503020204020204" pitchFamily="34" charset="-122"/>
                <a:ea typeface="微软雅黑" panose="020B0503020204020204" pitchFamily="34" charset="-122"/>
                <a:cs typeface="Tahoma" panose="020B0604030504040204"/>
              </a:rPr>
              <a:t>以深度神经网络为模型的机器学习模型，能力更强</a:t>
            </a:r>
            <a:endParaRPr lang="zh-CN" altLang="en-US" sz="1000"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88" name="文本框 87"/>
          <p:cNvSpPr txBox="1"/>
          <p:nvPr>
            <p:custDataLst>
              <p:tags r:id="rId7"/>
            </p:custDataLst>
          </p:nvPr>
        </p:nvSpPr>
        <p:spPr>
          <a:xfrm>
            <a:off x="4378960" y="2891155"/>
            <a:ext cx="1386840" cy="460375"/>
          </a:xfrm>
          <a:prstGeom prst="rect">
            <a:avLst/>
          </a:prstGeom>
          <a:solidFill>
            <a:schemeClr val="accent1">
              <a:lumMod val="20000"/>
              <a:lumOff val="80000"/>
            </a:schemeClr>
          </a:solidFill>
        </p:spPr>
        <p:txBody>
          <a:bodyPr wrap="square" rtlCol="0">
            <a:spAutoFit/>
          </a:bodyPr>
          <a:lstStyle/>
          <a:p>
            <a:pPr algn="ct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rPr>
              <a:t>深度学习</a:t>
            </a:r>
            <a:endPar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endParaRPr>
          </a:p>
          <a:p>
            <a:pPr algn="ctr"/>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rPr>
              <a:t>DeepLearning</a:t>
            </a:r>
            <a:endPar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grpSp>
        <p:nvGrpSpPr>
          <p:cNvPr id="95" name="组合 94"/>
          <p:cNvGrpSpPr/>
          <p:nvPr/>
        </p:nvGrpSpPr>
        <p:grpSpPr>
          <a:xfrm>
            <a:off x="589280" y="5812155"/>
            <a:ext cx="11031220" cy="699770"/>
            <a:chOff x="928" y="9303"/>
            <a:chExt cx="17372" cy="1102"/>
          </a:xfrm>
        </p:grpSpPr>
        <p:sp>
          <p:nvSpPr>
            <p:cNvPr id="19" name="圆角矩形 6"/>
            <p:cNvSpPr/>
            <p:nvPr>
              <p:custDataLst>
                <p:tags r:id="rId8"/>
              </p:custDataLst>
            </p:nvPr>
          </p:nvSpPr>
          <p:spPr bwMode="auto">
            <a:xfrm>
              <a:off x="928" y="9303"/>
              <a:ext cx="17372" cy="1102"/>
            </a:xfrm>
            <a:prstGeom prst="roundRect">
              <a:avLst/>
            </a:prstGeom>
            <a:noFill/>
            <a:ln w="19050" cap="flat" cmpd="sng" algn="ctr">
              <a:solidFill>
                <a:srgbClr val="002060"/>
              </a:solidFill>
              <a:prstDash val="solid"/>
              <a:round/>
              <a:headEnd type="none" w="med" len="med"/>
              <a:tailEnd type="none" w="med" len="sm"/>
            </a:ln>
            <a:effectLst/>
          </p:spPr>
          <p:txBody>
            <a:bodyPr rot="0" spcFirstLastPara="0" vertOverflow="overflow" horzOverflow="overflow" vert="horz" wrap="none" lIns="91440" tIns="45720" rIns="91440" bIns="45720" numCol="1" spcCol="0" rtlCol="0" fromWordArt="0" anchor="ctr" anchorCtr="0" forceAA="0" compatLnSpc="1">
              <a:noAutofit/>
            </a:bodyPr>
            <a:lstStyle/>
            <a:p>
              <a:pPr algn="ctr" fontAlgn="base" latinLnBrk="1">
                <a:lnSpc>
                  <a:spcPct val="80000"/>
                </a:lnSpc>
                <a:spcBef>
                  <a:spcPct val="50000"/>
                </a:spcBef>
                <a:spcAft>
                  <a:spcPct val="0"/>
                </a:spcAft>
                <a:buClr>
                  <a:srgbClr val="FF0000"/>
                </a:buClr>
              </a:pPr>
              <a:endParaRPr kumimoji="1" lang="zh-CN" altLang="en-US" sz="1400" b="1" dirty="0">
                <a:solidFill>
                  <a:srgbClr val="C00000"/>
                </a:solidFill>
                <a:latin typeface="微软雅黑" panose="020B0503020204020204" pitchFamily="34" charset="-122"/>
                <a:ea typeface="微软雅黑" panose="020B0503020204020204" pitchFamily="34" charset="-122"/>
                <a:cs typeface="Tahoma" panose="020B0604030504040204" pitchFamily="34" charset="0"/>
              </a:endParaRPr>
            </a:p>
          </p:txBody>
        </p:sp>
        <p:pic>
          <p:nvPicPr>
            <p:cNvPr id="23" name="图片 22"/>
            <p:cNvPicPr>
              <a:picLocks noChangeAspect="1"/>
            </p:cNvPicPr>
            <p:nvPr>
              <p:custDataLst>
                <p:tags r:id="rId9"/>
              </p:custDataLst>
            </p:nvPr>
          </p:nvPicPr>
          <p:blipFill>
            <a:blip r:embed="rId10"/>
            <a:stretch>
              <a:fillRect/>
            </a:stretch>
          </p:blipFill>
          <p:spPr>
            <a:xfrm>
              <a:off x="1281" y="9578"/>
              <a:ext cx="537" cy="597"/>
            </a:xfrm>
            <a:prstGeom prst="rect">
              <a:avLst/>
            </a:prstGeom>
          </p:spPr>
        </p:pic>
        <p:sp>
          <p:nvSpPr>
            <p:cNvPr id="27" name="矩形 26"/>
            <p:cNvSpPr/>
            <p:nvPr>
              <p:custDataLst>
                <p:tags r:id="rId11"/>
              </p:custDataLst>
            </p:nvPr>
          </p:nvSpPr>
          <p:spPr>
            <a:xfrm>
              <a:off x="1937" y="9358"/>
              <a:ext cx="16006" cy="992"/>
            </a:xfrm>
            <a:prstGeom prst="rect">
              <a:avLst/>
            </a:prstGeom>
          </p:spPr>
          <p:txBody>
            <a:bodyPr wrap="square">
              <a:spAutoFit/>
            </a:bodyPr>
            <a:lstStyle/>
            <a:p>
              <a:pPr algn="just">
                <a:lnSpc>
                  <a:spcPct val="125000"/>
                </a:lnSpc>
              </a:pPr>
              <a:r>
                <a:rPr lang="zh-CN" altLang="en-US" sz="1400" b="1" dirty="0">
                  <a:solidFill>
                    <a:srgbClr val="002060"/>
                  </a:solidFill>
                  <a:latin typeface="微软雅黑" panose="020B0503020204020204" pitchFamily="34" charset="-122"/>
                  <a:ea typeface="微软雅黑" panose="020B0503020204020204" pitchFamily="34" charset="-122"/>
                  <a:cs typeface="Tahoma" panose="020B0604030504040204"/>
                </a:rPr>
                <a:t>人类对于构建可以模仿自己的机器，一直在努力。在不断模仿的过程中，机器学习、神经网络、</a:t>
              </a:r>
              <a:r>
                <a:rPr lang="en-US" altLang="zh-CN" sz="1400" b="1" dirty="0">
                  <a:solidFill>
                    <a:srgbClr val="002060"/>
                  </a:solidFill>
                  <a:latin typeface="微软雅黑" panose="020B0503020204020204" pitchFamily="34" charset="-122"/>
                  <a:ea typeface="微软雅黑" panose="020B0503020204020204" pitchFamily="34" charset="-122"/>
                  <a:cs typeface="Tahoma" panose="020B0604030504040204"/>
                </a:rPr>
                <a:t>Transformer</a:t>
              </a:r>
              <a:r>
                <a:rPr lang="zh-CN" altLang="en-US" sz="1400" b="1" dirty="0">
                  <a:solidFill>
                    <a:srgbClr val="002060"/>
                  </a:solidFill>
                  <a:latin typeface="微软雅黑" panose="020B0503020204020204" pitchFamily="34" charset="-122"/>
                  <a:ea typeface="微软雅黑" panose="020B0503020204020204" pitchFamily="34" charset="-122"/>
                  <a:cs typeface="Tahoma" panose="020B0604030504040204"/>
                </a:rPr>
                <a:t>结构、预训练语言模型等相关技术不断演进，</a:t>
              </a:r>
              <a:r>
                <a:rPr lang="en-US" altLang="zh-CN" sz="1400" b="1" dirty="0" err="1">
                  <a:solidFill>
                    <a:srgbClr val="002060"/>
                  </a:solidFill>
                  <a:latin typeface="微软雅黑" panose="020B0503020204020204" pitchFamily="34" charset="-122"/>
                  <a:ea typeface="微软雅黑" panose="020B0503020204020204" pitchFamily="34" charset="-122"/>
                  <a:cs typeface="Tahoma" panose="020B0604030504040204"/>
                </a:rPr>
                <a:t>ChatGPT</a:t>
              </a:r>
              <a:r>
                <a:rPr lang="zh-CN" altLang="en-US" sz="1400" b="1" dirty="0">
                  <a:solidFill>
                    <a:srgbClr val="002060"/>
                  </a:solidFill>
                  <a:latin typeface="微软雅黑" panose="020B0503020204020204" pitchFamily="34" charset="-122"/>
                  <a:ea typeface="微软雅黑" panose="020B0503020204020204" pitchFamily="34" charset="-122"/>
                  <a:cs typeface="Tahoma" panose="020B0604030504040204"/>
                </a:rPr>
                <a:t>横空出世。</a:t>
              </a:r>
              <a:endParaRPr lang="zh-CN" altLang="en-US" sz="14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grpSp>
      <p:sp>
        <p:nvSpPr>
          <p:cNvPr id="28" name="文本框 27"/>
          <p:cNvSpPr txBox="1"/>
          <p:nvPr>
            <p:custDataLst>
              <p:tags r:id="rId12"/>
            </p:custDataLst>
          </p:nvPr>
        </p:nvSpPr>
        <p:spPr>
          <a:xfrm>
            <a:off x="9335770" y="5177073"/>
            <a:ext cx="2417445" cy="275590"/>
          </a:xfrm>
          <a:prstGeom prst="rect">
            <a:avLst/>
          </a:prstGeom>
          <a:noFill/>
        </p:spPr>
        <p:txBody>
          <a:bodyPr wrap="square" rtlCol="0">
            <a:spAutoFit/>
          </a:bodyPr>
          <a:lstStyle/>
          <a:p>
            <a:pPr algn="ctr"/>
            <a:r>
              <a:rPr lang="zh-CN" altLang="en-US" sz="1200" b="1" dirty="0">
                <a:solidFill>
                  <a:schemeClr val="accent2"/>
                </a:solidFill>
                <a:latin typeface="微软雅黑" panose="020B0503020204020204" pitchFamily="34" charset="-122"/>
                <a:ea typeface="微软雅黑" panose="020B0503020204020204" pitchFamily="34" charset="-122"/>
                <a:cs typeface="Tahoma" panose="020B0604030504040204"/>
              </a:rPr>
              <a:t>在大部分文字任务上，效果惊艳</a:t>
            </a:r>
            <a:endParaRPr lang="zh-CN" altLang="en-US" sz="1200" b="1" dirty="0">
              <a:solidFill>
                <a:schemeClr val="accent2"/>
              </a:solidFill>
              <a:latin typeface="微软雅黑" panose="020B0503020204020204" pitchFamily="34" charset="-122"/>
              <a:ea typeface="微软雅黑" panose="020B0503020204020204" pitchFamily="34" charset="-122"/>
              <a:cs typeface="Tahoma" panose="020B0604030504040204"/>
            </a:endParaRPr>
          </a:p>
        </p:txBody>
      </p:sp>
      <p:pic>
        <p:nvPicPr>
          <p:cNvPr id="2066" name="Picture 18" descr="SmarterChild | Botwiki"/>
          <p:cNvPicPr>
            <a:picLocks noChangeAspect="1" noChangeArrowheads="1"/>
          </p:cNvPicPr>
          <p:nvPr>
            <p:custDataLst>
              <p:tags r:id="rId13"/>
            </p:custDataLst>
          </p:nvPr>
        </p:nvPicPr>
        <p:blipFill>
          <a:blip r:embed="rId14" cstate="print">
            <a:extLst>
              <a:ext uri="{28A0092B-C50C-407E-A947-70E740481C1C}">
                <a14:useLocalDpi xmlns:a14="http://schemas.microsoft.com/office/drawing/2010/main" val="0"/>
              </a:ext>
            </a:extLst>
          </a:blip>
          <a:srcRect l="14177" r="15985"/>
          <a:stretch>
            <a:fillRect/>
          </a:stretch>
        </p:blipFill>
        <p:spPr bwMode="auto">
          <a:xfrm>
            <a:off x="2633980" y="3945255"/>
            <a:ext cx="1137920" cy="831215"/>
          </a:xfrm>
          <a:prstGeom prst="rect">
            <a:avLst/>
          </a:prstGeom>
          <a:noFill/>
          <a:effectLst>
            <a:outerShdw blurRad="76200" dir="2700000" algn="tl" rotWithShape="0">
              <a:prstClr val="black">
                <a:alpha val="36000"/>
              </a:prstClr>
            </a:outerShdw>
          </a:effectLst>
          <a:extLst>
            <a:ext uri="{909E8E84-426E-40DD-AFC4-6F175D3DCCD1}">
              <a14:hiddenFill xmlns:a14="http://schemas.microsoft.com/office/drawing/2010/main">
                <a:solidFill>
                  <a:srgbClr val="FFFFFF"/>
                </a:solidFill>
              </a14:hiddenFill>
            </a:ext>
          </a:extLst>
        </p:spPr>
      </p:pic>
      <p:pic>
        <p:nvPicPr>
          <p:cNvPr id="2062" name="Picture 14" descr="Paper Review 1: ELIZA — A Computer Program for the Study of Natural  Language Communication Between Man and Machine | by Fatih Cagatay Akyon |  NLP Chatbot Survey | Medium"/>
          <p:cNvPicPr>
            <a:picLocks noChangeAspect="1" noChangeArrowheads="1"/>
          </p:cNvPicPr>
          <p:nvPr>
            <p:custDataLst>
              <p:tags r:id="rId15"/>
            </p:custDataLst>
          </p:nvPr>
        </p:nvPicPr>
        <p:blipFill rotWithShape="1">
          <a:blip r:embed="rId16" cstate="print">
            <a:extLst>
              <a:ext uri="{28A0092B-C50C-407E-A947-70E740481C1C}">
                <a14:useLocalDpi xmlns:a14="http://schemas.microsoft.com/office/drawing/2010/main" val="0"/>
              </a:ext>
            </a:extLst>
          </a:blip>
          <a:srcRect r="15297"/>
          <a:stretch>
            <a:fillRect/>
          </a:stretch>
        </p:blipFill>
        <p:spPr bwMode="auto">
          <a:xfrm>
            <a:off x="306070" y="3945890"/>
            <a:ext cx="1243330" cy="829945"/>
          </a:xfrm>
          <a:prstGeom prst="rect">
            <a:avLst/>
          </a:prstGeom>
          <a:noFill/>
          <a:effectLst>
            <a:outerShdw blurRad="76200" dir="2700000" algn="tl" rotWithShape="0">
              <a:prstClr val="black">
                <a:alpha val="36000"/>
              </a:prstClr>
            </a:outerShdw>
          </a:effectLst>
          <a:extLst>
            <a:ext uri="{909E8E84-426E-40DD-AFC4-6F175D3DCCD1}">
              <a14:hiddenFill xmlns:a14="http://schemas.microsoft.com/office/drawing/2010/main">
                <a:solidFill>
                  <a:srgbClr val="FFFFFF"/>
                </a:solidFill>
              </a14:hiddenFill>
            </a:ext>
          </a:extLst>
        </p:spPr>
      </p:pic>
      <p:sp>
        <p:nvSpPr>
          <p:cNvPr id="103" name="文本框 102"/>
          <p:cNvSpPr txBox="1"/>
          <p:nvPr>
            <p:custDataLst>
              <p:tags r:id="rId17"/>
            </p:custDataLst>
          </p:nvPr>
        </p:nvSpPr>
        <p:spPr>
          <a:xfrm>
            <a:off x="277495" y="4825365"/>
            <a:ext cx="1181100" cy="337185"/>
          </a:xfrm>
          <a:prstGeom prst="rect">
            <a:avLst/>
          </a:prstGeom>
          <a:noFill/>
        </p:spPr>
        <p:txBody>
          <a:bodyPr wrap="square" rtlCol="0">
            <a:spAutoFit/>
          </a:bodyPr>
          <a:lstStyle/>
          <a:p>
            <a:pPr algn="ctr"/>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rPr>
              <a:t>ELIZA</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endParaRPr>
          </a:p>
          <a:p>
            <a:pPr algn="ctr"/>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rPr>
              <a:t>MIT(1966)</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endParaRPr>
          </a:p>
        </p:txBody>
      </p:sp>
      <p:pic>
        <p:nvPicPr>
          <p:cNvPr id="33" name="图片 32"/>
          <p:cNvPicPr>
            <a:picLocks noChangeAspect="1"/>
          </p:cNvPicPr>
          <p:nvPr>
            <p:custDataLst>
              <p:tags r:id="rId18"/>
            </p:custDataLst>
          </p:nvPr>
        </p:nvPicPr>
        <p:blipFill rotWithShape="1">
          <a:blip r:embed="rId19"/>
          <a:srcRect l="5559" b="17133"/>
          <a:stretch>
            <a:fillRect/>
          </a:stretch>
        </p:blipFill>
        <p:spPr>
          <a:xfrm>
            <a:off x="1356995" y="3882390"/>
            <a:ext cx="1482090" cy="956945"/>
          </a:xfrm>
          <a:prstGeom prst="rect">
            <a:avLst/>
          </a:prstGeom>
          <a:effectLst>
            <a:outerShdw blurRad="76200" dir="2700000" algn="tl" rotWithShape="0">
              <a:prstClr val="black">
                <a:alpha val="36000"/>
              </a:prstClr>
            </a:outerShdw>
          </a:effectLst>
        </p:spPr>
      </p:pic>
      <p:sp>
        <p:nvSpPr>
          <p:cNvPr id="104" name="文本框 103"/>
          <p:cNvSpPr txBox="1"/>
          <p:nvPr>
            <p:custDataLst>
              <p:tags r:id="rId20"/>
            </p:custDataLst>
          </p:nvPr>
        </p:nvSpPr>
        <p:spPr>
          <a:xfrm>
            <a:off x="1503680" y="4825365"/>
            <a:ext cx="1113155" cy="337185"/>
          </a:xfrm>
          <a:prstGeom prst="rect">
            <a:avLst/>
          </a:prstGeom>
          <a:noFill/>
        </p:spPr>
        <p:txBody>
          <a:bodyPr wrap="square" rtlCol="0">
            <a:spAutoFit/>
          </a:bodyPr>
          <a:lstStyle/>
          <a:p>
            <a:pPr algn="ctr"/>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rPr>
              <a:t>ALICE</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endParaRPr>
          </a:p>
          <a:p>
            <a:pPr algn="ctr"/>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rPr>
              <a:t>CMU(1995)</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endParaRPr>
          </a:p>
        </p:txBody>
      </p:sp>
      <p:sp>
        <p:nvSpPr>
          <p:cNvPr id="105" name="文本框 104"/>
          <p:cNvSpPr txBox="1"/>
          <p:nvPr>
            <p:custDataLst>
              <p:tags r:id="rId21"/>
            </p:custDataLst>
          </p:nvPr>
        </p:nvSpPr>
        <p:spPr>
          <a:xfrm>
            <a:off x="2435678" y="4825660"/>
            <a:ext cx="1473376" cy="337185"/>
          </a:xfrm>
          <a:prstGeom prst="rect">
            <a:avLst/>
          </a:prstGeom>
          <a:noFill/>
        </p:spPr>
        <p:txBody>
          <a:bodyPr wrap="square" rtlCol="0">
            <a:spAutoFit/>
          </a:bodyPr>
          <a:lstStyle/>
          <a:p>
            <a:pPr algn="ctr"/>
            <a:r>
              <a:rPr lang="en-US" altLang="zh-CN" sz="800" dirty="0" err="1">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rPr>
              <a:t>SmarterChild</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endParaRPr>
          </a:p>
          <a:p>
            <a:pPr algn="ctr"/>
            <a:r>
              <a:rPr lang="en-US" altLang="zh-CN" sz="800" dirty="0" err="1">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rPr>
              <a:t>ActiveBuddy</a:t>
            </a:r>
            <a:r>
              <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rPr>
              <a:t>(2001)</a:t>
            </a:r>
            <a:endParaRPr lang="en-US" altLang="zh-CN" sz="800" dirty="0">
              <a:solidFill>
                <a:schemeClr val="tx1">
                  <a:lumMod val="75000"/>
                  <a:lumOff val="25000"/>
                </a:schemeClr>
              </a:solidFill>
              <a:latin typeface="微软雅黑" panose="020B0503020204020204" pitchFamily="34" charset="-122"/>
              <a:ea typeface="微软雅黑" panose="020B0503020204020204" pitchFamily="34" charset="-122"/>
              <a:cs typeface="Tahoma" panose="020B0604030504040204"/>
            </a:endParaRPr>
          </a:p>
        </p:txBody>
      </p:sp>
      <p:sp>
        <p:nvSpPr>
          <p:cNvPr id="106" name="文本框 105"/>
          <p:cNvSpPr txBox="1"/>
          <p:nvPr>
            <p:custDataLst>
              <p:tags r:id="rId22"/>
            </p:custDataLst>
          </p:nvPr>
        </p:nvSpPr>
        <p:spPr>
          <a:xfrm>
            <a:off x="380500" y="5177073"/>
            <a:ext cx="3249498" cy="275590"/>
          </a:xfrm>
          <a:prstGeom prst="rect">
            <a:avLst/>
          </a:prstGeom>
          <a:noFill/>
        </p:spPr>
        <p:txBody>
          <a:bodyPr wrap="square" rtlCol="0">
            <a:spAutoFit/>
          </a:bodyPr>
          <a:lstStyle/>
          <a:p>
            <a:pPr algn="ctr"/>
            <a:r>
              <a:rPr lang="zh-CN" altLang="en-US" sz="1200" b="1" dirty="0">
                <a:solidFill>
                  <a:schemeClr val="accent6"/>
                </a:solidFill>
                <a:latin typeface="微软雅黑" panose="020B0503020204020204" pitchFamily="34" charset="-122"/>
                <a:ea typeface="微软雅黑" panose="020B0503020204020204" pitchFamily="34" charset="-122"/>
                <a:cs typeface="Tahoma" panose="020B0604030504040204"/>
              </a:rPr>
              <a:t>问题：规则覆盖度低</a:t>
            </a:r>
            <a:r>
              <a:rPr lang="en-US" altLang="zh-CN" sz="1200" b="1" dirty="0">
                <a:solidFill>
                  <a:schemeClr val="accent6"/>
                </a:solidFill>
                <a:latin typeface="微软雅黑" panose="020B0503020204020204" pitchFamily="34" charset="-122"/>
                <a:ea typeface="微软雅黑" panose="020B0503020204020204" pitchFamily="34" charset="-122"/>
                <a:cs typeface="Tahoma" panose="020B0604030504040204"/>
                <a:sym typeface="Wingdings" panose="05000000000000000000" pitchFamily="2" charset="2"/>
              </a:rPr>
              <a:t></a:t>
            </a:r>
            <a:r>
              <a:rPr lang="zh-CN" altLang="en-US" sz="1200" b="1" dirty="0">
                <a:solidFill>
                  <a:schemeClr val="accent6"/>
                </a:solidFill>
                <a:latin typeface="微软雅黑" panose="020B0503020204020204" pitchFamily="34" charset="-122"/>
                <a:ea typeface="微软雅黑" panose="020B0503020204020204" pitchFamily="34" charset="-122"/>
                <a:cs typeface="Tahoma" panose="020B0604030504040204"/>
                <a:sym typeface="Wingdings" panose="05000000000000000000" pitchFamily="2" charset="2"/>
              </a:rPr>
              <a:t>可聊话题有限</a:t>
            </a:r>
            <a:endParaRPr lang="zh-CN" altLang="en-US" sz="1200" b="1" dirty="0">
              <a:solidFill>
                <a:schemeClr val="accent6"/>
              </a:solidFill>
              <a:latin typeface="微软雅黑" panose="020B0503020204020204" pitchFamily="34" charset="-122"/>
              <a:ea typeface="微软雅黑" panose="020B0503020204020204" pitchFamily="34" charset="-122"/>
              <a:cs typeface="Tahoma" panose="020B0604030504040204"/>
              <a:sym typeface="Wingdings" panose="05000000000000000000" pitchFamily="2" charset="2"/>
            </a:endParaRPr>
          </a:p>
        </p:txBody>
      </p:sp>
      <p:pic>
        <p:nvPicPr>
          <p:cNvPr id="91" name="图片 90"/>
          <p:cNvPicPr>
            <a:picLocks noChangeAspect="1"/>
          </p:cNvPicPr>
          <p:nvPr>
            <p:custDataLst>
              <p:tags r:id="rId23"/>
            </p:custDataLst>
          </p:nvPr>
        </p:nvPicPr>
        <p:blipFill>
          <a:blip r:embed="rId24"/>
          <a:stretch>
            <a:fillRect/>
          </a:stretch>
        </p:blipFill>
        <p:spPr>
          <a:xfrm>
            <a:off x="3966772" y="3882390"/>
            <a:ext cx="2561590" cy="961390"/>
          </a:xfrm>
          <a:prstGeom prst="rect">
            <a:avLst/>
          </a:prstGeom>
        </p:spPr>
      </p:pic>
      <p:sp>
        <p:nvSpPr>
          <p:cNvPr id="107" name="文本框 106"/>
          <p:cNvSpPr txBox="1"/>
          <p:nvPr>
            <p:custDataLst>
              <p:tags r:id="rId25"/>
            </p:custDataLst>
          </p:nvPr>
        </p:nvSpPr>
        <p:spPr>
          <a:xfrm>
            <a:off x="3889619" y="5177073"/>
            <a:ext cx="2715895" cy="275590"/>
          </a:xfrm>
          <a:prstGeom prst="rect">
            <a:avLst/>
          </a:prstGeom>
          <a:noFill/>
        </p:spPr>
        <p:txBody>
          <a:bodyPr wrap="square" rtlCol="0">
            <a:spAutoFit/>
          </a:bodyPr>
          <a:lstStyle/>
          <a:p>
            <a:pPr algn="ctr"/>
            <a:r>
              <a:rPr lang="zh-CN" altLang="en-US" sz="1200" b="1" dirty="0">
                <a:solidFill>
                  <a:schemeClr val="accent6"/>
                </a:solidFill>
                <a:latin typeface="微软雅黑" panose="020B0503020204020204" pitchFamily="34" charset="-122"/>
                <a:ea typeface="微软雅黑" panose="020B0503020204020204" pitchFamily="34" charset="-122"/>
                <a:cs typeface="Tahoma" panose="020B0604030504040204"/>
              </a:rPr>
              <a:t>问题：似乎什么都能聊，但错误百出</a:t>
            </a:r>
            <a:endParaRPr lang="zh-CN" altLang="en-US" sz="1200" b="1" dirty="0">
              <a:solidFill>
                <a:schemeClr val="accent6"/>
              </a:solidFill>
              <a:latin typeface="微软雅黑" panose="020B0503020204020204" pitchFamily="34" charset="-122"/>
              <a:ea typeface="微软雅黑" panose="020B0503020204020204" pitchFamily="34" charset="-122"/>
              <a:cs typeface="Tahoma" panose="020B0604030504040204"/>
            </a:endParaRPr>
          </a:p>
        </p:txBody>
      </p:sp>
      <p:sp>
        <p:nvSpPr>
          <p:cNvPr id="34" name="文本框 33"/>
          <p:cNvSpPr txBox="1"/>
          <p:nvPr>
            <p:custDataLst>
              <p:tags r:id="rId26"/>
            </p:custDataLst>
          </p:nvPr>
        </p:nvSpPr>
        <p:spPr>
          <a:xfrm>
            <a:off x="6945630" y="2891155"/>
            <a:ext cx="1386840" cy="460375"/>
          </a:xfrm>
          <a:prstGeom prst="rect">
            <a:avLst/>
          </a:prstGeom>
          <a:solidFill>
            <a:schemeClr val="accent1">
              <a:lumMod val="20000"/>
              <a:lumOff val="80000"/>
            </a:schemeClr>
          </a:solidFill>
        </p:spPr>
        <p:txBody>
          <a:bodyPr wrap="square" rtlCol="0">
            <a:spAutoFit/>
          </a:bodyPr>
          <a:lstStyle/>
          <a:p>
            <a:pPr algn="ctr"/>
            <a:r>
              <a:rPr lang="en-US" altLang="zh-CN" sz="1200" b="1" dirty="0">
                <a:solidFill>
                  <a:srgbClr val="FF0000"/>
                </a:solidFill>
                <a:latin typeface="微软雅黑" panose="020B0503020204020204" pitchFamily="34" charset="-122"/>
                <a:ea typeface="微软雅黑" panose="020B0503020204020204" pitchFamily="34" charset="-122"/>
                <a:cs typeface="Tahoma" panose="020B0604030504040204"/>
                <a:sym typeface="+mn-ea"/>
              </a:rPr>
              <a:t>T</a:t>
            </a:r>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sym typeface="+mn-ea"/>
              </a:rPr>
              <a:t>ransformer</a:t>
            </a:r>
            <a:endPar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sym typeface="+mn-ea"/>
            </a:endParaRPr>
          </a:p>
          <a:p>
            <a:pPr algn="ct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sym typeface="+mn-ea"/>
              </a:rPr>
              <a:t>结构</a:t>
            </a:r>
            <a:endPar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sym typeface="+mn-ea"/>
            </a:endParaRPr>
          </a:p>
        </p:txBody>
      </p:sp>
      <p:sp>
        <p:nvSpPr>
          <p:cNvPr id="37" name="文本框 36"/>
          <p:cNvSpPr txBox="1"/>
          <p:nvPr>
            <p:custDataLst>
              <p:tags r:id="rId27"/>
            </p:custDataLst>
          </p:nvPr>
        </p:nvSpPr>
        <p:spPr>
          <a:xfrm>
            <a:off x="9474200" y="2800350"/>
            <a:ext cx="2127250" cy="645160"/>
          </a:xfrm>
          <a:prstGeom prst="rect">
            <a:avLst/>
          </a:prstGeom>
          <a:solidFill>
            <a:schemeClr val="accent1">
              <a:lumMod val="20000"/>
              <a:lumOff val="80000"/>
            </a:schemeClr>
          </a:solidFill>
        </p:spPr>
        <p:txBody>
          <a:bodyPr wrap="square" rtlCol="0">
            <a:spAutoFit/>
          </a:bodyPr>
          <a:lstStyle/>
          <a:p>
            <a:pPr algn="ctr"/>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sym typeface="+mn-ea"/>
              </a:rPr>
              <a:t>GPT</a:t>
            </a:r>
            <a:r>
              <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sym typeface="+mn-ea"/>
              </a:rPr>
              <a:t>模型</a:t>
            </a:r>
            <a:endPar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endParaRPr>
          </a:p>
          <a:p>
            <a:pPr algn="ctr"/>
            <a:r>
              <a:rPr lang="en-US" altLang="zh-CN" sz="1200" b="1" dirty="0">
                <a:solidFill>
                  <a:srgbClr val="002060"/>
                </a:solidFill>
                <a:latin typeface="微软雅黑" panose="020B0503020204020204" pitchFamily="34" charset="-122"/>
                <a:ea typeface="微软雅黑" panose="020B0503020204020204" pitchFamily="34" charset="-122"/>
                <a:cs typeface="Tahoma" panose="020B0604030504040204"/>
                <a:sym typeface="+mn-ea"/>
              </a:rPr>
              <a:t>GenerativePre-trainedTransformer</a:t>
            </a:r>
            <a:endParaRPr lang="zh-CN" altLang="en-US" sz="1200" b="1" dirty="0">
              <a:solidFill>
                <a:srgbClr val="002060"/>
              </a:solidFill>
              <a:latin typeface="微软雅黑" panose="020B0503020204020204" pitchFamily="34" charset="-122"/>
              <a:ea typeface="微软雅黑" panose="020B0503020204020204" pitchFamily="34" charset="-122"/>
              <a:cs typeface="Tahoma" panose="020B0604030504040204"/>
              <a:sym typeface="+mn-ea"/>
            </a:endParaRPr>
          </a:p>
        </p:txBody>
      </p:sp>
      <p:pic>
        <p:nvPicPr>
          <p:cNvPr id="38" name="Picture 6" descr="Language Modeling with nn.Transformer and TorchText — PyTorch Tutorials  1.13.1+cu117 documentation"/>
          <p:cNvPicPr>
            <a:picLocks noChangeAspect="1" noChangeArrowheads="1"/>
          </p:cNvPicPr>
          <p:nvPr>
            <p:custDataLst>
              <p:tags r:id="rId28"/>
            </p:custDataLst>
          </p:nvPr>
        </p:nvPicPr>
        <p:blipFill>
          <a:blip r:embed="rId29" cstate="print">
            <a:extLst>
              <a:ext uri="{28A0092B-C50C-407E-A947-70E740481C1C}">
                <a14:useLocalDpi xmlns:a14="http://schemas.microsoft.com/office/drawing/2010/main" val="0"/>
              </a:ext>
            </a:extLst>
          </a:blip>
          <a:srcRect/>
          <a:stretch>
            <a:fillRect/>
          </a:stretch>
        </p:blipFill>
        <p:spPr bwMode="auto">
          <a:xfrm>
            <a:off x="6573520" y="3474085"/>
            <a:ext cx="955675" cy="130238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BERT: how Google changed NLP - Codemotion Magazine"/>
          <p:cNvPicPr>
            <a:picLocks noChangeAspect="1" noChangeArrowheads="1"/>
          </p:cNvPicPr>
          <p:nvPr>
            <p:custDataLst>
              <p:tags r:id="rId30"/>
            </p:custDataLst>
          </p:nvPr>
        </p:nvPicPr>
        <p:blipFill rotWithShape="1">
          <a:blip r:embed="rId31" cstate="print">
            <a:extLst>
              <a:ext uri="{28A0092B-C50C-407E-A947-70E740481C1C}">
                <a14:useLocalDpi xmlns:a14="http://schemas.microsoft.com/office/drawing/2010/main" val="0"/>
              </a:ext>
            </a:extLst>
          </a:blip>
          <a:srcRect l="9496" r="12052"/>
          <a:stretch>
            <a:fillRect/>
          </a:stretch>
        </p:blipFill>
        <p:spPr bwMode="auto">
          <a:xfrm>
            <a:off x="7521575" y="4404360"/>
            <a:ext cx="934085" cy="666750"/>
          </a:xfrm>
          <a:prstGeom prst="rect">
            <a:avLst/>
          </a:prstGeom>
          <a:noFill/>
          <a:extLst>
            <a:ext uri="{909E8E84-426E-40DD-AFC4-6F175D3DCCD1}">
              <a14:hiddenFill xmlns:a14="http://schemas.microsoft.com/office/drawing/2010/main">
                <a:solidFill>
                  <a:srgbClr val="FFFFFF"/>
                </a:solidFill>
              </a14:hiddenFill>
            </a:ext>
          </a:extLst>
        </p:spPr>
      </p:pic>
      <p:sp>
        <p:nvSpPr>
          <p:cNvPr id="47" name="文本框 46"/>
          <p:cNvSpPr txBox="1"/>
          <p:nvPr>
            <p:custDataLst>
              <p:tags r:id="rId32"/>
            </p:custDataLst>
          </p:nvPr>
        </p:nvSpPr>
        <p:spPr>
          <a:xfrm>
            <a:off x="8455025" y="3529330"/>
            <a:ext cx="615950" cy="245110"/>
          </a:xfrm>
          <a:prstGeom prst="rect">
            <a:avLst/>
          </a:prstGeom>
          <a:noFill/>
        </p:spPr>
        <p:txBody>
          <a:bodyPr wrap="square" rtlCol="0">
            <a:spAutoFit/>
          </a:bodyPr>
          <a:lstStyle/>
          <a:p>
            <a:pPr algn="ctr"/>
            <a:r>
              <a:rPr lang="en-US" altLang="zh-CN" sz="1000" b="1" dirty="0">
                <a:solidFill>
                  <a:srgbClr val="002060"/>
                </a:solidFill>
                <a:latin typeface="微软雅黑" panose="020B0503020204020204" pitchFamily="34" charset="-122"/>
                <a:ea typeface="微软雅黑" panose="020B0503020204020204" pitchFamily="34" charset="-122"/>
                <a:cs typeface="Tahoma" panose="020B0604030504040204"/>
              </a:rPr>
              <a:t>GP</a:t>
            </a:r>
            <a:r>
              <a:rPr lang="en-US" altLang="zh-CN" sz="1000" b="1" dirty="0">
                <a:solidFill>
                  <a:srgbClr val="FF0000"/>
                </a:solidFill>
                <a:latin typeface="微软雅黑" panose="020B0503020204020204" pitchFamily="34" charset="-122"/>
                <a:ea typeface="微软雅黑" panose="020B0503020204020204" pitchFamily="34" charset="-122"/>
                <a:cs typeface="Tahoma" panose="020B0604030504040204"/>
              </a:rPr>
              <a:t>T</a:t>
            </a:r>
            <a:endParaRPr lang="en-US" altLang="zh-CN" sz="1000" b="1" dirty="0">
              <a:solidFill>
                <a:srgbClr val="FF0000"/>
              </a:solidFill>
              <a:latin typeface="微软雅黑" panose="020B0503020204020204" pitchFamily="34" charset="-122"/>
              <a:ea typeface="微软雅黑" panose="020B0503020204020204" pitchFamily="34" charset="-122"/>
              <a:cs typeface="Tahoma" panose="020B0604030504040204"/>
            </a:endParaRPr>
          </a:p>
        </p:txBody>
      </p:sp>
      <p:sp>
        <p:nvSpPr>
          <p:cNvPr id="51" name="文本框 50"/>
          <p:cNvSpPr txBox="1"/>
          <p:nvPr>
            <p:custDataLst>
              <p:tags r:id="rId33"/>
            </p:custDataLst>
          </p:nvPr>
        </p:nvSpPr>
        <p:spPr>
          <a:xfrm>
            <a:off x="8408035" y="4530090"/>
            <a:ext cx="678815" cy="245110"/>
          </a:xfrm>
          <a:prstGeom prst="rect">
            <a:avLst/>
          </a:prstGeom>
          <a:noFill/>
        </p:spPr>
        <p:txBody>
          <a:bodyPr wrap="square" rtlCol="0">
            <a:spAutoFit/>
          </a:bodyPr>
          <a:lstStyle/>
          <a:p>
            <a:pPr algn="ctr"/>
            <a:r>
              <a:rPr lang="en-US" altLang="zh-CN" sz="1000" b="1" dirty="0">
                <a:solidFill>
                  <a:srgbClr val="002060"/>
                </a:solidFill>
                <a:latin typeface="微软雅黑" panose="020B0503020204020204" pitchFamily="34" charset="-122"/>
                <a:ea typeface="微软雅黑" panose="020B0503020204020204" pitchFamily="34" charset="-122"/>
                <a:cs typeface="Tahoma" panose="020B0604030504040204"/>
              </a:rPr>
              <a:t>BER</a:t>
            </a:r>
            <a:r>
              <a:rPr lang="en-US" altLang="zh-CN" sz="1000" b="1" dirty="0">
                <a:solidFill>
                  <a:srgbClr val="FF0000"/>
                </a:solidFill>
                <a:latin typeface="微软雅黑" panose="020B0503020204020204" pitchFamily="34" charset="-122"/>
                <a:ea typeface="微软雅黑" panose="020B0503020204020204" pitchFamily="34" charset="-122"/>
                <a:cs typeface="Tahoma" panose="020B0604030504040204"/>
              </a:rPr>
              <a:t>T</a:t>
            </a:r>
            <a:endParaRPr lang="en-US" altLang="zh-CN" sz="1000" b="1" dirty="0">
              <a:solidFill>
                <a:srgbClr val="FF0000"/>
              </a:solidFill>
              <a:latin typeface="微软雅黑" panose="020B0503020204020204" pitchFamily="34" charset="-122"/>
              <a:ea typeface="微软雅黑" panose="020B0503020204020204" pitchFamily="34" charset="-122"/>
              <a:cs typeface="Tahoma" panose="020B0604030504040204"/>
            </a:endParaRPr>
          </a:p>
        </p:txBody>
      </p:sp>
      <p:sp>
        <p:nvSpPr>
          <p:cNvPr id="53" name="文本框 52"/>
          <p:cNvSpPr txBox="1"/>
          <p:nvPr>
            <p:custDataLst>
              <p:tags r:id="rId34"/>
            </p:custDataLst>
          </p:nvPr>
        </p:nvSpPr>
        <p:spPr>
          <a:xfrm>
            <a:off x="8470265" y="3730625"/>
            <a:ext cx="615950" cy="245110"/>
          </a:xfrm>
          <a:prstGeom prst="rect">
            <a:avLst/>
          </a:prstGeom>
          <a:noFill/>
        </p:spPr>
        <p:txBody>
          <a:bodyPr wrap="square" rtlCol="0">
            <a:spAutoFit/>
          </a:bodyPr>
          <a:lstStyle/>
          <a:p>
            <a:pPr algn="ctr"/>
            <a:r>
              <a:rPr lang="zh-CN" altLang="en-US" sz="1000" b="1" dirty="0">
                <a:solidFill>
                  <a:srgbClr val="002060"/>
                </a:solidFill>
                <a:latin typeface="微软雅黑" panose="020B0503020204020204" pitchFamily="34" charset="-122"/>
                <a:ea typeface="微软雅黑" panose="020B0503020204020204" pitchFamily="34" charset="-122"/>
                <a:cs typeface="Tahoma" panose="020B0604030504040204"/>
              </a:rPr>
              <a:t>仅解码</a:t>
            </a:r>
            <a:endParaRPr lang="zh-CN" altLang="en-US" sz="10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54" name="文本框 53"/>
          <p:cNvSpPr txBox="1"/>
          <p:nvPr>
            <p:custDataLst>
              <p:tags r:id="rId35"/>
            </p:custDataLst>
          </p:nvPr>
        </p:nvSpPr>
        <p:spPr>
          <a:xfrm>
            <a:off x="8435975" y="4753610"/>
            <a:ext cx="649605" cy="245110"/>
          </a:xfrm>
          <a:prstGeom prst="rect">
            <a:avLst/>
          </a:prstGeom>
          <a:noFill/>
        </p:spPr>
        <p:txBody>
          <a:bodyPr wrap="square" rtlCol="0">
            <a:spAutoFit/>
          </a:bodyPr>
          <a:lstStyle/>
          <a:p>
            <a:pPr algn="ctr"/>
            <a:r>
              <a:rPr lang="zh-CN" altLang="en-US" sz="1000" b="1" dirty="0">
                <a:solidFill>
                  <a:srgbClr val="002060"/>
                </a:solidFill>
                <a:latin typeface="微软雅黑" panose="020B0503020204020204" pitchFamily="34" charset="-122"/>
                <a:ea typeface="微软雅黑" panose="020B0503020204020204" pitchFamily="34" charset="-122"/>
                <a:cs typeface="Tahoma" panose="020B0604030504040204"/>
              </a:rPr>
              <a:t>仅编码</a:t>
            </a:r>
            <a:endParaRPr lang="zh-CN" altLang="en-US" sz="1000" b="1"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pic>
        <p:nvPicPr>
          <p:cNvPr id="55" name="Picture 4" descr="New Version of GPT-3: A Game-Changing Language Model by Open AI"/>
          <p:cNvPicPr>
            <a:picLocks noChangeAspect="1" noChangeArrowheads="1"/>
          </p:cNvPicPr>
          <p:nvPr>
            <p:custDataLst>
              <p:tags r:id="rId36"/>
            </p:custDataLst>
          </p:nvPr>
        </p:nvPicPr>
        <p:blipFill rotWithShape="1">
          <a:blip r:embed="rId37">
            <a:extLst>
              <a:ext uri="{28A0092B-C50C-407E-A947-70E740481C1C}">
                <a14:useLocalDpi xmlns:a14="http://schemas.microsoft.com/office/drawing/2010/main" val="0"/>
              </a:ext>
            </a:extLst>
          </a:blip>
          <a:srcRect l="21633" t="33378" r="30671" b="30596"/>
          <a:stretch>
            <a:fillRect/>
          </a:stretch>
        </p:blipFill>
        <p:spPr bwMode="auto">
          <a:xfrm>
            <a:off x="7529195" y="3531235"/>
            <a:ext cx="950595" cy="398780"/>
          </a:xfrm>
          <a:prstGeom prst="rect">
            <a:avLst/>
          </a:prstGeom>
          <a:noFill/>
          <a:extLst>
            <a:ext uri="{909E8E84-426E-40DD-AFC4-6F175D3DCCD1}">
              <a14:hiddenFill xmlns:a14="http://schemas.microsoft.com/office/drawing/2010/main">
                <a:solidFill>
                  <a:srgbClr val="FFFFFF"/>
                </a:solidFill>
              </a14:hiddenFill>
            </a:ext>
          </a:extLst>
        </p:spPr>
      </p:pic>
      <p:sp>
        <p:nvSpPr>
          <p:cNvPr id="59" name="矩形 58"/>
          <p:cNvSpPr/>
          <p:nvPr>
            <p:custDataLst>
              <p:tags r:id="rId38"/>
            </p:custDataLst>
          </p:nvPr>
        </p:nvSpPr>
        <p:spPr>
          <a:xfrm>
            <a:off x="7320915" y="3968115"/>
            <a:ext cx="1736725" cy="398780"/>
          </a:xfrm>
          <a:prstGeom prst="rect">
            <a:avLst/>
          </a:prstGeom>
        </p:spPr>
        <p:txBody>
          <a:bodyPr wrap="square">
            <a:spAutoFit/>
          </a:bodyPr>
          <a:lstStyle/>
          <a:p>
            <a:pPr algn="ctr"/>
            <a:r>
              <a:rPr lang="zh-CN" altLang="en-US" sz="1000" dirty="0" smtClean="0">
                <a:latin typeface="微软雅黑" panose="020B0503020204020204" pitchFamily="34" charset="-122"/>
                <a:ea typeface="微软雅黑" panose="020B0503020204020204" pitchFamily="34" charset="-122"/>
              </a:rPr>
              <a:t>自回归模型</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smtClean="0">
                <a:latin typeface="微软雅黑" panose="020B0503020204020204" pitchFamily="34" charset="-122"/>
                <a:ea typeface="微软雅黑" panose="020B0503020204020204" pitchFamily="34" charset="-122"/>
              </a:rPr>
              <a:t>使用</a:t>
            </a:r>
            <a:r>
              <a:rPr lang="zh-CN" altLang="en-US" sz="1000" dirty="0">
                <a:latin typeface="微软雅黑" panose="020B0503020204020204" pitchFamily="34" charset="-122"/>
                <a:ea typeface="微软雅黑" panose="020B0503020204020204" pitchFamily="34" charset="-122"/>
              </a:rPr>
              <a:t>仅有解码器的</a:t>
            </a:r>
            <a:r>
              <a:rPr lang="zh-CN" altLang="en-US" sz="1000" dirty="0" smtClean="0">
                <a:latin typeface="微软雅黑" panose="020B0503020204020204" pitchFamily="34" charset="-122"/>
                <a:ea typeface="微软雅黑" panose="020B0503020204020204" pitchFamily="34" charset="-122"/>
              </a:rPr>
              <a:t>体系结构</a:t>
            </a:r>
            <a:endParaRPr lang="zh-CN" altLang="en-US" sz="1000" dirty="0" smtClean="0">
              <a:latin typeface="微软雅黑" panose="020B0503020204020204" pitchFamily="34" charset="-122"/>
              <a:ea typeface="微软雅黑" panose="020B0503020204020204" pitchFamily="34" charset="-122"/>
            </a:endParaRPr>
          </a:p>
        </p:txBody>
      </p:sp>
      <p:sp>
        <p:nvSpPr>
          <p:cNvPr id="67" name="文本框 66"/>
          <p:cNvSpPr txBox="1"/>
          <p:nvPr>
            <p:custDataLst>
              <p:tags r:id="rId39"/>
            </p:custDataLst>
          </p:nvPr>
        </p:nvSpPr>
        <p:spPr>
          <a:xfrm>
            <a:off x="9457055" y="3451225"/>
            <a:ext cx="2163445" cy="398780"/>
          </a:xfrm>
          <a:prstGeom prst="rect">
            <a:avLst/>
          </a:prstGeom>
          <a:noFill/>
        </p:spPr>
        <p:txBody>
          <a:bodyPr wrap="square" rtlCol="0">
            <a:spAutoFit/>
          </a:bodyPr>
          <a:lstStyle/>
          <a:p>
            <a:pPr algn="ctr"/>
            <a:r>
              <a:rPr lang="zh-CN" altLang="en-US" sz="1000" dirty="0">
                <a:solidFill>
                  <a:srgbClr val="002060"/>
                </a:solidFill>
                <a:latin typeface="微软雅黑" panose="020B0503020204020204" pitchFamily="34" charset="-122"/>
                <a:ea typeface="微软雅黑" panose="020B0503020204020204" pitchFamily="34" charset="-122"/>
                <a:cs typeface="Tahoma" panose="020B0604030504040204"/>
              </a:rPr>
              <a:t>在超大规模语料上，以预测下一个单词的形式，进行</a:t>
            </a:r>
            <a:r>
              <a:rPr lang="zh-CN" altLang="en-US" sz="1000" b="1" dirty="0">
                <a:solidFill>
                  <a:srgbClr val="FF0000"/>
                </a:solidFill>
                <a:latin typeface="微软雅黑" panose="020B0503020204020204" pitchFamily="34" charset="-122"/>
                <a:ea typeface="微软雅黑" panose="020B0503020204020204" pitchFamily="34" charset="-122"/>
                <a:cs typeface="Tahoma" panose="020B0604030504040204"/>
              </a:rPr>
              <a:t>自我学习</a:t>
            </a:r>
            <a:endParaRPr lang="zh-CN" altLang="en-US" sz="1000" b="1" dirty="0">
              <a:solidFill>
                <a:srgbClr val="FF0000"/>
              </a:solidFill>
              <a:latin typeface="微软雅黑" panose="020B0503020204020204" pitchFamily="34" charset="-122"/>
              <a:ea typeface="微软雅黑" panose="020B0503020204020204" pitchFamily="34" charset="-122"/>
              <a:cs typeface="Tahoma" panose="020B0604030504040204"/>
            </a:endParaRPr>
          </a:p>
        </p:txBody>
      </p:sp>
      <p:pic>
        <p:nvPicPr>
          <p:cNvPr id="89" name="图片 88"/>
          <p:cNvPicPr>
            <a:picLocks noChangeAspect="1"/>
          </p:cNvPicPr>
          <p:nvPr>
            <p:custDataLst>
              <p:tags r:id="rId40"/>
            </p:custDataLst>
          </p:nvPr>
        </p:nvPicPr>
        <p:blipFill>
          <a:blip r:embed="rId41"/>
          <a:stretch>
            <a:fillRect/>
          </a:stretch>
        </p:blipFill>
        <p:spPr>
          <a:xfrm>
            <a:off x="9352280" y="3872865"/>
            <a:ext cx="2400300" cy="1256030"/>
          </a:xfrm>
          <a:prstGeom prst="rect">
            <a:avLst/>
          </a:prstGeom>
        </p:spPr>
      </p:pic>
      <p:sp>
        <p:nvSpPr>
          <p:cNvPr id="96" name="文本框 95"/>
          <p:cNvSpPr txBox="1"/>
          <p:nvPr>
            <p:custDataLst>
              <p:tags r:id="rId42"/>
            </p:custDataLst>
          </p:nvPr>
        </p:nvSpPr>
        <p:spPr>
          <a:xfrm>
            <a:off x="9456420" y="5432425"/>
            <a:ext cx="2305050" cy="306705"/>
          </a:xfrm>
          <a:prstGeom prst="rect">
            <a:avLst/>
          </a:prstGeom>
          <a:noFill/>
        </p:spPr>
        <p:txBody>
          <a:bodyPr wrap="square" rtlCol="0">
            <a:spAutoFit/>
          </a:bodyPr>
          <a:lstStyle/>
          <a:p>
            <a:r>
              <a:rPr lang="en-US" altLang="zh-CN" sz="1400" b="1" dirty="0">
                <a:highlight>
                  <a:srgbClr val="FFFF00"/>
                </a:highlight>
                <a:latin typeface="微软雅黑" panose="020B0503020204020204" pitchFamily="34" charset="-122"/>
                <a:ea typeface="微软雅黑" panose="020B0503020204020204" pitchFamily="34" charset="-122"/>
                <a:cs typeface="Tahoma" panose="020B0604030504040204"/>
              </a:rPr>
              <a:t>GPT3</a:t>
            </a:r>
            <a:r>
              <a:rPr lang="zh-CN" altLang="en-US" sz="1400" b="1" dirty="0">
                <a:highlight>
                  <a:srgbClr val="FFFF00"/>
                </a:highlight>
                <a:latin typeface="微软雅黑" panose="020B0503020204020204" pitchFamily="34" charset="-122"/>
                <a:ea typeface="微软雅黑" panose="020B0503020204020204" pitchFamily="34" charset="-122"/>
                <a:cs typeface="Tahoma" panose="020B0604030504040204"/>
              </a:rPr>
              <a:t>已有很强的模仿能力</a:t>
            </a:r>
            <a:endParaRPr lang="zh-CN" altLang="en-US" sz="1400" b="1" dirty="0">
              <a:highlight>
                <a:srgbClr val="FFFF00"/>
              </a:highlight>
              <a:latin typeface="微软雅黑" panose="020B0503020204020204" pitchFamily="34" charset="-122"/>
              <a:ea typeface="微软雅黑" panose="020B0503020204020204" pitchFamily="34" charset="-122"/>
              <a:cs typeface="Tahoma" panose="020B0604030504040204"/>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9"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pitchFamily="34" charset="-122"/>
                <a:ea typeface="微软雅黑" panose="020B0503020204020204" pitchFamily="34" charset="-122"/>
              </a:rPr>
              <a:t>课题组在聊天机器人领域的研究工作</a:t>
            </a:r>
            <a:endParaRPr lang="zh-CN" altLang="en-US" sz="2800" b="1" dirty="0">
              <a:latin typeface="微软雅黑" panose="020B0503020204020204" pitchFamily="34" charset="-122"/>
              <a:ea typeface="微软雅黑" panose="020B0503020204020204" pitchFamily="34" charset="-122"/>
            </a:endParaRPr>
          </a:p>
        </p:txBody>
      </p:sp>
      <p:sp>
        <p:nvSpPr>
          <p:cNvPr id="46" name="文本框 45"/>
          <p:cNvSpPr txBox="1"/>
          <p:nvPr>
            <p:custDataLst>
              <p:tags r:id="rId1"/>
            </p:custDataLst>
          </p:nvPr>
        </p:nvSpPr>
        <p:spPr>
          <a:xfrm>
            <a:off x="7101205" y="1498600"/>
            <a:ext cx="3764915" cy="1476375"/>
          </a:xfrm>
          <a:prstGeom prst="rect">
            <a:avLst/>
          </a:prstGeom>
          <a:noFill/>
        </p:spPr>
        <p:txBody>
          <a:bodyPr wrap="square" rtlCol="0">
            <a:spAutoFit/>
          </a:bodyPr>
          <a:lstStyle/>
          <a:p>
            <a:pPr>
              <a:lnSpc>
                <a:spcPct val="150000"/>
              </a:lnSpc>
              <a:spcBef>
                <a:spcPts val="0"/>
              </a:spcBef>
              <a:spcAft>
                <a:spcPts val="0"/>
              </a:spcAft>
            </a:pPr>
            <a:r>
              <a:rPr lang="zh-CN" altLang="en-US" sz="1200" b="1" dirty="0">
                <a:solidFill>
                  <a:srgbClr val="2F5597"/>
                </a:solidFill>
                <a:latin typeface="微软雅黑" panose="020B0503020204020204" pitchFamily="34" charset="-122"/>
                <a:ea typeface="微软雅黑" panose="020B0503020204020204" pitchFamily="34" charset="-122"/>
              </a:rPr>
              <a:t>自</a:t>
            </a:r>
            <a:r>
              <a:rPr lang="en-US" altLang="zh-CN" sz="1200" b="1" dirty="0">
                <a:solidFill>
                  <a:srgbClr val="2F5597"/>
                </a:solidFill>
                <a:latin typeface="微软雅黑" panose="020B0503020204020204" pitchFamily="34" charset="-122"/>
                <a:ea typeface="微软雅黑" panose="020B0503020204020204" pitchFamily="34" charset="-122"/>
              </a:rPr>
              <a:t>2015</a:t>
            </a:r>
            <a:r>
              <a:rPr lang="zh-CN" altLang="en-US" sz="1200" b="1" dirty="0">
                <a:solidFill>
                  <a:srgbClr val="2F5597"/>
                </a:solidFill>
                <a:latin typeface="微软雅黑" panose="020B0503020204020204" pitchFamily="34" charset="-122"/>
                <a:ea typeface="微软雅黑" panose="020B0503020204020204" pitchFamily="34" charset="-122"/>
              </a:rPr>
              <a:t>年起</a:t>
            </a:r>
            <a:r>
              <a:rPr lang="en-US" altLang="zh-CN" sz="1200" b="1" dirty="0" smtClean="0">
                <a:solidFill>
                  <a:srgbClr val="2F5597"/>
                </a:solidFill>
                <a:latin typeface="微软雅黑" panose="020B0503020204020204" pitchFamily="34" charset="-122"/>
                <a:ea typeface="微软雅黑" panose="020B0503020204020204" pitchFamily="34" charset="-122"/>
              </a:rPr>
              <a:t>-</a:t>
            </a:r>
            <a:endParaRPr lang="en-US" altLang="zh-CN" sz="1200" b="1" dirty="0">
              <a:solidFill>
                <a:srgbClr val="2F5597"/>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200" b="1" dirty="0">
                <a:solidFill>
                  <a:srgbClr val="2F5597"/>
                </a:solidFill>
                <a:latin typeface="微软雅黑" panose="020B0503020204020204" pitchFamily="34" charset="-122"/>
                <a:ea typeface="微软雅黑" panose="020B0503020204020204" pitchFamily="34" charset="-122"/>
              </a:rPr>
              <a:t>计算语言学领域顶级会议ACL</a:t>
            </a:r>
            <a:r>
              <a:rPr lang="en-US" altLang="zh-CN" sz="1200" b="1" dirty="0" smtClean="0">
                <a:solidFill>
                  <a:srgbClr val="2F5597"/>
                </a:solidFill>
                <a:latin typeface="微软雅黑" panose="020B0503020204020204" pitchFamily="34" charset="-122"/>
                <a:ea typeface="微软雅黑" panose="020B0503020204020204" pitchFamily="34" charset="-122"/>
              </a:rPr>
              <a:t>12</a:t>
            </a:r>
            <a:r>
              <a:rPr lang="zh-CN" altLang="en-US" sz="1200" b="1" dirty="0">
                <a:solidFill>
                  <a:srgbClr val="2F5597"/>
                </a:solidFill>
                <a:latin typeface="微软雅黑" panose="020B0503020204020204" pitchFamily="34" charset="-122"/>
                <a:ea typeface="微软雅黑" panose="020B0503020204020204" pitchFamily="34" charset="-122"/>
              </a:rPr>
              <a:t>篇</a:t>
            </a:r>
            <a:endParaRPr lang="en-US" altLang="zh-CN" sz="1200" b="1" dirty="0">
              <a:solidFill>
                <a:srgbClr val="2F5597"/>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200" b="1" dirty="0">
                <a:solidFill>
                  <a:srgbClr val="2F5597"/>
                </a:solidFill>
                <a:latin typeface="微软雅黑" panose="020B0503020204020204" pitchFamily="34" charset="-122"/>
                <a:ea typeface="微软雅黑" panose="020B0503020204020204" pitchFamily="34" charset="-122"/>
              </a:rPr>
              <a:t>人工智能领域顶级会议</a:t>
            </a:r>
            <a:r>
              <a:rPr lang="en-US" altLang="zh-CN" sz="1200" b="1" dirty="0">
                <a:solidFill>
                  <a:srgbClr val="2F5597"/>
                </a:solidFill>
                <a:latin typeface="微软雅黑" panose="020B0503020204020204" pitchFamily="34" charset="-122"/>
                <a:ea typeface="微软雅黑" panose="020B0503020204020204" pitchFamily="34" charset="-122"/>
              </a:rPr>
              <a:t>AAAI</a:t>
            </a:r>
            <a:r>
              <a:rPr lang="en-US" altLang="zh-CN" sz="1200" b="1" dirty="0" smtClean="0">
                <a:solidFill>
                  <a:srgbClr val="2F5597"/>
                </a:solidFill>
                <a:latin typeface="微软雅黑" panose="020B0503020204020204" pitchFamily="34" charset="-122"/>
                <a:ea typeface="微软雅黑" panose="020B0503020204020204" pitchFamily="34" charset="-122"/>
              </a:rPr>
              <a:t>17</a:t>
            </a:r>
            <a:r>
              <a:rPr lang="zh-CN" altLang="en-US" sz="1200" b="1" dirty="0">
                <a:solidFill>
                  <a:srgbClr val="2F5597"/>
                </a:solidFill>
                <a:latin typeface="微软雅黑" panose="020B0503020204020204" pitchFamily="34" charset="-122"/>
                <a:ea typeface="微软雅黑" panose="020B0503020204020204" pitchFamily="34" charset="-122"/>
              </a:rPr>
              <a:t>篇</a:t>
            </a:r>
            <a:endParaRPr lang="en-US" altLang="zh-CN" sz="1200" b="1" dirty="0">
              <a:solidFill>
                <a:srgbClr val="2F5597"/>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200" b="1" dirty="0">
                <a:solidFill>
                  <a:srgbClr val="2F5597"/>
                </a:solidFill>
                <a:latin typeface="微软雅黑" panose="020B0503020204020204" pitchFamily="34" charset="-122"/>
                <a:ea typeface="微软雅黑" panose="020B0503020204020204" pitchFamily="34" charset="-122"/>
              </a:rPr>
              <a:t>计算语言学领域顶级会议</a:t>
            </a:r>
            <a:r>
              <a:rPr lang="en-US" altLang="zh-CN" sz="1200" b="1" dirty="0">
                <a:solidFill>
                  <a:srgbClr val="2F5597"/>
                </a:solidFill>
                <a:latin typeface="微软雅黑" panose="020B0503020204020204" pitchFamily="34" charset="-122"/>
                <a:ea typeface="微软雅黑" panose="020B0503020204020204" pitchFamily="34" charset="-122"/>
              </a:rPr>
              <a:t>EMNLP</a:t>
            </a:r>
            <a:r>
              <a:rPr lang="en-US" altLang="zh-CN" sz="1200" b="1" dirty="0" smtClean="0">
                <a:solidFill>
                  <a:srgbClr val="2F5597"/>
                </a:solidFill>
                <a:latin typeface="微软雅黑" panose="020B0503020204020204" pitchFamily="34" charset="-122"/>
                <a:ea typeface="微软雅黑" panose="020B0503020204020204" pitchFamily="34" charset="-122"/>
              </a:rPr>
              <a:t>13</a:t>
            </a:r>
            <a:r>
              <a:rPr lang="zh-CN" altLang="en-US" sz="1200" b="1" dirty="0">
                <a:solidFill>
                  <a:srgbClr val="2F5597"/>
                </a:solidFill>
                <a:latin typeface="微软雅黑" panose="020B0503020204020204" pitchFamily="34" charset="-122"/>
                <a:ea typeface="微软雅黑" panose="020B0503020204020204" pitchFamily="34" charset="-122"/>
              </a:rPr>
              <a:t>篇</a:t>
            </a:r>
            <a:endParaRPr lang="en-US" altLang="zh-CN" sz="1200" b="1" dirty="0">
              <a:solidFill>
                <a:srgbClr val="2F5597"/>
              </a:solidFill>
              <a:latin typeface="微软雅黑" panose="020B0503020204020204" pitchFamily="34" charset="-122"/>
              <a:ea typeface="微软雅黑" panose="020B0503020204020204" pitchFamily="34" charset="-122"/>
            </a:endParaRPr>
          </a:p>
          <a:p>
            <a:pPr>
              <a:lnSpc>
                <a:spcPct val="150000"/>
              </a:lnSpc>
              <a:spcBef>
                <a:spcPts val="0"/>
              </a:spcBef>
              <a:spcAft>
                <a:spcPts val="0"/>
              </a:spcAft>
            </a:pPr>
            <a:r>
              <a:rPr lang="zh-CN" altLang="en-US" sz="1200" b="1" dirty="0">
                <a:solidFill>
                  <a:srgbClr val="2F5597"/>
                </a:solidFill>
                <a:latin typeface="微软雅黑" panose="020B0503020204020204" pitchFamily="34" charset="-122"/>
                <a:ea typeface="微软雅黑" panose="020B0503020204020204" pitchFamily="34" charset="-122"/>
              </a:rPr>
              <a:t>人工智能领域顶级会议</a:t>
            </a:r>
            <a:r>
              <a:rPr lang="en-US" altLang="zh-CN" sz="1200" b="1" dirty="0">
                <a:solidFill>
                  <a:srgbClr val="2F5597"/>
                </a:solidFill>
                <a:latin typeface="微软雅黑" panose="020B0503020204020204" pitchFamily="34" charset="-122"/>
                <a:ea typeface="微软雅黑" panose="020B0503020204020204" pitchFamily="34" charset="-122"/>
              </a:rPr>
              <a:t>IJCAI6</a:t>
            </a:r>
            <a:r>
              <a:rPr lang="zh-CN" altLang="en-US" sz="1200" b="1" dirty="0">
                <a:solidFill>
                  <a:srgbClr val="2F5597"/>
                </a:solidFill>
                <a:latin typeface="微软雅黑" panose="020B0503020204020204" pitchFamily="34" charset="-122"/>
                <a:ea typeface="微软雅黑" panose="020B0503020204020204" pitchFamily="34" charset="-122"/>
              </a:rPr>
              <a:t>篇</a:t>
            </a:r>
            <a:endParaRPr lang="zh-CN" altLang="en-US" sz="1200" b="1" dirty="0">
              <a:solidFill>
                <a:srgbClr val="2F5597"/>
              </a:solidFill>
              <a:latin typeface="微软雅黑" panose="020B0503020204020204" pitchFamily="34" charset="-122"/>
              <a:ea typeface="微软雅黑" panose="020B0503020204020204" pitchFamily="34" charset="-122"/>
            </a:endParaRPr>
          </a:p>
        </p:txBody>
      </p:sp>
      <p:sp>
        <p:nvSpPr>
          <p:cNvPr id="47" name="文本框 46"/>
          <p:cNvSpPr txBox="1"/>
          <p:nvPr>
            <p:custDataLst>
              <p:tags r:id="rId2"/>
            </p:custDataLst>
          </p:nvPr>
        </p:nvSpPr>
        <p:spPr>
          <a:xfrm>
            <a:off x="208280" y="762000"/>
            <a:ext cx="11678285" cy="360680"/>
          </a:xfrm>
          <a:prstGeom prst="rect">
            <a:avLst/>
          </a:prstGeom>
          <a:noFill/>
        </p:spPr>
        <p:txBody>
          <a:bodyPr wrap="square" rtlCol="0">
            <a:spAutoFit/>
          </a:bodyPr>
          <a:lstStyle/>
          <a:p>
            <a:pPr>
              <a:lnSpc>
                <a:spcPct val="125000"/>
              </a:lnSpc>
            </a:pPr>
            <a:r>
              <a:rPr lang="zh-CN" altLang="en-US" sz="1400" b="1" dirty="0">
                <a:latin typeface="微软雅黑" panose="020B0503020204020204" pitchFamily="34" charset="-122"/>
                <a:ea typeface="微软雅黑" panose="020B0503020204020204" pitchFamily="34" charset="-122"/>
              </a:rPr>
              <a:t>课题组在基于</a:t>
            </a:r>
            <a:r>
              <a:rPr lang="zh-CN" altLang="en-US" sz="1400" b="1" dirty="0">
                <a:solidFill>
                  <a:srgbClr val="FF0000"/>
                </a:solidFill>
                <a:latin typeface="微软雅黑" panose="020B0503020204020204" pitchFamily="34" charset="-122"/>
                <a:ea typeface="微软雅黑" panose="020B0503020204020204" pitchFamily="34" charset="-122"/>
              </a:rPr>
              <a:t>机器学习</a:t>
            </a:r>
            <a:r>
              <a:rPr lang="en-US" altLang="zh-CN" sz="1400" b="1" dirty="0">
                <a:solidFill>
                  <a:srgbClr val="FF0000"/>
                </a:solidFill>
                <a:latin typeface="微软雅黑" panose="020B0503020204020204" pitchFamily="34" charset="-122"/>
                <a:ea typeface="微软雅黑" panose="020B0503020204020204" pitchFamily="34" charset="-122"/>
              </a:rPr>
              <a:t>/</a:t>
            </a:r>
            <a:r>
              <a:rPr lang="zh-CN" altLang="en-US" sz="1400" b="1" dirty="0">
                <a:solidFill>
                  <a:srgbClr val="FF0000"/>
                </a:solidFill>
                <a:latin typeface="微软雅黑" panose="020B0503020204020204" pitchFamily="34" charset="-122"/>
                <a:ea typeface="微软雅黑" panose="020B0503020204020204" pitchFamily="34" charset="-122"/>
              </a:rPr>
              <a:t>深度学习的聊天机器人</a:t>
            </a:r>
            <a:r>
              <a:rPr lang="zh-CN" altLang="en-US" sz="1400" b="1" dirty="0" smtClean="0">
                <a:latin typeface="微软雅黑" panose="020B0503020204020204" pitchFamily="34" charset="-122"/>
                <a:ea typeface="微软雅黑" panose="020B0503020204020204" pitchFamily="34" charset="-122"/>
              </a:rPr>
              <a:t>领域，有</a:t>
            </a:r>
            <a:r>
              <a:rPr lang="zh-CN" altLang="en-US" sz="1400" b="1" dirty="0">
                <a:latin typeface="微软雅黑" panose="020B0503020204020204" pitchFamily="34" charset="-122"/>
                <a:ea typeface="微软雅黑" panose="020B0503020204020204" pitchFamily="34" charset="-122"/>
              </a:rPr>
              <a:t>若干开创性研究工作</a:t>
            </a:r>
            <a:r>
              <a:rPr lang="zh-CN" altLang="en-US" sz="1400" b="1" dirty="0" smtClean="0">
                <a:latin typeface="微软雅黑" panose="020B0503020204020204" pitchFamily="34" charset="-122"/>
                <a:ea typeface="微软雅黑" panose="020B0503020204020204" pitchFamily="34" charset="-122"/>
              </a:rPr>
              <a:t>。我们所</a:t>
            </a:r>
            <a:r>
              <a:rPr lang="zh-CN" altLang="en-US" sz="1400" b="1" dirty="0">
                <a:latin typeface="微软雅黑" panose="020B0503020204020204" pitchFamily="34" charset="-122"/>
                <a:ea typeface="微软雅黑" panose="020B0503020204020204" pitchFamily="34" charset="-122"/>
              </a:rPr>
              <a:t>构建</a:t>
            </a:r>
            <a:r>
              <a:rPr lang="zh-CN" altLang="en-US" sz="1400" b="1" dirty="0" smtClean="0">
                <a:latin typeface="微软雅黑" panose="020B0503020204020204" pitchFamily="34" charset="-122"/>
                <a:ea typeface="微软雅黑" panose="020B0503020204020204" pitchFamily="34" charset="-122"/>
              </a:rPr>
              <a:t>的算法与系统，落地于聊天、智能</a:t>
            </a:r>
            <a:r>
              <a:rPr lang="zh-CN" altLang="en-US" sz="1400" b="1" dirty="0">
                <a:latin typeface="微软雅黑" panose="020B0503020204020204" pitchFamily="34" charset="-122"/>
                <a:ea typeface="微软雅黑" panose="020B0503020204020204" pitchFamily="34" charset="-122"/>
              </a:rPr>
              <a:t>客服与智能导购等场景。</a:t>
            </a:r>
            <a:endParaRPr lang="zh-CN" altLang="en-US" sz="1400" b="1" dirty="0">
              <a:latin typeface="微软雅黑" panose="020B0503020204020204" pitchFamily="34" charset="-122"/>
              <a:ea typeface="微软雅黑" panose="020B0503020204020204" pitchFamily="34" charset="-122"/>
              <a:cs typeface="Tahoma" panose="020B0604030504040204"/>
            </a:endParaRPr>
          </a:p>
        </p:txBody>
      </p:sp>
      <p:sp>
        <p:nvSpPr>
          <p:cNvPr id="7" name="标题 1"/>
          <p:cNvSpPr>
            <a:spLocks noGrp="1"/>
          </p:cNvSpPr>
          <p:nvPr>
            <p:ph type="title"/>
            <p:custDataLst>
              <p:tags r:id="rId3"/>
            </p:custDataLst>
          </p:nvPr>
        </p:nvSpPr>
        <p:spPr>
          <a:xfrm>
            <a:off x="7167880" y="2985135"/>
            <a:ext cx="4875530" cy="593725"/>
          </a:xfrm>
          <a:prstGeom prst="roundRect">
            <a:avLst/>
          </a:prstGeom>
          <a:noFill/>
          <a:ln w="19050">
            <a:solidFill>
              <a:srgbClr val="2F5597"/>
            </a:solidFill>
          </a:ln>
        </p:spPr>
        <p:txBody>
          <a:bodyPr>
            <a:noAutofit/>
          </a:bodyPr>
          <a:lstStyle/>
          <a:p>
            <a:pPr algn="just">
              <a:lnSpc>
                <a:spcPct val="125000"/>
              </a:lnSpc>
            </a:pPr>
            <a:r>
              <a:rPr lang="en-US" altLang="zh-CN" sz="1000" dirty="0">
                <a:latin typeface="Times New Roman" panose="02020603050405020304" pitchFamily="18" charset="0"/>
                <a:cs typeface="Times New Roman" panose="02020603050405020304" pitchFamily="18" charset="0"/>
              </a:rPr>
              <a:t>YuWu,WeiWu,ChenXing,MingZhou,</a:t>
            </a:r>
            <a:r>
              <a:rPr lang="en-US" altLang="zh-CN" sz="1000" b="1" dirty="0" err="1">
                <a:latin typeface="Times New Roman" panose="02020603050405020304" pitchFamily="18" charset="0"/>
                <a:cs typeface="Times New Roman" panose="02020603050405020304" pitchFamily="18" charset="0"/>
              </a:rPr>
              <a:t>Zhoujun</a:t>
            </a:r>
            <a:r>
              <a:rPr lang="en-US" altLang="zh-CN" sz="1000" b="1" dirty="0">
                <a:latin typeface="Times New Roman" panose="02020603050405020304" pitchFamily="18" charset="0"/>
                <a:cs typeface="Times New Roman" panose="02020603050405020304" pitchFamily="18" charset="0"/>
              </a:rPr>
              <a:t>Li</a:t>
            </a:r>
            <a:r>
              <a:rPr lang="en-US" altLang="zh-CN" sz="1000" i="1" dirty="0">
                <a:latin typeface="Times New Roman" panose="02020603050405020304" pitchFamily="18" charset="0"/>
                <a:cs typeface="Times New Roman" panose="02020603050405020304" pitchFamily="18" charset="0"/>
              </a:rPr>
              <a:t>:</a:t>
            </a:r>
            <a:r>
              <a:rPr lang="en-US" altLang="zh-CN" sz="1000" b="1" i="1" dirty="0">
                <a:solidFill>
                  <a:srgbClr val="FF0000"/>
                </a:solidFill>
                <a:latin typeface="Times New Roman" panose="02020603050405020304" pitchFamily="18" charset="0"/>
                <a:cs typeface="Times New Roman" panose="02020603050405020304" pitchFamily="18" charset="0"/>
              </a:rPr>
              <a:t>SequentialMatchingNetwork</a:t>
            </a:r>
            <a:r>
              <a:rPr lang="en-US" altLang="zh-CN" sz="1000" i="1" dirty="0">
                <a:latin typeface="Times New Roman" panose="02020603050405020304" pitchFamily="18" charset="0"/>
                <a:cs typeface="Times New Roman" panose="02020603050405020304" pitchFamily="18" charset="0"/>
              </a:rPr>
              <a:t>:ANew</a:t>
            </a:r>
            <a:r>
              <a:rPr lang="en-US" altLang="zh-CN" sz="1000" i="1" dirty="0" smtClean="0">
                <a:latin typeface="Times New Roman" panose="02020603050405020304" pitchFamily="18" charset="0"/>
                <a:cs typeface="Times New Roman" panose="02020603050405020304" pitchFamily="18" charset="0"/>
              </a:rPr>
              <a:t>Architecture</a:t>
            </a:r>
            <a:r>
              <a:rPr lang="en-US" altLang="zh-CN" sz="1000" i="1" dirty="0">
                <a:latin typeface="Times New Roman" panose="02020603050405020304" pitchFamily="18" charset="0"/>
                <a:cs typeface="Times New Roman" panose="02020603050405020304" pitchFamily="18" charset="0"/>
              </a:rPr>
              <a:t>forMulti-turnResponseSelectioninRetrieval-Based</a:t>
            </a:r>
            <a:r>
              <a:rPr lang="en-US" altLang="zh-CN" sz="1000" i="1" dirty="0" err="1">
                <a:latin typeface="Times New Roman" panose="02020603050405020304" pitchFamily="18" charset="0"/>
                <a:cs typeface="Times New Roman" panose="02020603050405020304" pitchFamily="18" charset="0"/>
              </a:rPr>
              <a:t>Chatbots</a:t>
            </a:r>
            <a:r>
              <a:rPr lang="en-US" altLang="zh-CN" sz="1000" i="1" dirty="0">
                <a:latin typeface="Times New Roman" panose="02020603050405020304" pitchFamily="18" charset="0"/>
                <a:cs typeface="Times New Roman" panose="02020603050405020304" pitchFamily="18" charset="0"/>
              </a:rPr>
              <a:t>.</a:t>
            </a:r>
            <a:r>
              <a:rPr lang="en-US" altLang="zh-CN" sz="1000" b="1" i="1" dirty="0" smtClean="0">
                <a:latin typeface="Times New Roman" panose="02020603050405020304" pitchFamily="18" charset="0"/>
                <a:cs typeface="Times New Roman" panose="02020603050405020304" pitchFamily="18" charset="0"/>
              </a:rPr>
              <a:t>ACL</a:t>
            </a:r>
            <a:r>
              <a:rPr lang="en-US" altLang="zh-CN" sz="1000" b="1" i="1" dirty="0">
                <a:latin typeface="Times New Roman" panose="02020603050405020304" pitchFamily="18" charset="0"/>
                <a:cs typeface="Times New Roman" panose="02020603050405020304" pitchFamily="18" charset="0"/>
              </a:rPr>
              <a:t>2017</a:t>
            </a:r>
            <a:endParaRPr lang="en-US" altLang="zh-CN" sz="1000" b="1" i="1" dirty="0">
              <a:latin typeface="Times New Roman" panose="02020603050405020304" pitchFamily="18" charset="0"/>
              <a:cs typeface="Times New Roman" panose="02020603050405020304" pitchFamily="18" charset="0"/>
            </a:endParaRPr>
          </a:p>
        </p:txBody>
      </p:sp>
      <p:sp>
        <p:nvSpPr>
          <p:cNvPr id="8" name="标题 1"/>
          <p:cNvSpPr>
            <a:spLocks noGrp="1"/>
          </p:cNvSpPr>
          <p:nvPr>
            <p:custDataLst>
              <p:tags r:id="rId4"/>
            </p:custDataLst>
          </p:nvPr>
        </p:nvSpPr>
        <p:spPr>
          <a:xfrm>
            <a:off x="7167880" y="3729355"/>
            <a:ext cx="4875530" cy="593725"/>
          </a:xfrm>
          <a:prstGeom prst="roundRect">
            <a:avLst/>
          </a:prstGeom>
          <a:noFill/>
          <a:ln w="19050">
            <a:solidFill>
              <a:srgbClr val="2F5597"/>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5000"/>
              </a:lnSpc>
            </a:pPr>
            <a:r>
              <a:rPr lang="en-US" altLang="zh-CN" sz="1000" dirty="0">
                <a:latin typeface="Times New Roman" panose="02020603050405020304" pitchFamily="18" charset="0"/>
                <a:cs typeface="Times New Roman" panose="02020603050405020304" pitchFamily="18" charset="0"/>
              </a:rPr>
              <a:t>YuWu,WeiWu,</a:t>
            </a:r>
            <a:r>
              <a:rPr lang="en-US" altLang="zh-CN" sz="1000" dirty="0" err="1">
                <a:latin typeface="Times New Roman" panose="02020603050405020304" pitchFamily="18" charset="0"/>
                <a:cs typeface="Times New Roman" panose="02020603050405020304" pitchFamily="18" charset="0"/>
              </a:rPr>
              <a:t>Dejian</a:t>
            </a:r>
            <a:r>
              <a:rPr lang="en-US" altLang="zh-CN" sz="1000" dirty="0">
                <a:latin typeface="Times New Roman" panose="02020603050405020304" pitchFamily="18" charset="0"/>
                <a:cs typeface="Times New Roman" panose="02020603050405020304" pitchFamily="18" charset="0"/>
              </a:rPr>
              <a:t>Yang,CanXu,</a:t>
            </a:r>
            <a:r>
              <a:rPr lang="en-US" altLang="zh-CN" sz="1000" b="1" dirty="0" err="1">
                <a:latin typeface="Times New Roman" panose="02020603050405020304" pitchFamily="18" charset="0"/>
                <a:cs typeface="Times New Roman" panose="02020603050405020304" pitchFamily="18" charset="0"/>
              </a:rPr>
              <a:t>Zhoujun</a:t>
            </a:r>
            <a:r>
              <a:rPr lang="en-US" altLang="zh-CN" sz="1000" b="1" dirty="0">
                <a:latin typeface="Times New Roman" panose="02020603050405020304" pitchFamily="18" charset="0"/>
                <a:cs typeface="Times New Roman" panose="02020603050405020304" pitchFamily="18" charset="0"/>
              </a:rPr>
              <a:t>Li</a:t>
            </a:r>
            <a:r>
              <a:rPr lang="en-US" altLang="zh-CN" sz="1000" dirty="0">
                <a:latin typeface="Times New Roman" panose="02020603050405020304" pitchFamily="18" charset="0"/>
                <a:cs typeface="Times New Roman" panose="02020603050405020304" pitchFamily="18" charset="0"/>
              </a:rPr>
              <a:t>,MingZhou:</a:t>
            </a:r>
            <a:r>
              <a:rPr lang="en-US" altLang="zh-CN" sz="1000" i="1" dirty="0">
                <a:latin typeface="Times New Roman" panose="02020603050405020304" pitchFamily="18" charset="0"/>
                <a:cs typeface="Times New Roman" panose="02020603050405020304" pitchFamily="18" charset="0"/>
              </a:rPr>
              <a:t>NeuralResponseGenerationwith</a:t>
            </a:r>
            <a:r>
              <a:rPr lang="en-US" altLang="zh-CN" sz="1000" i="1" dirty="0">
                <a:solidFill>
                  <a:srgbClr val="FF0000"/>
                </a:solidFill>
                <a:latin typeface="Times New Roman" panose="02020603050405020304" pitchFamily="18" charset="0"/>
                <a:cs typeface="Times New Roman" panose="02020603050405020304" pitchFamily="18" charset="0"/>
              </a:rPr>
              <a:t>DynamicVocabularies</a:t>
            </a:r>
            <a:r>
              <a:rPr lang="en-US" altLang="zh-CN" sz="1000" dirty="0">
                <a:latin typeface="Times New Roman" panose="02020603050405020304" pitchFamily="18" charset="0"/>
                <a:cs typeface="Times New Roman" panose="02020603050405020304" pitchFamily="18" charset="0"/>
              </a:rPr>
              <a:t>.</a:t>
            </a:r>
            <a:r>
              <a:rPr lang="en-US" altLang="zh-CN" sz="1000" b="1" dirty="0">
                <a:latin typeface="Times New Roman" panose="02020603050405020304" pitchFamily="18" charset="0"/>
                <a:cs typeface="Times New Roman" panose="02020603050405020304" pitchFamily="18" charset="0"/>
              </a:rPr>
              <a:t>AAAI2018</a:t>
            </a:r>
            <a:endParaRPr lang="en-US" altLang="zh-CN" sz="1000" b="1" dirty="0">
              <a:latin typeface="Times New Roman" panose="02020603050405020304" pitchFamily="18" charset="0"/>
              <a:cs typeface="Times New Roman" panose="02020603050405020304" pitchFamily="18" charset="0"/>
            </a:endParaRPr>
          </a:p>
        </p:txBody>
      </p:sp>
      <p:sp>
        <p:nvSpPr>
          <p:cNvPr id="11" name="标题 1"/>
          <p:cNvSpPr>
            <a:spLocks noGrp="1"/>
          </p:cNvSpPr>
          <p:nvPr>
            <p:custDataLst>
              <p:tags r:id="rId5"/>
            </p:custDataLst>
          </p:nvPr>
        </p:nvSpPr>
        <p:spPr>
          <a:xfrm>
            <a:off x="7167880" y="4473575"/>
            <a:ext cx="4875530" cy="593725"/>
          </a:xfrm>
          <a:prstGeom prst="roundRect">
            <a:avLst/>
          </a:prstGeom>
          <a:noFill/>
          <a:ln w="19050">
            <a:solidFill>
              <a:srgbClr val="2F5597"/>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5000"/>
              </a:lnSpc>
            </a:pPr>
            <a:r>
              <a:rPr lang="en-US" altLang="zh-CN" sz="1000" dirty="0">
                <a:latin typeface="Times New Roman" panose="02020603050405020304" pitchFamily="18" charset="0"/>
                <a:cs typeface="Times New Roman" panose="02020603050405020304" pitchFamily="18" charset="0"/>
              </a:rPr>
              <a:t>ZhaoYan,NanDuan,</a:t>
            </a:r>
            <a:r>
              <a:rPr lang="en-US" altLang="zh-CN" sz="1000" dirty="0" err="1">
                <a:latin typeface="Times New Roman" panose="02020603050405020304" pitchFamily="18" charset="0"/>
                <a:cs typeface="Times New Roman" panose="02020603050405020304" pitchFamily="18" charset="0"/>
              </a:rPr>
              <a:t>Junwei</a:t>
            </a:r>
            <a:r>
              <a:rPr lang="en-US" altLang="zh-CN" sz="1000" dirty="0">
                <a:latin typeface="Times New Roman" panose="02020603050405020304" pitchFamily="18" charset="0"/>
                <a:cs typeface="Times New Roman" panose="02020603050405020304" pitchFamily="18" charset="0"/>
              </a:rPr>
              <a:t>Bao,PengChen,MingZhou,</a:t>
            </a:r>
            <a:r>
              <a:rPr lang="en-US" altLang="zh-CN" sz="1000" b="1" dirty="0" err="1">
                <a:latin typeface="Times New Roman" panose="02020603050405020304" pitchFamily="18" charset="0"/>
                <a:cs typeface="Times New Roman" panose="02020603050405020304" pitchFamily="18" charset="0"/>
              </a:rPr>
              <a:t>Zhoujun</a:t>
            </a:r>
            <a:r>
              <a:rPr lang="en-US" altLang="zh-CN" sz="1000" b="1" dirty="0">
                <a:latin typeface="Times New Roman" panose="02020603050405020304" pitchFamily="18" charset="0"/>
                <a:cs typeface="Times New Roman" panose="02020603050405020304" pitchFamily="18" charset="0"/>
              </a:rPr>
              <a:t>Li</a:t>
            </a:r>
            <a:r>
              <a:rPr lang="en-US" altLang="zh-CN" sz="1000" dirty="0">
                <a:latin typeface="Times New Roman" panose="02020603050405020304" pitchFamily="18" charset="0"/>
                <a:cs typeface="Times New Roman" panose="02020603050405020304" pitchFamily="18" charset="0"/>
              </a:rPr>
              <a:t>,</a:t>
            </a:r>
            <a:r>
              <a:rPr lang="en-US" altLang="zh-CN" sz="1000" dirty="0" err="1">
                <a:latin typeface="Times New Roman" panose="02020603050405020304" pitchFamily="18" charset="0"/>
                <a:cs typeface="Times New Roman" panose="02020603050405020304" pitchFamily="18" charset="0"/>
              </a:rPr>
              <a:t>Jianshe</a:t>
            </a:r>
            <a:r>
              <a:rPr lang="en-US" altLang="zh-CN" sz="1000" dirty="0">
                <a:latin typeface="Times New Roman" panose="02020603050405020304" pitchFamily="18" charset="0"/>
                <a:cs typeface="Times New Roman" panose="02020603050405020304" pitchFamily="18" charset="0"/>
              </a:rPr>
              <a:t>Zhou:</a:t>
            </a:r>
            <a:r>
              <a:rPr lang="en-US" altLang="zh-CN" sz="1000" b="1" i="1" dirty="0" err="1">
                <a:solidFill>
                  <a:srgbClr val="FF0000"/>
                </a:solidFill>
                <a:latin typeface="Times New Roman" panose="02020603050405020304" pitchFamily="18" charset="0"/>
                <a:cs typeface="Times New Roman" panose="02020603050405020304" pitchFamily="18" charset="0"/>
              </a:rPr>
              <a:t>DocChat</a:t>
            </a:r>
            <a:r>
              <a:rPr lang="en-US" altLang="zh-CN" sz="1000" b="1" i="1" dirty="0">
                <a:solidFill>
                  <a:srgbClr val="FF0000"/>
                </a:solidFill>
                <a:latin typeface="Times New Roman" panose="02020603050405020304" pitchFamily="18" charset="0"/>
                <a:cs typeface="Times New Roman" panose="02020603050405020304" pitchFamily="18" charset="0"/>
              </a:rPr>
              <a:t>:</a:t>
            </a:r>
            <a:r>
              <a:rPr lang="en-US" altLang="zh-CN" sz="1000" i="1" dirty="0">
                <a:latin typeface="Times New Roman" panose="02020603050405020304" pitchFamily="18" charset="0"/>
                <a:cs typeface="Times New Roman" panose="02020603050405020304" pitchFamily="18" charset="0"/>
              </a:rPr>
              <a:t>AnInformationRetrievalApproachforChatbotEnginesUsingUnstructuredDocuments,</a:t>
            </a:r>
            <a:r>
              <a:rPr lang="en-US" altLang="zh-CN" sz="1000" b="1" dirty="0" smtClean="0">
                <a:latin typeface="Times New Roman" panose="02020603050405020304" pitchFamily="18" charset="0"/>
                <a:cs typeface="Times New Roman" panose="02020603050405020304" pitchFamily="18" charset="0"/>
              </a:rPr>
              <a:t>ACL</a:t>
            </a:r>
            <a:r>
              <a:rPr lang="en-US" altLang="zh-CN" sz="1000" b="1" dirty="0">
                <a:latin typeface="Times New Roman" panose="02020603050405020304" pitchFamily="18" charset="0"/>
                <a:cs typeface="Times New Roman" panose="02020603050405020304" pitchFamily="18" charset="0"/>
              </a:rPr>
              <a:t>2016</a:t>
            </a:r>
            <a:endParaRPr lang="en-US" altLang="zh-CN" sz="1000" b="1" dirty="0">
              <a:latin typeface="Times New Roman" panose="02020603050405020304" pitchFamily="18" charset="0"/>
              <a:cs typeface="Times New Roman" panose="02020603050405020304" pitchFamily="18" charset="0"/>
            </a:endParaRPr>
          </a:p>
        </p:txBody>
      </p:sp>
      <p:sp>
        <p:nvSpPr>
          <p:cNvPr id="12" name="标题 1"/>
          <p:cNvSpPr>
            <a:spLocks noGrp="1"/>
          </p:cNvSpPr>
          <p:nvPr>
            <p:custDataLst>
              <p:tags r:id="rId6"/>
            </p:custDataLst>
          </p:nvPr>
        </p:nvSpPr>
        <p:spPr>
          <a:xfrm>
            <a:off x="7167880" y="5217795"/>
            <a:ext cx="4875530" cy="593725"/>
          </a:xfrm>
          <a:prstGeom prst="roundRect">
            <a:avLst/>
          </a:prstGeom>
          <a:noFill/>
          <a:ln w="19050">
            <a:solidFill>
              <a:srgbClr val="2F5597"/>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5000"/>
              </a:lnSpc>
            </a:pPr>
            <a:r>
              <a:rPr lang="en-US" altLang="zh-CN" sz="1000" dirty="0">
                <a:latin typeface="Times New Roman" panose="02020603050405020304" pitchFamily="18" charset="0"/>
                <a:cs typeface="Times New Roman" panose="02020603050405020304" pitchFamily="18" charset="0"/>
              </a:rPr>
              <a:t>ZeYang,WeiWu,HuangHu,CanXu,WeiWang,</a:t>
            </a:r>
            <a:r>
              <a:rPr lang="en-US" altLang="zh-CN" sz="1000" b="1" dirty="0" err="1">
                <a:latin typeface="Times New Roman" panose="02020603050405020304" pitchFamily="18" charset="0"/>
                <a:cs typeface="Times New Roman" panose="02020603050405020304" pitchFamily="18" charset="0"/>
              </a:rPr>
              <a:t>Zhoujun</a:t>
            </a:r>
            <a:r>
              <a:rPr lang="en-US" altLang="zh-CN" sz="1000" b="1" dirty="0">
                <a:latin typeface="Times New Roman" panose="02020603050405020304" pitchFamily="18" charset="0"/>
                <a:cs typeface="Times New Roman" panose="02020603050405020304" pitchFamily="18" charset="0"/>
              </a:rPr>
              <a:t>Li</a:t>
            </a:r>
            <a:r>
              <a:rPr lang="en-US" altLang="zh-CN" sz="1000" dirty="0">
                <a:latin typeface="Times New Roman" panose="02020603050405020304" pitchFamily="18" charset="0"/>
                <a:cs typeface="Times New Roman" panose="02020603050405020304" pitchFamily="18" charset="0"/>
              </a:rPr>
              <a:t>.</a:t>
            </a:r>
            <a:r>
              <a:rPr lang="en-US" altLang="zh-CN" sz="1000" i="1" dirty="0">
                <a:latin typeface="Times New Roman" panose="02020603050405020304" pitchFamily="18" charset="0"/>
                <a:cs typeface="Times New Roman" panose="02020603050405020304" pitchFamily="18" charset="0"/>
              </a:rPr>
              <a:t>OpenDomainDialogueGenerationwithLatentImages,</a:t>
            </a:r>
            <a:r>
              <a:rPr lang="en-US" altLang="zh-CN" sz="1000" b="1" dirty="0">
                <a:latin typeface="Times New Roman" panose="02020603050405020304" pitchFamily="18" charset="0"/>
                <a:cs typeface="Times New Roman" panose="02020603050405020304" pitchFamily="18" charset="0"/>
              </a:rPr>
              <a:t>AAAI2021</a:t>
            </a:r>
            <a:endParaRPr lang="en-US" altLang="zh-CN" sz="1000" b="1" dirty="0">
              <a:latin typeface="Times New Roman" panose="02020603050405020304" pitchFamily="18" charset="0"/>
              <a:cs typeface="Times New Roman" panose="02020603050405020304" pitchFamily="18" charset="0"/>
            </a:endParaRPr>
          </a:p>
        </p:txBody>
      </p:sp>
      <p:sp>
        <p:nvSpPr>
          <p:cNvPr id="13" name="标题 1"/>
          <p:cNvSpPr>
            <a:spLocks noGrp="1"/>
          </p:cNvSpPr>
          <p:nvPr>
            <p:custDataLst>
              <p:tags r:id="rId7"/>
            </p:custDataLst>
          </p:nvPr>
        </p:nvSpPr>
        <p:spPr>
          <a:xfrm>
            <a:off x="7167880" y="5962015"/>
            <a:ext cx="4875530" cy="593725"/>
          </a:xfrm>
          <a:prstGeom prst="roundRect">
            <a:avLst/>
          </a:prstGeom>
          <a:noFill/>
          <a:ln w="19050">
            <a:solidFill>
              <a:srgbClr val="2F5597"/>
            </a:solid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just">
              <a:lnSpc>
                <a:spcPct val="125000"/>
              </a:lnSpc>
            </a:pPr>
            <a:r>
              <a:rPr lang="en-US" altLang="zh-CN" sz="1000" dirty="0">
                <a:latin typeface="Times New Roman" panose="02020603050405020304" pitchFamily="18" charset="0"/>
                <a:cs typeface="Times New Roman" panose="02020603050405020304" pitchFamily="18" charset="0"/>
              </a:rPr>
              <a:t>JiaqiBai,ZeYang,</a:t>
            </a:r>
            <a:r>
              <a:rPr lang="en-US" altLang="zh-CN" sz="1000" dirty="0" err="1">
                <a:latin typeface="Times New Roman" panose="02020603050405020304" pitchFamily="18" charset="0"/>
                <a:cs typeface="Times New Roman" panose="02020603050405020304" pitchFamily="18" charset="0"/>
              </a:rPr>
              <a:t>Xinnian</a:t>
            </a:r>
            <a:r>
              <a:rPr lang="en-US" altLang="zh-CN" sz="1000" dirty="0">
                <a:latin typeface="Times New Roman" panose="02020603050405020304" pitchFamily="18" charset="0"/>
                <a:cs typeface="Times New Roman" panose="02020603050405020304" pitchFamily="18" charset="0"/>
              </a:rPr>
              <a:t>Liang,WeiWangand</a:t>
            </a:r>
            <a:r>
              <a:rPr lang="en-US" altLang="zh-CN" sz="1000" b="1" dirty="0" err="1">
                <a:latin typeface="Times New Roman" panose="02020603050405020304" pitchFamily="18" charset="0"/>
                <a:cs typeface="Times New Roman" panose="02020603050405020304" pitchFamily="18" charset="0"/>
              </a:rPr>
              <a:t>Zhoujun</a:t>
            </a:r>
            <a:r>
              <a:rPr lang="en-US" altLang="zh-CN" sz="1000" b="1" dirty="0">
                <a:latin typeface="Times New Roman" panose="02020603050405020304" pitchFamily="18" charset="0"/>
                <a:cs typeface="Times New Roman" panose="02020603050405020304" pitchFamily="18" charset="0"/>
              </a:rPr>
              <a:t>Li</a:t>
            </a:r>
            <a:r>
              <a:rPr lang="en-US" altLang="zh-CN" sz="1000" dirty="0">
                <a:latin typeface="Times New Roman" panose="02020603050405020304" pitchFamily="18" charset="0"/>
                <a:cs typeface="Times New Roman" panose="02020603050405020304" pitchFamily="18" charset="0"/>
              </a:rPr>
              <a:t>.</a:t>
            </a:r>
            <a:r>
              <a:rPr lang="en-US" altLang="zh-CN" sz="1000" i="1" dirty="0" smtClean="0">
                <a:latin typeface="Times New Roman" panose="02020603050405020304" pitchFamily="18" charset="0"/>
                <a:cs typeface="Times New Roman" panose="02020603050405020304" pitchFamily="18" charset="0"/>
              </a:rPr>
              <a:t>Learning</a:t>
            </a:r>
            <a:r>
              <a:rPr lang="en-US" altLang="zh-CN" sz="1000" i="1" dirty="0">
                <a:latin typeface="Times New Roman" panose="02020603050405020304" pitchFamily="18" charset="0"/>
                <a:cs typeface="Times New Roman" panose="02020603050405020304" pitchFamily="18" charset="0"/>
              </a:rPr>
              <a:t>toCopyCoherentKnowledgeforResponseGeneration</a:t>
            </a:r>
            <a:r>
              <a:rPr lang="en-US" altLang="zh-CN" sz="1000" dirty="0">
                <a:latin typeface="Times New Roman" panose="02020603050405020304" pitchFamily="18" charset="0"/>
                <a:cs typeface="Times New Roman" panose="02020603050405020304" pitchFamily="18" charset="0"/>
              </a:rPr>
              <a:t>.</a:t>
            </a:r>
            <a:r>
              <a:rPr lang="en-US" altLang="zh-CN" sz="1000" b="1" dirty="0">
                <a:latin typeface="Times New Roman" panose="02020603050405020304" pitchFamily="18" charset="0"/>
                <a:cs typeface="Times New Roman" panose="02020603050405020304" pitchFamily="18" charset="0"/>
              </a:rPr>
              <a:t>AAAI2021</a:t>
            </a:r>
            <a:endParaRPr lang="en-US" altLang="zh-CN" sz="1000" b="1" dirty="0">
              <a:latin typeface="Times New Roman" panose="02020603050405020304" pitchFamily="18" charset="0"/>
              <a:cs typeface="Times New Roman" panose="02020603050405020304" pitchFamily="18" charset="0"/>
            </a:endParaRPr>
          </a:p>
        </p:txBody>
      </p:sp>
      <p:sp>
        <p:nvSpPr>
          <p:cNvPr id="19" name="TextBox 1"/>
          <p:cNvSpPr txBox="1"/>
          <p:nvPr>
            <p:custDataLst>
              <p:tags r:id="rId8"/>
            </p:custDataLst>
          </p:nvPr>
        </p:nvSpPr>
        <p:spPr>
          <a:xfrm>
            <a:off x="384175" y="1584325"/>
            <a:ext cx="1244600" cy="260985"/>
          </a:xfrm>
          <a:prstGeom prst="rect">
            <a:avLst/>
          </a:prstGeom>
          <a:noFill/>
        </p:spPr>
        <p:txBody>
          <a:bodyPr wrap="none" lIns="0" tIns="0" rIns="0" bIns="45720" rtlCol="0">
            <a:spAutoFit/>
          </a:bodyPr>
          <a:lstStyle/>
          <a:p>
            <a:pPr defTabSz="914400">
              <a:lnSpc>
                <a:spcPct val="100000"/>
              </a:lnSpc>
              <a:tabLst>
                <a:tab pos="8533765" algn="l"/>
              </a:tabLst>
            </a:pPr>
            <a:r>
              <a:rPr lang="zh-CN" altLang="en-US" sz="1400" b="1" dirty="0">
                <a:solidFill>
                  <a:srgbClr val="2F5597"/>
                </a:solidFill>
                <a:latin typeface="微软雅黑" panose="020B0503020204020204" pitchFamily="34" charset="-122"/>
                <a:ea typeface="微软雅黑" panose="020B0503020204020204" pitchFamily="34" charset="-122"/>
              </a:rPr>
              <a:t>唯品会智能导购</a:t>
            </a:r>
            <a:endParaRPr lang="zh-CN" altLang="en-US" sz="1400" b="1" dirty="0">
              <a:solidFill>
                <a:srgbClr val="2F5597"/>
              </a:solidFill>
              <a:latin typeface="微软雅黑" panose="020B0503020204020204" pitchFamily="34" charset="-122"/>
              <a:ea typeface="微软雅黑" panose="020B0503020204020204" pitchFamily="34" charset="-122"/>
            </a:endParaRPr>
          </a:p>
        </p:txBody>
      </p:sp>
      <p:sp>
        <p:nvSpPr>
          <p:cNvPr id="20" name="TextBox 1"/>
          <p:cNvSpPr txBox="1"/>
          <p:nvPr>
            <p:custDataLst>
              <p:tags r:id="rId9"/>
            </p:custDataLst>
          </p:nvPr>
        </p:nvSpPr>
        <p:spPr>
          <a:xfrm>
            <a:off x="384175" y="4370070"/>
            <a:ext cx="1778000" cy="260985"/>
          </a:xfrm>
          <a:prstGeom prst="rect">
            <a:avLst/>
          </a:prstGeom>
          <a:noFill/>
        </p:spPr>
        <p:txBody>
          <a:bodyPr wrap="none" lIns="0" tIns="0" rIns="0" bIns="45720" rtlCol="0">
            <a:spAutoFit/>
          </a:bodyPr>
          <a:lstStyle/>
          <a:p>
            <a:pPr algn="l" defTabSz="914400">
              <a:lnSpc>
                <a:spcPct val="100000"/>
              </a:lnSpc>
              <a:tabLst>
                <a:tab pos="8533765" algn="l"/>
              </a:tabLst>
            </a:pPr>
            <a:r>
              <a:rPr lang="zh-CN" altLang="en-US" sz="1400" b="1" dirty="0">
                <a:solidFill>
                  <a:srgbClr val="2F5597"/>
                </a:solidFill>
                <a:latin typeface="微软雅黑" panose="020B0503020204020204" pitchFamily="34" charset="-122"/>
                <a:ea typeface="微软雅黑" panose="020B0503020204020204" pitchFamily="34" charset="-122"/>
              </a:rPr>
              <a:t>平安银行智能对话系统</a:t>
            </a:r>
            <a:endParaRPr lang="zh-CN" altLang="en-US" sz="1400" b="1" dirty="0">
              <a:solidFill>
                <a:srgbClr val="2F5597"/>
              </a:solidFill>
              <a:latin typeface="微软雅黑" panose="020B0503020204020204" pitchFamily="34" charset="-122"/>
              <a:ea typeface="微软雅黑" panose="020B0503020204020204" pitchFamily="34" charset="-122"/>
            </a:endParaRPr>
          </a:p>
        </p:txBody>
      </p:sp>
      <p:sp>
        <p:nvSpPr>
          <p:cNvPr id="21" name="矩形 20"/>
          <p:cNvSpPr/>
          <p:nvPr>
            <p:custDataLst>
              <p:tags r:id="rId10"/>
            </p:custDataLst>
          </p:nvPr>
        </p:nvSpPr>
        <p:spPr>
          <a:xfrm>
            <a:off x="384175" y="4781550"/>
            <a:ext cx="688975" cy="269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14400"/>
            <a:r>
              <a:rPr lang="en-US" altLang="zh-CN" sz="1000" b="1" dirty="0">
                <a:solidFill>
                  <a:prstClr val="white"/>
                </a:solidFill>
                <a:latin typeface="微软雅黑" panose="020B0503020204020204" pitchFamily="34" charset="-122"/>
                <a:ea typeface="微软雅黑" panose="020B0503020204020204" pitchFamily="34" charset="-122"/>
              </a:rPr>
              <a:t>PC</a:t>
            </a:r>
            <a:endParaRPr lang="en-US" altLang="zh-CN" sz="1000" b="1" dirty="0">
              <a:solidFill>
                <a:prstClr val="white"/>
              </a:solidFill>
              <a:latin typeface="微软雅黑" panose="020B0503020204020204" pitchFamily="34" charset="-122"/>
              <a:ea typeface="微软雅黑" panose="020B0503020204020204" pitchFamily="34" charset="-122"/>
            </a:endParaRPr>
          </a:p>
        </p:txBody>
      </p:sp>
      <p:sp>
        <p:nvSpPr>
          <p:cNvPr id="23" name="矩形 22"/>
          <p:cNvSpPr/>
          <p:nvPr>
            <p:custDataLst>
              <p:tags r:id="rId11"/>
            </p:custDataLst>
          </p:nvPr>
        </p:nvSpPr>
        <p:spPr>
          <a:xfrm>
            <a:off x="384175" y="5116830"/>
            <a:ext cx="957580" cy="269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14400"/>
            <a:r>
              <a:rPr lang="zh-CN" altLang="en-US" sz="1000" b="1" dirty="0">
                <a:solidFill>
                  <a:prstClr val="white"/>
                </a:solidFill>
                <a:latin typeface="微软雅黑" panose="020B0503020204020204" pitchFamily="34" charset="-122"/>
                <a:ea typeface="微软雅黑" panose="020B0503020204020204" pitchFamily="34" charset="-122"/>
              </a:rPr>
              <a:t>微信公众号</a:t>
            </a:r>
            <a:endParaRPr lang="zh-CN" altLang="en-US" sz="1000" b="1" dirty="0">
              <a:solidFill>
                <a:prstClr val="white"/>
              </a:solidFill>
              <a:latin typeface="微软雅黑" panose="020B0503020204020204" pitchFamily="34" charset="-122"/>
              <a:ea typeface="微软雅黑" panose="020B0503020204020204" pitchFamily="34" charset="-122"/>
            </a:endParaRPr>
          </a:p>
        </p:txBody>
      </p:sp>
      <p:sp>
        <p:nvSpPr>
          <p:cNvPr id="24" name="矩形 23"/>
          <p:cNvSpPr/>
          <p:nvPr>
            <p:custDataLst>
              <p:tags r:id="rId12"/>
            </p:custDataLst>
          </p:nvPr>
        </p:nvSpPr>
        <p:spPr>
          <a:xfrm>
            <a:off x="384175" y="5452745"/>
            <a:ext cx="688340" cy="269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14400"/>
            <a:r>
              <a:rPr lang="zh-CN" altLang="en-US" sz="1000" b="1" dirty="0">
                <a:solidFill>
                  <a:prstClr val="white"/>
                </a:solidFill>
                <a:latin typeface="微软雅黑" panose="020B0503020204020204" pitchFamily="34" charset="-122"/>
                <a:ea typeface="微软雅黑" panose="020B0503020204020204" pitchFamily="34" charset="-122"/>
              </a:rPr>
              <a:t>小程序</a:t>
            </a:r>
            <a:endParaRPr lang="zh-CN" altLang="en-US" sz="1000" b="1" dirty="0">
              <a:solidFill>
                <a:prstClr val="white"/>
              </a:solidFill>
              <a:latin typeface="微软雅黑" panose="020B0503020204020204" pitchFamily="34" charset="-122"/>
              <a:ea typeface="微软雅黑" panose="020B0503020204020204" pitchFamily="34" charset="-122"/>
            </a:endParaRPr>
          </a:p>
        </p:txBody>
      </p:sp>
      <p:sp>
        <p:nvSpPr>
          <p:cNvPr id="25" name="矩形 24"/>
          <p:cNvSpPr/>
          <p:nvPr>
            <p:custDataLst>
              <p:tags r:id="rId13"/>
            </p:custDataLst>
          </p:nvPr>
        </p:nvSpPr>
        <p:spPr>
          <a:xfrm>
            <a:off x="384175" y="5787390"/>
            <a:ext cx="885825" cy="269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14400"/>
            <a:r>
              <a:rPr lang="zh-CN" altLang="en-US" sz="1000" b="1" dirty="0">
                <a:solidFill>
                  <a:prstClr val="white"/>
                </a:solidFill>
                <a:latin typeface="微软雅黑" panose="020B0503020204020204" pitchFamily="34" charset="-122"/>
                <a:ea typeface="微软雅黑" panose="020B0503020204020204" pitchFamily="34" charset="-122"/>
              </a:rPr>
              <a:t>移动</a:t>
            </a:r>
            <a:r>
              <a:rPr lang="en-US" altLang="zh-CN" sz="1000" b="1" dirty="0">
                <a:solidFill>
                  <a:prstClr val="white"/>
                </a:solidFill>
                <a:latin typeface="微软雅黑" panose="020B0503020204020204" pitchFamily="34" charset="-122"/>
                <a:ea typeface="微软雅黑" panose="020B0503020204020204" pitchFamily="34" charset="-122"/>
              </a:rPr>
              <a:t>APP</a:t>
            </a:r>
            <a:endParaRPr lang="en-US" altLang="zh-CN" sz="1000" b="1" dirty="0">
              <a:solidFill>
                <a:prstClr val="white"/>
              </a:solidFill>
              <a:latin typeface="微软雅黑" panose="020B0503020204020204" pitchFamily="34" charset="-122"/>
              <a:ea typeface="微软雅黑" panose="020B0503020204020204" pitchFamily="34" charset="-122"/>
            </a:endParaRPr>
          </a:p>
        </p:txBody>
      </p:sp>
      <p:sp>
        <p:nvSpPr>
          <p:cNvPr id="26" name="矩形 25"/>
          <p:cNvSpPr/>
          <p:nvPr>
            <p:custDataLst>
              <p:tags r:id="rId14"/>
            </p:custDataLst>
          </p:nvPr>
        </p:nvSpPr>
        <p:spPr>
          <a:xfrm>
            <a:off x="384175" y="6123305"/>
            <a:ext cx="1106805" cy="2698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defTabSz="914400"/>
            <a:r>
              <a:rPr lang="zh-CN" altLang="en-US" sz="1000" b="1" dirty="0">
                <a:solidFill>
                  <a:prstClr val="white"/>
                </a:solidFill>
                <a:latin typeface="微软雅黑" panose="020B0503020204020204" pitchFamily="34" charset="-122"/>
                <a:ea typeface="微软雅黑" panose="020B0503020204020204" pitchFamily="34" charset="-122"/>
              </a:rPr>
              <a:t>其他自有设备</a:t>
            </a:r>
            <a:endParaRPr lang="zh-CN" altLang="en-US" sz="1000" b="1" dirty="0">
              <a:solidFill>
                <a:prstClr val="white"/>
              </a:solidFill>
              <a:latin typeface="微软雅黑" panose="020B0503020204020204" pitchFamily="34" charset="-122"/>
              <a:ea typeface="微软雅黑" panose="020B0503020204020204" pitchFamily="34" charset="-122"/>
            </a:endParaRPr>
          </a:p>
        </p:txBody>
      </p:sp>
      <p:sp>
        <p:nvSpPr>
          <p:cNvPr id="27" name="右大括号 26"/>
          <p:cNvSpPr/>
          <p:nvPr>
            <p:custDataLst>
              <p:tags r:id="rId15"/>
            </p:custDataLst>
          </p:nvPr>
        </p:nvSpPr>
        <p:spPr>
          <a:xfrm>
            <a:off x="1410970" y="4846320"/>
            <a:ext cx="197485" cy="1482090"/>
          </a:xfrm>
          <a:prstGeom prst="rightBrace">
            <a:avLst>
              <a:gd name="adj1" fmla="val 156189"/>
              <a:gd name="adj2" fmla="val 4918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sz="1400">
              <a:solidFill>
                <a:prstClr val="black"/>
              </a:solidFill>
              <a:latin typeface="Calibri" panose="020F0502020204030204"/>
              <a:ea typeface="宋体" panose="02010600030101010101" pitchFamily="2" charset="-122"/>
            </a:endParaRPr>
          </a:p>
        </p:txBody>
      </p:sp>
      <p:sp>
        <p:nvSpPr>
          <p:cNvPr id="28" name="矩形: 圆角 9"/>
          <p:cNvSpPr/>
          <p:nvPr>
            <p:custDataLst>
              <p:tags r:id="rId16"/>
            </p:custDataLst>
          </p:nvPr>
        </p:nvSpPr>
        <p:spPr>
          <a:xfrm>
            <a:off x="1957070" y="4657725"/>
            <a:ext cx="4426585" cy="2029460"/>
          </a:xfrm>
          <a:prstGeom prst="roundRect">
            <a:avLst>
              <a:gd name="adj" fmla="val 5177"/>
            </a:avLst>
          </a:prstGeom>
          <a:solidFill>
            <a:schemeClr val="accent3">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29" name="箭头: 右 10"/>
          <p:cNvSpPr/>
          <p:nvPr>
            <p:custDataLst>
              <p:tags r:id="rId17"/>
            </p:custDataLst>
          </p:nvPr>
        </p:nvSpPr>
        <p:spPr>
          <a:xfrm>
            <a:off x="1668145" y="5428615"/>
            <a:ext cx="243840" cy="2933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400">
              <a:solidFill>
                <a:prstClr val="white"/>
              </a:solidFill>
              <a:latin typeface="Calibri" panose="020F0502020204030204"/>
              <a:ea typeface="宋体" panose="02010600030101010101" pitchFamily="2" charset="-122"/>
            </a:endParaRPr>
          </a:p>
        </p:txBody>
      </p:sp>
      <p:sp>
        <p:nvSpPr>
          <p:cNvPr id="30" name="文本框 29"/>
          <p:cNvSpPr txBox="1"/>
          <p:nvPr>
            <p:custDataLst>
              <p:tags r:id="rId18"/>
            </p:custDataLst>
          </p:nvPr>
        </p:nvSpPr>
        <p:spPr>
          <a:xfrm>
            <a:off x="2133600" y="4678680"/>
            <a:ext cx="3634740" cy="460375"/>
          </a:xfrm>
          <a:prstGeom prst="rect">
            <a:avLst/>
          </a:prstGeom>
          <a:noFill/>
        </p:spPr>
        <p:txBody>
          <a:bodyPr wrap="square" rtlCol="0">
            <a:spAutoFit/>
          </a:bodyPr>
          <a:lstStyle/>
          <a:p>
            <a:pPr defTabSz="914400"/>
            <a:r>
              <a:rPr lang="en-US" altLang="zh-CN" sz="1200" dirty="0" smtClean="0">
                <a:solidFill>
                  <a:prstClr val="black"/>
                </a:solidFill>
                <a:latin typeface="微软雅黑" panose="020B0503020204020204" pitchFamily="34" charset="-122"/>
                <a:ea typeface="微软雅黑" panose="020B0503020204020204" pitchFamily="34" charset="-122"/>
              </a:rPr>
              <a:t>FAQ</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常见</a:t>
            </a:r>
            <a:r>
              <a:rPr lang="zh-CN" altLang="en-US" sz="1200" dirty="0" smtClean="0">
                <a:latin typeface="微软雅黑" panose="020B0503020204020204" pitchFamily="34" charset="-122"/>
                <a:ea typeface="微软雅黑" panose="020B0503020204020204" pitchFamily="34" charset="-122"/>
              </a:rPr>
              <a:t>问题回答</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知识库、客户服务、办公助手</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900" dirty="0">
                <a:solidFill>
                  <a:srgbClr val="FF0000"/>
                </a:solidFill>
                <a:latin typeface="微软雅黑" panose="020B0503020204020204" pitchFamily="34" charset="-122"/>
                <a:ea typeface="微软雅黑" panose="020B0503020204020204" pitchFamily="34" charset="-122"/>
              </a:rPr>
              <a:t>搜索引擎</a:t>
            </a:r>
            <a:r>
              <a:rPr lang="en-US" altLang="zh-CN" sz="900" dirty="0">
                <a:solidFill>
                  <a:srgbClr val="FF0000"/>
                </a:solidFill>
                <a:latin typeface="微软雅黑" panose="020B0503020204020204" pitchFamily="34" charset="-122"/>
                <a:ea typeface="微软雅黑" panose="020B0503020204020204" pitchFamily="34" charset="-122"/>
              </a:rPr>
              <a:t>+</a:t>
            </a:r>
            <a:r>
              <a:rPr lang="zh-CN" altLang="en-US" sz="900" dirty="0">
                <a:solidFill>
                  <a:srgbClr val="FF0000"/>
                </a:solidFill>
                <a:latin typeface="微软雅黑" panose="020B0503020204020204" pitchFamily="34" charset="-122"/>
                <a:ea typeface="微软雅黑" panose="020B0503020204020204" pitchFamily="34" charset="-122"/>
              </a:rPr>
              <a:t>文本匹配</a:t>
            </a:r>
            <a:r>
              <a:rPr lang="en-US" altLang="zh-CN" sz="900" dirty="0">
                <a:solidFill>
                  <a:srgbClr val="FF0000"/>
                </a:solidFill>
                <a:latin typeface="微软雅黑" panose="020B0503020204020204" pitchFamily="34" charset="-122"/>
                <a:ea typeface="微软雅黑" panose="020B0503020204020204" pitchFamily="34" charset="-122"/>
              </a:rPr>
              <a:t>+</a:t>
            </a:r>
            <a:r>
              <a:rPr lang="zh-CN" altLang="en-US" sz="900" dirty="0">
                <a:solidFill>
                  <a:srgbClr val="FF0000"/>
                </a:solidFill>
                <a:latin typeface="微软雅黑" panose="020B0503020204020204" pitchFamily="34" charset="-122"/>
                <a:ea typeface="微软雅黑" panose="020B0503020204020204" pitchFamily="34" charset="-122"/>
              </a:rPr>
              <a:t>自定义算法</a:t>
            </a:r>
            <a:endParaRPr lang="zh-CN" altLang="en-US" sz="900" dirty="0">
              <a:solidFill>
                <a:srgbClr val="FF0000"/>
              </a:solidFill>
              <a:latin typeface="微软雅黑" panose="020B0503020204020204" pitchFamily="34" charset="-122"/>
              <a:ea typeface="微软雅黑" panose="020B0503020204020204" pitchFamily="34" charset="-122"/>
            </a:endParaRPr>
          </a:p>
        </p:txBody>
      </p:sp>
      <p:cxnSp>
        <p:nvCxnSpPr>
          <p:cNvPr id="31" name="直接连接符 30"/>
          <p:cNvCxnSpPr/>
          <p:nvPr>
            <p:custDataLst>
              <p:tags r:id="rId19"/>
            </p:custDataLst>
          </p:nvPr>
        </p:nvCxnSpPr>
        <p:spPr>
          <a:xfrm>
            <a:off x="2181860" y="5124450"/>
            <a:ext cx="3352165" cy="0"/>
          </a:xfrm>
          <a:prstGeom prst="line">
            <a:avLst/>
          </a:prstGeom>
        </p:spPr>
        <p:style>
          <a:lnRef idx="1">
            <a:schemeClr val="accent1"/>
          </a:lnRef>
          <a:fillRef idx="0">
            <a:schemeClr val="accent1"/>
          </a:fillRef>
          <a:effectRef idx="0">
            <a:schemeClr val="accent1"/>
          </a:effectRef>
          <a:fontRef idx="minor">
            <a:schemeClr val="tx1"/>
          </a:fontRef>
        </p:style>
      </p:cxnSp>
      <p:sp>
        <p:nvSpPr>
          <p:cNvPr id="32" name="文本框 31"/>
          <p:cNvSpPr txBox="1"/>
          <p:nvPr>
            <p:custDataLst>
              <p:tags r:id="rId20"/>
            </p:custDataLst>
          </p:nvPr>
        </p:nvSpPr>
        <p:spPr>
          <a:xfrm>
            <a:off x="2133600" y="5164455"/>
            <a:ext cx="3956685" cy="460375"/>
          </a:xfrm>
          <a:prstGeom prst="rect">
            <a:avLst/>
          </a:prstGeom>
          <a:noFill/>
        </p:spPr>
        <p:txBody>
          <a:bodyPr wrap="square" rtlCol="0">
            <a:spAutoFit/>
          </a:bodyPr>
          <a:lstStyle/>
          <a:p>
            <a:pPr defTabSz="914400"/>
            <a:r>
              <a:rPr lang="zh-CN" altLang="en-US" sz="1200" dirty="0">
                <a:solidFill>
                  <a:prstClr val="black"/>
                </a:solidFill>
                <a:latin typeface="微软雅黑" panose="020B0503020204020204" pitchFamily="34" charset="-122"/>
                <a:ea typeface="微软雅黑" panose="020B0503020204020204" pitchFamily="34" charset="-122"/>
              </a:rPr>
              <a:t>基于场景的多轮对话：</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银行转账、流水打印、凭证购买</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900" dirty="0">
                <a:solidFill>
                  <a:srgbClr val="FF0000"/>
                </a:solidFill>
                <a:latin typeface="微软雅黑" panose="020B0503020204020204" pitchFamily="34" charset="-122"/>
                <a:ea typeface="微软雅黑" panose="020B0503020204020204" pitchFamily="34" charset="-122"/>
              </a:rPr>
              <a:t>自然语言理解</a:t>
            </a:r>
            <a:r>
              <a:rPr lang="en-US" altLang="zh-CN" sz="900" dirty="0">
                <a:solidFill>
                  <a:srgbClr val="FF0000"/>
                </a:solidFill>
                <a:latin typeface="微软雅黑" panose="020B0503020204020204" pitchFamily="34" charset="-122"/>
                <a:ea typeface="微软雅黑" panose="020B0503020204020204" pitchFamily="34" charset="-122"/>
              </a:rPr>
              <a:t>NLU+</a:t>
            </a:r>
            <a:r>
              <a:rPr lang="zh-CN" altLang="en-US" sz="900" dirty="0">
                <a:solidFill>
                  <a:srgbClr val="FF0000"/>
                </a:solidFill>
                <a:latin typeface="微软雅黑" panose="020B0503020204020204" pitchFamily="34" charset="-122"/>
                <a:ea typeface="微软雅黑" panose="020B0503020204020204" pitchFamily="34" charset="-122"/>
              </a:rPr>
              <a:t>对话管理</a:t>
            </a:r>
            <a:r>
              <a:rPr lang="en-US" altLang="zh-CN" sz="900" dirty="0">
                <a:solidFill>
                  <a:srgbClr val="FF0000"/>
                </a:solidFill>
                <a:latin typeface="微软雅黑" panose="020B0503020204020204" pitchFamily="34" charset="-122"/>
                <a:ea typeface="微软雅黑" panose="020B0503020204020204" pitchFamily="34" charset="-122"/>
              </a:rPr>
              <a:t>DM+</a:t>
            </a:r>
            <a:r>
              <a:rPr lang="zh-CN" altLang="en-US" sz="900" dirty="0">
                <a:solidFill>
                  <a:srgbClr val="FF0000"/>
                </a:solidFill>
                <a:latin typeface="微软雅黑" panose="020B0503020204020204" pitchFamily="34" charset="-122"/>
                <a:ea typeface="微软雅黑" panose="020B0503020204020204" pitchFamily="34" charset="-122"/>
              </a:rPr>
              <a:t>自然语言生成</a:t>
            </a:r>
            <a:r>
              <a:rPr lang="en-US" altLang="zh-CN" sz="900" dirty="0">
                <a:solidFill>
                  <a:srgbClr val="FF0000"/>
                </a:solidFill>
                <a:latin typeface="微软雅黑" panose="020B0503020204020204" pitchFamily="34" charset="-122"/>
                <a:ea typeface="微软雅黑" panose="020B0503020204020204" pitchFamily="34" charset="-122"/>
              </a:rPr>
              <a:t>NLG</a:t>
            </a:r>
            <a:endParaRPr lang="en-US" altLang="zh-CN" sz="900" dirty="0">
              <a:solidFill>
                <a:srgbClr val="FF0000"/>
              </a:solidFill>
              <a:latin typeface="微软雅黑" panose="020B0503020204020204" pitchFamily="34" charset="-122"/>
              <a:ea typeface="微软雅黑" panose="020B0503020204020204" pitchFamily="34" charset="-122"/>
            </a:endParaRPr>
          </a:p>
        </p:txBody>
      </p:sp>
      <p:cxnSp>
        <p:nvCxnSpPr>
          <p:cNvPr id="33" name="直接连接符 32"/>
          <p:cNvCxnSpPr/>
          <p:nvPr>
            <p:custDataLst>
              <p:tags r:id="rId21"/>
            </p:custDataLst>
          </p:nvPr>
        </p:nvCxnSpPr>
        <p:spPr>
          <a:xfrm>
            <a:off x="2181860" y="5613400"/>
            <a:ext cx="3352165"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文本框 33"/>
          <p:cNvSpPr txBox="1"/>
          <p:nvPr>
            <p:custDataLst>
              <p:tags r:id="rId22"/>
            </p:custDataLst>
          </p:nvPr>
        </p:nvSpPr>
        <p:spPr>
          <a:xfrm>
            <a:off x="2120265" y="5643880"/>
            <a:ext cx="4069080" cy="460375"/>
          </a:xfrm>
          <a:prstGeom prst="rect">
            <a:avLst/>
          </a:prstGeom>
          <a:noFill/>
        </p:spPr>
        <p:txBody>
          <a:bodyPr wrap="square" rtlCol="0">
            <a:spAutoFit/>
          </a:bodyPr>
          <a:lstStyle/>
          <a:p>
            <a:pPr defTabSz="914400"/>
            <a:r>
              <a:rPr lang="zh-CN" altLang="en-US" sz="1200" dirty="0">
                <a:solidFill>
                  <a:prstClr val="black"/>
                </a:solidFill>
                <a:latin typeface="微软雅黑" panose="020B0503020204020204" pitchFamily="34" charset="-122"/>
                <a:ea typeface="微软雅黑" panose="020B0503020204020204" pitchFamily="34" charset="-122"/>
              </a:rPr>
              <a:t>对话式交互控制：</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选择</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xx</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，跳转到</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xx</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，输入</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xx</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，关闭</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xx</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，打开</a:t>
            </a:r>
            <a:r>
              <a:rPr lang="en-US" altLang="zh-CN" sz="1200" dirty="0">
                <a:solidFill>
                  <a:prstClr val="black">
                    <a:lumMod val="50000"/>
                    <a:lumOff val="50000"/>
                  </a:prstClr>
                </a:solidFill>
                <a:latin typeface="微软雅黑" panose="020B0503020204020204" pitchFamily="34" charset="-122"/>
                <a:ea typeface="微软雅黑" panose="020B0503020204020204" pitchFamily="34" charset="-122"/>
              </a:rPr>
              <a:t>xx</a:t>
            </a:r>
            <a:r>
              <a:rPr lang="zh-CN" altLang="en-US" sz="900" dirty="0">
                <a:solidFill>
                  <a:srgbClr val="FF0000"/>
                </a:solidFill>
                <a:latin typeface="微软雅黑" panose="020B0503020204020204" pitchFamily="34" charset="-122"/>
                <a:ea typeface="微软雅黑" panose="020B0503020204020204" pitchFamily="34" charset="-122"/>
              </a:rPr>
              <a:t>指令分类、指令发现、指令与系统动作映射关系维护</a:t>
            </a:r>
            <a:endParaRPr lang="zh-CN" altLang="en-US" sz="900" dirty="0">
              <a:solidFill>
                <a:srgbClr val="FF0000"/>
              </a:solidFill>
              <a:latin typeface="微软雅黑" panose="020B0503020204020204" pitchFamily="34" charset="-122"/>
              <a:ea typeface="微软雅黑" panose="020B0503020204020204" pitchFamily="34" charset="-122"/>
            </a:endParaRPr>
          </a:p>
        </p:txBody>
      </p:sp>
      <p:cxnSp>
        <p:nvCxnSpPr>
          <p:cNvPr id="35" name="直接连接符 34"/>
          <p:cNvCxnSpPr/>
          <p:nvPr>
            <p:custDataLst>
              <p:tags r:id="rId23"/>
            </p:custDataLst>
          </p:nvPr>
        </p:nvCxnSpPr>
        <p:spPr>
          <a:xfrm>
            <a:off x="2181860" y="6113145"/>
            <a:ext cx="3352165" cy="0"/>
          </a:xfrm>
          <a:prstGeom prst="line">
            <a:avLst/>
          </a:prstGeom>
        </p:spPr>
        <p:style>
          <a:lnRef idx="1">
            <a:schemeClr val="accent1"/>
          </a:lnRef>
          <a:fillRef idx="0">
            <a:schemeClr val="accent1"/>
          </a:fillRef>
          <a:effectRef idx="0">
            <a:schemeClr val="accent1"/>
          </a:effectRef>
          <a:fontRef idx="minor">
            <a:schemeClr val="tx1"/>
          </a:fontRef>
        </p:style>
      </p:cxnSp>
      <p:sp>
        <p:nvSpPr>
          <p:cNvPr id="37" name="文本框 36"/>
          <p:cNvSpPr txBox="1"/>
          <p:nvPr>
            <p:custDataLst>
              <p:tags r:id="rId24"/>
            </p:custDataLst>
          </p:nvPr>
        </p:nvSpPr>
        <p:spPr>
          <a:xfrm>
            <a:off x="2133600" y="6100445"/>
            <a:ext cx="4125595" cy="598805"/>
          </a:xfrm>
          <a:prstGeom prst="rect">
            <a:avLst/>
          </a:prstGeom>
          <a:noFill/>
        </p:spPr>
        <p:txBody>
          <a:bodyPr wrap="square" rtlCol="0">
            <a:spAutoFit/>
          </a:bodyPr>
          <a:lstStyle/>
          <a:p>
            <a:pPr defTabSz="914400"/>
            <a:r>
              <a:rPr lang="zh-CN" altLang="en-US" sz="1200" dirty="0">
                <a:solidFill>
                  <a:prstClr val="black"/>
                </a:solidFill>
                <a:latin typeface="微软雅黑" panose="020B0503020204020204" pitchFamily="34" charset="-122"/>
                <a:ea typeface="微软雅黑" panose="020B0503020204020204" pitchFamily="34" charset="-122"/>
              </a:rPr>
              <a:t>对话式数据检索：</a:t>
            </a:r>
            <a:r>
              <a:rPr lang="zh-CN" altLang="en-US" sz="1200" dirty="0">
                <a:solidFill>
                  <a:prstClr val="black">
                    <a:lumMod val="50000"/>
                    <a:lumOff val="50000"/>
                  </a:prstClr>
                </a:solidFill>
                <a:latin typeface="微软雅黑" panose="020B0503020204020204" pitchFamily="34" charset="-122"/>
                <a:ea typeface="微软雅黑" panose="020B0503020204020204" pitchFamily="34" charset="-122"/>
              </a:rPr>
              <a:t>业务指标查询，数据表格检索，报表专题推送</a:t>
            </a:r>
            <a:r>
              <a:rPr lang="zh-CN" altLang="en-US" sz="900" dirty="0">
                <a:solidFill>
                  <a:srgbClr val="FF0000"/>
                </a:solidFill>
                <a:latin typeface="微软雅黑" panose="020B0503020204020204" pitchFamily="34" charset="-122"/>
                <a:ea typeface="微软雅黑" panose="020B0503020204020204" pitchFamily="34" charset="-122"/>
              </a:rPr>
              <a:t>检索意图识别，指标抽取，时间抽取，数值抽取、机构</a:t>
            </a:r>
            <a:r>
              <a:rPr lang="en-US" altLang="zh-CN" sz="900" dirty="0">
                <a:solidFill>
                  <a:srgbClr val="FF0000"/>
                </a:solidFill>
                <a:latin typeface="微软雅黑" panose="020B0503020204020204" pitchFamily="34" charset="-122"/>
                <a:ea typeface="微软雅黑" panose="020B0503020204020204" pitchFamily="34" charset="-122"/>
              </a:rPr>
              <a:t>/</a:t>
            </a:r>
            <a:r>
              <a:rPr lang="zh-CN" altLang="en-US" sz="900" dirty="0">
                <a:solidFill>
                  <a:srgbClr val="FF0000"/>
                </a:solidFill>
                <a:latin typeface="微软雅黑" panose="020B0503020204020204" pitchFamily="34" charset="-122"/>
                <a:ea typeface="微软雅黑" panose="020B0503020204020204" pitchFamily="34" charset="-122"/>
              </a:rPr>
              <a:t>部门</a:t>
            </a:r>
            <a:r>
              <a:rPr lang="en-US" altLang="zh-CN" sz="900" dirty="0">
                <a:solidFill>
                  <a:srgbClr val="FF0000"/>
                </a:solidFill>
                <a:latin typeface="微软雅黑" panose="020B0503020204020204" pitchFamily="34" charset="-122"/>
                <a:ea typeface="微软雅黑" panose="020B0503020204020204" pitchFamily="34" charset="-122"/>
              </a:rPr>
              <a:t>/</a:t>
            </a:r>
            <a:r>
              <a:rPr lang="zh-CN" altLang="en-US" sz="900" dirty="0">
                <a:solidFill>
                  <a:srgbClr val="FF0000"/>
                </a:solidFill>
                <a:latin typeface="微软雅黑" panose="020B0503020204020204" pitchFamily="34" charset="-122"/>
                <a:ea typeface="微软雅黑" panose="020B0503020204020204" pitchFamily="34" charset="-122"/>
              </a:rPr>
              <a:t>团队等实体抽取</a:t>
            </a:r>
            <a:r>
              <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rPr>
              <a:t>……</a:t>
            </a:r>
            <a:endParaRPr lang="en-US" altLang="zh-CN" sz="900" dirty="0">
              <a:solidFill>
                <a:prstClr val="black">
                  <a:lumMod val="50000"/>
                  <a:lumOff val="50000"/>
                </a:prstClr>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384175" y="1898650"/>
            <a:ext cx="6478905" cy="2488632"/>
            <a:chOff x="1897" y="1659"/>
            <a:chExt cx="12016" cy="8106"/>
          </a:xfrm>
        </p:grpSpPr>
        <p:sp>
          <p:nvSpPr>
            <p:cNvPr id="40" name="矩形: 圆角 39"/>
            <p:cNvSpPr/>
            <p:nvPr>
              <p:custDataLst>
                <p:tags r:id="rId25"/>
              </p:custDataLst>
            </p:nvPr>
          </p:nvSpPr>
          <p:spPr>
            <a:xfrm>
              <a:off x="1897" y="4708"/>
              <a:ext cx="11128" cy="1940"/>
            </a:xfrm>
            <a:prstGeom prst="roundRect">
              <a:avLst/>
            </a:prstGeom>
            <a:solidFill>
              <a:schemeClr val="accent3">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39" name="矩形 38"/>
            <p:cNvSpPr/>
            <p:nvPr>
              <p:custDataLst>
                <p:tags r:id="rId26"/>
              </p:custDataLst>
            </p:nvPr>
          </p:nvSpPr>
          <p:spPr>
            <a:xfrm>
              <a:off x="1897" y="2742"/>
              <a:ext cx="3467" cy="12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400" dirty="0">
                  <a:solidFill>
                    <a:prstClr val="white"/>
                  </a:solidFill>
                  <a:latin typeface="微软雅黑" panose="020B0503020204020204" pitchFamily="34" charset="-122"/>
                  <a:ea typeface="微软雅黑" panose="020B0503020204020204" pitchFamily="34" charset="-122"/>
                </a:rPr>
                <a:t>美妆领域智能导购</a:t>
              </a:r>
              <a:endParaRPr lang="zh-CN" altLang="en-US" sz="1400" dirty="0">
                <a:solidFill>
                  <a:prstClr val="white"/>
                </a:solidFill>
                <a:latin typeface="微软雅黑" panose="020B0503020204020204" pitchFamily="34" charset="-122"/>
                <a:ea typeface="微软雅黑" panose="020B0503020204020204" pitchFamily="34" charset="-122"/>
              </a:endParaRPr>
            </a:p>
          </p:txBody>
        </p:sp>
        <p:sp>
          <p:nvSpPr>
            <p:cNvPr id="41" name="矩形 40"/>
            <p:cNvSpPr/>
            <p:nvPr>
              <p:custDataLst>
                <p:tags r:id="rId27"/>
              </p:custDataLst>
            </p:nvPr>
          </p:nvSpPr>
          <p:spPr>
            <a:xfrm>
              <a:off x="4664" y="1659"/>
              <a:ext cx="1760" cy="6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问答导向</a:t>
              </a:r>
              <a:endParaRPr lang="zh-CN" altLang="en-US" sz="800" b="1" dirty="0">
                <a:solidFill>
                  <a:prstClr val="white"/>
                </a:solidFill>
                <a:latin typeface="微软雅黑" panose="020B0503020204020204" pitchFamily="34" charset="-122"/>
                <a:ea typeface="微软雅黑" panose="020B0503020204020204" pitchFamily="34" charset="-122"/>
              </a:endParaRPr>
            </a:p>
          </p:txBody>
        </p:sp>
        <p:cxnSp>
          <p:nvCxnSpPr>
            <p:cNvPr id="42" name="直接箭头连接符 41"/>
            <p:cNvCxnSpPr>
              <a:stCxn id="49" idx="2"/>
              <a:endCxn id="39" idx="0"/>
            </p:cNvCxnSpPr>
            <p:nvPr>
              <p:custDataLst>
                <p:tags r:id="rId28"/>
              </p:custDataLst>
            </p:nvPr>
          </p:nvCxnSpPr>
          <p:spPr>
            <a:xfrm>
              <a:off x="3630" y="2299"/>
              <a:ext cx="0" cy="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矩形 42"/>
            <p:cNvSpPr/>
            <p:nvPr>
              <p:custDataLst>
                <p:tags r:id="rId29"/>
              </p:custDataLst>
            </p:nvPr>
          </p:nvSpPr>
          <p:spPr>
            <a:xfrm>
              <a:off x="2244" y="5072"/>
              <a:ext cx="2722" cy="1234"/>
            </a:xfrm>
            <a:prstGeom prst="rect">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400"/>
              <a:r>
                <a:rPr lang="en-US" altLang="zh-CN" sz="1400" b="1" dirty="0">
                  <a:solidFill>
                    <a:prstClr val="white"/>
                  </a:solidFill>
                  <a:latin typeface="微软雅黑" panose="020B0503020204020204" pitchFamily="34" charset="-122"/>
                  <a:ea typeface="微软雅黑" panose="020B0503020204020204" pitchFamily="34" charset="-122"/>
                </a:rPr>
                <a:t>NLU</a:t>
              </a:r>
              <a:endParaRPr lang="en-US" altLang="zh-CN" sz="1400" b="1" dirty="0">
                <a:solidFill>
                  <a:prstClr val="white"/>
                </a:solidFill>
                <a:latin typeface="微软雅黑" panose="020B0503020204020204" pitchFamily="34" charset="-122"/>
                <a:ea typeface="微软雅黑" panose="020B0503020204020204" pitchFamily="34" charset="-122"/>
              </a:endParaRPr>
            </a:p>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自然语言理解</a:t>
              </a:r>
              <a:endParaRPr lang="zh-CN" altLang="en-US" sz="1000" b="1" dirty="0">
                <a:solidFill>
                  <a:prstClr val="white"/>
                </a:solidFill>
                <a:latin typeface="微软雅黑" panose="020B0503020204020204" pitchFamily="34" charset="-122"/>
                <a:ea typeface="微软雅黑" panose="020B0503020204020204" pitchFamily="34" charset="-122"/>
              </a:endParaRPr>
            </a:p>
          </p:txBody>
        </p:sp>
        <p:sp>
          <p:nvSpPr>
            <p:cNvPr id="44" name="箭头: 右 17"/>
            <p:cNvSpPr/>
            <p:nvPr>
              <p:custDataLst>
                <p:tags r:id="rId30"/>
              </p:custDataLst>
            </p:nvPr>
          </p:nvSpPr>
          <p:spPr>
            <a:xfrm>
              <a:off x="4958" y="5641"/>
              <a:ext cx="775" cy="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45" name="矩形 44"/>
            <p:cNvSpPr/>
            <p:nvPr>
              <p:custDataLst>
                <p:tags r:id="rId31"/>
              </p:custDataLst>
            </p:nvPr>
          </p:nvSpPr>
          <p:spPr>
            <a:xfrm>
              <a:off x="5793" y="5072"/>
              <a:ext cx="2863" cy="123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altLang="zh-CN" sz="1400" b="1" dirty="0">
                  <a:solidFill>
                    <a:prstClr val="white"/>
                  </a:solidFill>
                  <a:latin typeface="微软雅黑" panose="020B0503020204020204" pitchFamily="34" charset="-122"/>
                  <a:ea typeface="微软雅黑" panose="020B0503020204020204" pitchFamily="34" charset="-122"/>
                </a:rPr>
                <a:t>DM</a:t>
              </a:r>
              <a:endParaRPr lang="en-US" altLang="zh-CN" sz="1400" b="1" dirty="0">
                <a:solidFill>
                  <a:prstClr val="white"/>
                </a:solidFill>
                <a:latin typeface="微软雅黑" panose="020B0503020204020204" pitchFamily="34" charset="-122"/>
                <a:ea typeface="微软雅黑" panose="020B0503020204020204" pitchFamily="34" charset="-122"/>
              </a:endParaRPr>
            </a:p>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对话管理</a:t>
              </a:r>
              <a:endParaRPr lang="zh-CN" altLang="en-US" sz="1000" b="1" dirty="0">
                <a:solidFill>
                  <a:prstClr val="white"/>
                </a:solidFill>
                <a:latin typeface="微软雅黑" panose="020B0503020204020204" pitchFamily="34" charset="-122"/>
                <a:ea typeface="微软雅黑" panose="020B0503020204020204" pitchFamily="34" charset="-122"/>
              </a:endParaRPr>
            </a:p>
          </p:txBody>
        </p:sp>
        <p:sp>
          <p:nvSpPr>
            <p:cNvPr id="48" name="矩形 47"/>
            <p:cNvSpPr/>
            <p:nvPr>
              <p:custDataLst>
                <p:tags r:id="rId32"/>
              </p:custDataLst>
            </p:nvPr>
          </p:nvSpPr>
          <p:spPr>
            <a:xfrm>
              <a:off x="6559" y="1659"/>
              <a:ext cx="1760" cy="64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zh-CN" altLang="en-US" sz="800" b="1" dirty="0">
                  <a:solidFill>
                    <a:prstClr val="white"/>
                  </a:solidFill>
                  <a:latin typeface="微软雅黑" panose="020B0503020204020204" pitchFamily="34" charset="-122"/>
                  <a:ea typeface="微软雅黑" panose="020B0503020204020204" pitchFamily="34" charset="-122"/>
                </a:rPr>
                <a:t>聊天导向</a:t>
              </a:r>
              <a:endParaRPr lang="zh-CN" altLang="en-US" sz="800" b="1" dirty="0">
                <a:solidFill>
                  <a:prstClr val="white"/>
                </a:solidFill>
                <a:latin typeface="微软雅黑" panose="020B0503020204020204" pitchFamily="34" charset="-122"/>
                <a:ea typeface="微软雅黑" panose="020B0503020204020204" pitchFamily="34" charset="-122"/>
              </a:endParaRPr>
            </a:p>
          </p:txBody>
        </p:sp>
        <p:sp>
          <p:nvSpPr>
            <p:cNvPr id="49" name="矩形 48"/>
            <p:cNvSpPr/>
            <p:nvPr>
              <p:custDataLst>
                <p:tags r:id="rId33"/>
              </p:custDataLst>
            </p:nvPr>
          </p:nvSpPr>
          <p:spPr>
            <a:xfrm>
              <a:off x="2750" y="1659"/>
              <a:ext cx="1760" cy="6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任务导向</a:t>
              </a:r>
              <a:endParaRPr lang="zh-CN" altLang="en-US" sz="1000" b="1" dirty="0">
                <a:solidFill>
                  <a:prstClr val="white"/>
                </a:solidFill>
                <a:latin typeface="微软雅黑" panose="020B0503020204020204" pitchFamily="34" charset="-122"/>
                <a:ea typeface="微软雅黑" panose="020B0503020204020204" pitchFamily="34" charset="-122"/>
              </a:endParaRPr>
            </a:p>
          </p:txBody>
        </p:sp>
        <p:sp>
          <p:nvSpPr>
            <p:cNvPr id="50" name="矩形 49"/>
            <p:cNvSpPr/>
            <p:nvPr>
              <p:custDataLst>
                <p:tags r:id="rId34"/>
              </p:custDataLst>
            </p:nvPr>
          </p:nvSpPr>
          <p:spPr>
            <a:xfrm>
              <a:off x="9551" y="5091"/>
              <a:ext cx="2953" cy="123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400" b="1" dirty="0">
                  <a:solidFill>
                    <a:prstClr val="white"/>
                  </a:solidFill>
                  <a:latin typeface="微软雅黑" panose="020B0503020204020204" pitchFamily="34" charset="-122"/>
                  <a:ea typeface="微软雅黑" panose="020B0503020204020204" pitchFamily="34" charset="-122"/>
                </a:rPr>
                <a:t>NLG</a:t>
              </a:r>
              <a:endParaRPr lang="en-US" altLang="zh-CN" sz="1400" b="1" dirty="0">
                <a:solidFill>
                  <a:prstClr val="white"/>
                </a:solidFill>
                <a:latin typeface="微软雅黑" panose="020B0503020204020204" pitchFamily="34" charset="-122"/>
                <a:ea typeface="微软雅黑" panose="020B0503020204020204" pitchFamily="34" charset="-122"/>
              </a:endParaRPr>
            </a:p>
            <a:p>
              <a:pPr algn="ctr" defTabSz="914400"/>
              <a:r>
                <a:rPr lang="zh-CN" altLang="en-US" sz="1000" b="1" dirty="0">
                  <a:solidFill>
                    <a:prstClr val="white"/>
                  </a:solidFill>
                  <a:latin typeface="微软雅黑" panose="020B0503020204020204" pitchFamily="34" charset="-122"/>
                  <a:ea typeface="微软雅黑" panose="020B0503020204020204" pitchFamily="34" charset="-122"/>
                </a:rPr>
                <a:t>自然语言生成</a:t>
              </a:r>
              <a:endParaRPr lang="zh-CN" altLang="en-US" sz="1000" b="1" dirty="0">
                <a:solidFill>
                  <a:prstClr val="white"/>
                </a:solidFill>
                <a:latin typeface="微软雅黑" panose="020B0503020204020204" pitchFamily="34" charset="-122"/>
                <a:ea typeface="微软雅黑" panose="020B0503020204020204" pitchFamily="34" charset="-122"/>
              </a:endParaRPr>
            </a:p>
          </p:txBody>
        </p:sp>
        <p:sp>
          <p:nvSpPr>
            <p:cNvPr id="51" name="箭头: 右 37"/>
            <p:cNvSpPr/>
            <p:nvPr>
              <p:custDataLst>
                <p:tags r:id="rId35"/>
              </p:custDataLst>
            </p:nvPr>
          </p:nvSpPr>
          <p:spPr>
            <a:xfrm>
              <a:off x="8723" y="5641"/>
              <a:ext cx="775" cy="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2" name="箭头: 下 38"/>
            <p:cNvSpPr/>
            <p:nvPr>
              <p:custDataLst>
                <p:tags r:id="rId36"/>
              </p:custDataLst>
            </p:nvPr>
          </p:nvSpPr>
          <p:spPr>
            <a:xfrm>
              <a:off x="3305" y="4092"/>
              <a:ext cx="640" cy="4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3" name="文本框 52"/>
            <p:cNvSpPr txBox="1"/>
            <p:nvPr>
              <p:custDataLst>
                <p:tags r:id="rId37"/>
              </p:custDataLst>
            </p:nvPr>
          </p:nvSpPr>
          <p:spPr>
            <a:xfrm>
              <a:off x="2001" y="6836"/>
              <a:ext cx="11023" cy="2929"/>
            </a:xfrm>
            <a:prstGeom prst="rect">
              <a:avLst/>
            </a:prstGeom>
            <a:noFill/>
          </p:spPr>
          <p:txBody>
            <a:bodyPr wrap="square" rtlCol="0">
              <a:spAutoFit/>
            </a:bodyPr>
            <a:lstStyle/>
            <a:p>
              <a:pPr marL="0" lvl="1" indent="0" defTabSz="914400" fontAlgn="auto">
                <a:lnSpc>
                  <a:spcPct val="125000"/>
                </a:lnSpc>
                <a:buFont typeface="Wingdings" panose="05000000000000000000" pitchFamily="2" charset="2"/>
                <a:buChar char="l"/>
              </a:pPr>
              <a:r>
                <a:rPr lang="zh-CN" altLang="en-US" sz="1400" dirty="0">
                  <a:solidFill>
                    <a:prstClr val="black"/>
                  </a:solidFill>
                  <a:latin typeface="微软雅黑" panose="020B0503020204020204" pitchFamily="34" charset="-122"/>
                  <a:ea typeface="微软雅黑" panose="020B0503020204020204" pitchFamily="34" charset="-122"/>
                </a:rPr>
                <a:t>意图判断：</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商品推荐，属性问答，品类问答，搭配问答，搭配判断，推断问答，换其他，确认等</a:t>
              </a:r>
              <a:endPar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endParaRPr>
            </a:p>
            <a:p>
              <a:pPr marL="0" lvl="1" indent="0" defTabSz="914400" fontAlgn="auto">
                <a:lnSpc>
                  <a:spcPct val="125000"/>
                </a:lnSpc>
                <a:buFont typeface="Wingdings" panose="05000000000000000000" pitchFamily="2" charset="2"/>
                <a:buChar char="l"/>
              </a:pPr>
              <a:r>
                <a:rPr lang="zh-CN" altLang="en-US" sz="1400" dirty="0">
                  <a:solidFill>
                    <a:prstClr val="black"/>
                  </a:solidFill>
                  <a:latin typeface="微软雅黑" panose="020B0503020204020204" pitchFamily="34" charset="-122"/>
                  <a:ea typeface="微软雅黑" panose="020B0503020204020204" pitchFamily="34" charset="-122"/>
                </a:rPr>
                <a:t>实体识别：</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商品实体</a:t>
              </a:r>
              <a:endPar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endParaRPr>
            </a:p>
            <a:p>
              <a:pPr marL="0" lvl="1" indent="0" defTabSz="914400" fontAlgn="auto">
                <a:lnSpc>
                  <a:spcPct val="125000"/>
                </a:lnSpc>
                <a:buFont typeface="Wingdings" panose="05000000000000000000" pitchFamily="2" charset="2"/>
                <a:buChar char="l"/>
              </a:pPr>
              <a:r>
                <a:rPr lang="zh-CN" altLang="en-US" sz="1400" dirty="0">
                  <a:solidFill>
                    <a:prstClr val="black"/>
                  </a:solidFill>
                  <a:latin typeface="微软雅黑" panose="020B0503020204020204" pitchFamily="34" charset="-122"/>
                  <a:ea typeface="微软雅黑" panose="020B0503020204020204" pitchFamily="34" charset="-122"/>
                </a:rPr>
                <a:t>属性抽取：</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颜色、品类、价格、规格、适应肤色</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年龄</a:t>
              </a:r>
              <a:r>
                <a:rPr lang="en-US" altLang="zh-CN" sz="1000" dirty="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肤质等</a:t>
              </a:r>
              <a:endPar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54" name="文本框 53"/>
            <p:cNvSpPr txBox="1"/>
            <p:nvPr>
              <p:custDataLst>
                <p:tags r:id="rId38"/>
              </p:custDataLst>
            </p:nvPr>
          </p:nvSpPr>
          <p:spPr>
            <a:xfrm>
              <a:off x="8640" y="2992"/>
              <a:ext cx="488" cy="999"/>
            </a:xfrm>
            <a:prstGeom prst="rect">
              <a:avLst/>
            </a:prstGeom>
            <a:noFill/>
          </p:spPr>
          <p:txBody>
            <a:bodyPr wrap="square" rtlCol="0">
              <a:spAutoFit/>
            </a:bodyPr>
            <a:lstStyle/>
            <a:p>
              <a:pPr defTabSz="914400"/>
              <a:endParaRPr lang="zh-CN" altLang="en-US" sz="1400" dirty="0">
                <a:solidFill>
                  <a:prstClr val="black"/>
                </a:solidFill>
                <a:latin typeface="Calibri" panose="020F0502020204030204"/>
                <a:ea typeface="宋体" panose="02010600030101010101" pitchFamily="2" charset="-122"/>
              </a:endParaRPr>
            </a:p>
          </p:txBody>
        </p:sp>
        <p:sp>
          <p:nvSpPr>
            <p:cNvPr id="55" name="文本框 54"/>
            <p:cNvSpPr txBox="1"/>
            <p:nvPr>
              <p:custDataLst>
                <p:tags r:id="rId39"/>
              </p:custDataLst>
            </p:nvPr>
          </p:nvSpPr>
          <p:spPr>
            <a:xfrm>
              <a:off x="5390" y="2137"/>
              <a:ext cx="4118" cy="2678"/>
            </a:xfrm>
            <a:prstGeom prst="rect">
              <a:avLst/>
            </a:prstGeom>
            <a:noFill/>
          </p:spPr>
          <p:txBody>
            <a:bodyPr wrap="square" rtlCol="0">
              <a:spAutoFit/>
            </a:bodyPr>
            <a:lstStyle/>
            <a:p>
              <a:pPr indent="0" defTabSz="914400" fontAlgn="auto">
                <a:lnSpc>
                  <a:spcPct val="125000"/>
                </a:lnSpc>
                <a:buFont typeface="Wingdings" panose="05000000000000000000" pitchFamily="2" charset="2"/>
                <a:buChar char="l"/>
              </a:pPr>
              <a:r>
                <a:rPr lang="zh-CN" altLang="en-US" sz="1400" dirty="0">
                  <a:solidFill>
                    <a:prstClr val="black"/>
                  </a:solidFill>
                  <a:latin typeface="微软雅黑" panose="020B0503020204020204" pitchFamily="34" charset="-122"/>
                  <a:ea typeface="微软雅黑" panose="020B0503020204020204" pitchFamily="34" charset="-122"/>
                </a:rPr>
                <a:t>对话状态跟踪：</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数据填槽，场景切换，前后否定反复</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a:p>
              <a:pPr indent="0" defTabSz="914400" fontAlgn="auto">
                <a:lnSpc>
                  <a:spcPct val="125000"/>
                </a:lnSpc>
                <a:buFont typeface="Wingdings" panose="05000000000000000000" pitchFamily="2" charset="2"/>
                <a:buChar char="l"/>
              </a:pPr>
              <a:r>
                <a:rPr lang="zh-CN" altLang="en-US" sz="1400" dirty="0">
                  <a:solidFill>
                    <a:prstClr val="black"/>
                  </a:solidFill>
                  <a:latin typeface="微软雅黑" panose="020B0503020204020204" pitchFamily="34" charset="-122"/>
                  <a:ea typeface="微软雅黑" panose="020B0503020204020204" pitchFamily="34" charset="-122"/>
                </a:rPr>
                <a:t>对话策略选取</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56" name="文本框 55"/>
            <p:cNvSpPr txBox="1"/>
            <p:nvPr>
              <p:custDataLst>
                <p:tags r:id="rId40"/>
              </p:custDataLst>
            </p:nvPr>
          </p:nvSpPr>
          <p:spPr>
            <a:xfrm>
              <a:off x="9628" y="2137"/>
              <a:ext cx="4285" cy="2678"/>
            </a:xfrm>
            <a:prstGeom prst="rect">
              <a:avLst/>
            </a:prstGeom>
            <a:noFill/>
          </p:spPr>
          <p:txBody>
            <a:bodyPr wrap="square" rtlCol="0">
              <a:spAutoFit/>
            </a:bodyPr>
            <a:lstStyle/>
            <a:p>
              <a:pPr indent="0" defTabSz="914400" fontAlgn="auto">
                <a:lnSpc>
                  <a:spcPct val="125000"/>
                </a:lnSpc>
                <a:buFont typeface="Wingdings" panose="05000000000000000000" pitchFamily="2" charset="2"/>
                <a:buChar char="l"/>
              </a:pPr>
              <a:r>
                <a:rPr lang="zh-CN" altLang="en-US" sz="1400" dirty="0">
                  <a:solidFill>
                    <a:prstClr val="black"/>
                  </a:solidFill>
                  <a:latin typeface="微软雅黑" panose="020B0503020204020204" pitchFamily="34" charset="-122"/>
                  <a:ea typeface="微软雅黑" panose="020B0503020204020204" pitchFamily="34" charset="-122"/>
                </a:rPr>
                <a:t>实现对话策略：</a:t>
              </a:r>
              <a:r>
                <a:rPr lang="zh-CN" altLang="en-US" sz="1000" dirty="0">
                  <a:solidFill>
                    <a:prstClr val="black">
                      <a:lumMod val="50000"/>
                      <a:lumOff val="50000"/>
                    </a:prstClr>
                  </a:solidFill>
                  <a:latin typeface="微软雅黑" panose="020B0503020204020204" pitchFamily="34" charset="-122"/>
                  <a:ea typeface="微软雅黑" panose="020B0503020204020204" pitchFamily="34" charset="-122"/>
                </a:rPr>
                <a:t>回复话术、商品检索结果选取</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a:p>
              <a:pPr indent="0" defTabSz="914400" fontAlgn="auto">
                <a:lnSpc>
                  <a:spcPct val="125000"/>
                </a:lnSpc>
                <a:buFont typeface="Wingdings" panose="05000000000000000000" pitchFamily="2" charset="2"/>
                <a:buChar char="l"/>
              </a:pPr>
              <a:r>
                <a:rPr lang="zh-CN" altLang="en-US" sz="1400" dirty="0">
                  <a:solidFill>
                    <a:prstClr val="black"/>
                  </a:solidFill>
                  <a:latin typeface="微软雅黑" panose="020B0503020204020204" pitchFamily="34" charset="-122"/>
                  <a:ea typeface="微软雅黑" panose="020B0503020204020204" pitchFamily="34" charset="-122"/>
                </a:rPr>
                <a:t>缺失数据的反问话术</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57" name="箭头: 下 46"/>
            <p:cNvSpPr/>
            <p:nvPr>
              <p:custDataLst>
                <p:tags r:id="rId41"/>
              </p:custDataLst>
            </p:nvPr>
          </p:nvSpPr>
          <p:spPr>
            <a:xfrm>
              <a:off x="7397" y="4545"/>
              <a:ext cx="641" cy="595"/>
            </a:xfrm>
            <a:prstGeom prst="down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59" name="箭头: 下 47"/>
            <p:cNvSpPr/>
            <p:nvPr>
              <p:custDataLst>
                <p:tags r:id="rId42"/>
              </p:custDataLst>
            </p:nvPr>
          </p:nvSpPr>
          <p:spPr>
            <a:xfrm>
              <a:off x="11518" y="4553"/>
              <a:ext cx="641" cy="612"/>
            </a:xfrm>
            <a:prstGeom prst="down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400">
                <a:solidFill>
                  <a:prstClr val="white"/>
                </a:solidFill>
                <a:latin typeface="微软雅黑" panose="020B0503020204020204" pitchFamily="34" charset="-122"/>
                <a:ea typeface="微软雅黑" panose="020B0503020204020204" pitchFamily="34" charset="-122"/>
              </a:endParaRPr>
            </a:p>
          </p:txBody>
        </p:sp>
        <p:sp>
          <p:nvSpPr>
            <p:cNvPr id="60" name="箭头: 下 38"/>
            <p:cNvSpPr/>
            <p:nvPr>
              <p:custDataLst>
                <p:tags r:id="rId43"/>
              </p:custDataLst>
            </p:nvPr>
          </p:nvSpPr>
          <p:spPr>
            <a:xfrm flipV="1">
              <a:off x="3309" y="6400"/>
              <a:ext cx="640" cy="4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400">
                <a:solidFill>
                  <a:prstClr val="white"/>
                </a:solidFill>
                <a:latin typeface="微软雅黑" panose="020B0503020204020204" pitchFamily="34" charset="-122"/>
                <a:ea typeface="微软雅黑" panose="020B0503020204020204" pitchFamily="34" charset="-122"/>
              </a:endParaRPr>
            </a:p>
          </p:txBody>
        </p:sp>
      </p:grpSp>
      <p:sp>
        <p:nvSpPr>
          <p:cNvPr id="2" name="TextBox 1"/>
          <p:cNvSpPr txBox="1"/>
          <p:nvPr>
            <p:custDataLst>
              <p:tags r:id="rId44"/>
            </p:custDataLst>
          </p:nvPr>
        </p:nvSpPr>
        <p:spPr>
          <a:xfrm>
            <a:off x="384175" y="1256030"/>
            <a:ext cx="812800" cy="291465"/>
          </a:xfrm>
          <a:prstGeom prst="rect">
            <a:avLst/>
          </a:prstGeom>
          <a:noFill/>
        </p:spPr>
        <p:txBody>
          <a:bodyPr wrap="none" lIns="0" tIns="0" rIns="0" bIns="45720" rtlCol="0">
            <a:spAutoFit/>
          </a:bodyPr>
          <a:lstStyle/>
          <a:p>
            <a:pPr defTabSz="914400">
              <a:lnSpc>
                <a:spcPct val="100000"/>
              </a:lnSpc>
              <a:tabLst>
                <a:tab pos="8533765" algn="l"/>
              </a:tabLst>
            </a:pPr>
            <a:r>
              <a:rPr lang="zh-CN" altLang="en-US" sz="1600" b="1" dirty="0">
                <a:solidFill>
                  <a:schemeClr val="tx1"/>
                </a:solidFill>
                <a:latin typeface="微软雅黑" panose="020B0503020204020204" pitchFamily="34" charset="-122"/>
                <a:ea typeface="微软雅黑" panose="020B0503020204020204" pitchFamily="34" charset="-122"/>
              </a:rPr>
              <a:t>应用落地</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3" name="TextBox 1"/>
          <p:cNvSpPr txBox="1"/>
          <p:nvPr>
            <p:custDataLst>
              <p:tags r:id="rId45"/>
            </p:custDataLst>
          </p:nvPr>
        </p:nvSpPr>
        <p:spPr>
          <a:xfrm>
            <a:off x="7167880" y="1322705"/>
            <a:ext cx="812800" cy="291465"/>
          </a:xfrm>
          <a:prstGeom prst="rect">
            <a:avLst/>
          </a:prstGeom>
          <a:noFill/>
        </p:spPr>
        <p:txBody>
          <a:bodyPr wrap="none" lIns="0" tIns="0" rIns="0" bIns="45720" rtlCol="0">
            <a:spAutoFit/>
          </a:bodyPr>
          <a:lstStyle/>
          <a:p>
            <a:pPr defTabSz="914400">
              <a:lnSpc>
                <a:spcPct val="100000"/>
              </a:lnSpc>
              <a:tabLst>
                <a:tab pos="8533765" algn="l"/>
              </a:tabLst>
            </a:pPr>
            <a:r>
              <a:rPr lang="zh-CN" altLang="en-US" sz="1600" b="1" dirty="0">
                <a:solidFill>
                  <a:schemeClr val="tx1"/>
                </a:solidFill>
                <a:latin typeface="微软雅黑" panose="020B0503020204020204" pitchFamily="34" charset="-122"/>
                <a:ea typeface="微软雅黑" panose="020B0503020204020204" pitchFamily="34" charset="-122"/>
              </a:rPr>
              <a:t>学术成果</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cxnSp>
        <p:nvCxnSpPr>
          <p:cNvPr id="5" name="直接连接符 4"/>
          <p:cNvCxnSpPr/>
          <p:nvPr>
            <p:custDataLst>
              <p:tags r:id="rId46"/>
            </p:custDataLst>
          </p:nvPr>
        </p:nvCxnSpPr>
        <p:spPr>
          <a:xfrm>
            <a:off x="6799243" y="1309197"/>
            <a:ext cx="0" cy="5364480"/>
          </a:xfrm>
          <a:prstGeom prst="line">
            <a:avLst/>
          </a:prstGeom>
          <a:ln w="158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9"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pitchFamily="34" charset="-122"/>
                <a:ea typeface="微软雅黑" panose="020B0503020204020204" pitchFamily="34" charset="-122"/>
              </a:rPr>
              <a:t>课题组在聊天机器人领域的研究工作</a:t>
            </a:r>
            <a:endParaRPr lang="zh-CN" altLang="en-US" sz="2800" b="1" dirty="0">
              <a:latin typeface="微软雅黑" panose="020B0503020204020204" pitchFamily="34" charset="-122"/>
              <a:ea typeface="微软雅黑" panose="020B0503020204020204" pitchFamily="34" charset="-122"/>
            </a:endParaRPr>
          </a:p>
        </p:txBody>
      </p:sp>
      <p:sp>
        <p:nvSpPr>
          <p:cNvPr id="36" name="标题 1"/>
          <p:cNvSpPr>
            <a:spLocks noGrp="1"/>
          </p:cNvSpPr>
          <p:nvPr>
            <p:ph type="title"/>
          </p:nvPr>
        </p:nvSpPr>
        <p:spPr>
          <a:xfrm>
            <a:off x="468746" y="904634"/>
            <a:ext cx="10879382" cy="593874"/>
          </a:xfrm>
        </p:spPr>
        <p:txBody>
          <a:bodyPr>
            <a:noAutofit/>
          </a:bodyPr>
          <a:lstStyle/>
          <a:p>
            <a:pPr>
              <a:lnSpc>
                <a:spcPct val="125000"/>
              </a:lnSpc>
            </a:pPr>
            <a:r>
              <a:rPr lang="en-US" altLang="zh-CN" sz="1800" dirty="0">
                <a:latin typeface="Times New Roman" panose="02020603050405020304" pitchFamily="18" charset="0"/>
                <a:cs typeface="Times New Roman" panose="02020603050405020304" pitchFamily="18" charset="0"/>
              </a:rPr>
              <a:t>Yu Wu, Wei Wu, Chen Xing, Ming Zhou, </a:t>
            </a:r>
            <a:r>
              <a:rPr lang="en-US" altLang="zh-CN" sz="1800" b="1" dirty="0" err="1">
                <a:latin typeface="Times New Roman" panose="02020603050405020304" pitchFamily="18" charset="0"/>
                <a:cs typeface="Times New Roman" panose="02020603050405020304" pitchFamily="18" charset="0"/>
              </a:rPr>
              <a:t>Zhoujun</a:t>
            </a:r>
            <a:r>
              <a:rPr lang="en-US" altLang="zh-CN" sz="1800" b="1" dirty="0">
                <a:latin typeface="Times New Roman" panose="02020603050405020304" pitchFamily="18" charset="0"/>
                <a:cs typeface="Times New Roman" panose="02020603050405020304" pitchFamily="18" charset="0"/>
              </a:rPr>
              <a:t> Li</a:t>
            </a:r>
            <a:r>
              <a:rPr lang="en-US" altLang="zh-CN" sz="1800" i="1" dirty="0">
                <a:latin typeface="Times New Roman" panose="02020603050405020304" pitchFamily="18" charset="0"/>
                <a:cs typeface="Times New Roman" panose="02020603050405020304" pitchFamily="18" charset="0"/>
              </a:rPr>
              <a:t>:  </a:t>
            </a:r>
            <a:r>
              <a:rPr lang="en-US" altLang="zh-CN" sz="1800" b="1" i="1" dirty="0">
                <a:solidFill>
                  <a:srgbClr val="FF0000"/>
                </a:solidFill>
                <a:latin typeface="Times New Roman" panose="02020603050405020304" pitchFamily="18" charset="0"/>
                <a:cs typeface="Times New Roman" panose="02020603050405020304" pitchFamily="18" charset="0"/>
              </a:rPr>
              <a:t>Sequential Matching Network</a:t>
            </a:r>
            <a:r>
              <a:rPr lang="en-US" altLang="zh-CN" sz="1800" i="1" dirty="0">
                <a:latin typeface="Times New Roman" panose="02020603050405020304" pitchFamily="18" charset="0"/>
                <a:cs typeface="Times New Roman" panose="02020603050405020304" pitchFamily="18" charset="0"/>
              </a:rPr>
              <a:t>: A New </a:t>
            </a:r>
            <a:r>
              <a:rPr lang="en-US" altLang="zh-CN" sz="1800" i="1" dirty="0" smtClean="0">
                <a:latin typeface="Times New Roman" panose="02020603050405020304" pitchFamily="18" charset="0"/>
                <a:cs typeface="Times New Roman" panose="02020603050405020304" pitchFamily="18" charset="0"/>
              </a:rPr>
              <a:t>Architecture  </a:t>
            </a:r>
            <a:r>
              <a:rPr lang="en-US" altLang="zh-CN" sz="1800" i="1" dirty="0">
                <a:latin typeface="Times New Roman" panose="02020603050405020304" pitchFamily="18" charset="0"/>
                <a:cs typeface="Times New Roman" panose="02020603050405020304" pitchFamily="18" charset="0"/>
              </a:rPr>
              <a:t>for Multi-turn Response Selection in Retrieval-Based </a:t>
            </a:r>
            <a:r>
              <a:rPr lang="en-US" altLang="zh-CN" sz="1800" i="1" dirty="0" err="1">
                <a:latin typeface="Times New Roman" panose="02020603050405020304" pitchFamily="18" charset="0"/>
                <a:cs typeface="Times New Roman" panose="02020603050405020304" pitchFamily="18" charset="0"/>
              </a:rPr>
              <a:t>Chatbots</a:t>
            </a:r>
            <a:r>
              <a:rPr lang="en-US" altLang="zh-CN" sz="1800" i="1" dirty="0">
                <a:latin typeface="Times New Roman" panose="02020603050405020304" pitchFamily="18" charset="0"/>
                <a:cs typeface="Times New Roman" panose="02020603050405020304" pitchFamily="18" charset="0"/>
              </a:rPr>
              <a:t>.   </a:t>
            </a:r>
            <a:r>
              <a:rPr lang="en-US" altLang="zh-CN" sz="1800" i="1" dirty="0" smtClean="0">
                <a:latin typeface="Times New Roman" panose="02020603050405020304" pitchFamily="18" charset="0"/>
                <a:cs typeface="Times New Roman" panose="02020603050405020304" pitchFamily="18" charset="0"/>
              </a:rPr>
              <a:t> </a:t>
            </a:r>
            <a:r>
              <a:rPr lang="en-US" altLang="zh-CN" sz="1800" b="1" i="1" dirty="0" smtClean="0">
                <a:latin typeface="Times New Roman" panose="02020603050405020304" pitchFamily="18" charset="0"/>
                <a:cs typeface="Times New Roman" panose="02020603050405020304" pitchFamily="18" charset="0"/>
              </a:rPr>
              <a:t>ACL </a:t>
            </a:r>
            <a:r>
              <a:rPr lang="en-US" altLang="zh-CN" sz="1800" b="1" i="1" dirty="0">
                <a:latin typeface="Times New Roman" panose="02020603050405020304" pitchFamily="18" charset="0"/>
                <a:cs typeface="Times New Roman" panose="02020603050405020304" pitchFamily="18" charset="0"/>
              </a:rPr>
              <a:t>2017</a:t>
            </a:r>
            <a:endParaRPr lang="zh-CN" altLang="en-US" sz="1800" b="1" i="1" dirty="0">
              <a:latin typeface="Times New Roman" panose="02020603050405020304" pitchFamily="18" charset="0"/>
              <a:cs typeface="Times New Roman" panose="02020603050405020304" pitchFamily="18" charset="0"/>
            </a:endParaRPr>
          </a:p>
        </p:txBody>
      </p:sp>
      <p:pic>
        <p:nvPicPr>
          <p:cNvPr id="58" name="Picture 10"/>
          <p:cNvPicPr>
            <a:picLocks noChangeAspect="1"/>
          </p:cNvPicPr>
          <p:nvPr/>
        </p:nvPicPr>
        <p:blipFill>
          <a:blip r:embed="rId1"/>
          <a:stretch>
            <a:fillRect/>
          </a:stretch>
        </p:blipFill>
        <p:spPr>
          <a:xfrm>
            <a:off x="5511163" y="3050476"/>
            <a:ext cx="6322887" cy="2296798"/>
          </a:xfrm>
          <a:prstGeom prst="rect">
            <a:avLst/>
          </a:prstGeom>
        </p:spPr>
      </p:pic>
      <p:sp>
        <p:nvSpPr>
          <p:cNvPr id="61" name="Rounded Rectangle 15"/>
          <p:cNvSpPr/>
          <p:nvPr/>
        </p:nvSpPr>
        <p:spPr>
          <a:xfrm>
            <a:off x="7432543" y="3070855"/>
            <a:ext cx="758874" cy="221361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2" name="TextBox 16"/>
          <p:cNvSpPr txBox="1"/>
          <p:nvPr/>
        </p:nvSpPr>
        <p:spPr>
          <a:xfrm>
            <a:off x="5738648" y="1788238"/>
            <a:ext cx="6435726" cy="1131079"/>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在基于</a:t>
            </a:r>
            <a:r>
              <a:rPr lang="zh-CN" altLang="en-US" b="1" dirty="0">
                <a:latin typeface="微软雅黑" panose="020B0503020204020204" pitchFamily="34" charset="-122"/>
                <a:ea typeface="微软雅黑" panose="020B0503020204020204" pitchFamily="34" charset="-122"/>
              </a:rPr>
              <a:t>检索式聊天机器人</a:t>
            </a:r>
            <a:r>
              <a:rPr lang="zh-CN" altLang="en-US" dirty="0">
                <a:latin typeface="微软雅黑" panose="020B0503020204020204" pitchFamily="34" charset="-122"/>
                <a:ea typeface="微软雅黑" panose="020B0503020204020204" pitchFamily="34" charset="-122"/>
              </a:rPr>
              <a:t>的研究中，提出了一种</a:t>
            </a:r>
            <a:r>
              <a:rPr lang="zh-CN" altLang="en-US" b="1" dirty="0">
                <a:solidFill>
                  <a:srgbClr val="FF0000"/>
                </a:solidFill>
                <a:latin typeface="微软雅黑" panose="020B0503020204020204" pitchFamily="34" charset="-122"/>
                <a:ea typeface="微软雅黑" panose="020B0503020204020204" pitchFamily="34" charset="-122"/>
              </a:rPr>
              <a:t>序列匹配网络（</a:t>
            </a:r>
            <a:r>
              <a:rPr lang="en-US" altLang="zh-CN" b="1" dirty="0">
                <a:solidFill>
                  <a:srgbClr val="FF0000"/>
                </a:solidFill>
                <a:latin typeface="微软雅黑" panose="020B0503020204020204" pitchFamily="34" charset="-122"/>
                <a:ea typeface="微软雅黑" panose="020B0503020204020204" pitchFamily="34" charset="-122"/>
              </a:rPr>
              <a:t> SMN </a:t>
            </a:r>
            <a:r>
              <a:rPr lang="zh-CN" altLang="en-US" b="1" dirty="0">
                <a:solidFill>
                  <a:srgbClr val="FF0000"/>
                </a:solidFill>
                <a:latin typeface="微软雅黑" panose="020B0503020204020204" pitchFamily="34" charset="-122"/>
                <a:ea typeface="微软雅黑" panose="020B0503020204020204" pitchFamily="34" charset="-122"/>
              </a:rPr>
              <a:t>）模型</a:t>
            </a:r>
            <a:r>
              <a:rPr lang="zh-CN" altLang="en-US" dirty="0">
                <a:latin typeface="微软雅黑" panose="020B0503020204020204" pitchFamily="34" charset="-122"/>
                <a:ea typeface="微软雅黑" panose="020B0503020204020204" pitchFamily="34" charset="-122"/>
              </a:rPr>
              <a:t>，用以解决先前工作容易丢失对话上下文之间的语义信息的问题。</a:t>
            </a:r>
            <a:endParaRPr lang="en-US" dirty="0">
              <a:latin typeface="微软雅黑" panose="020B0503020204020204" pitchFamily="34" charset="-122"/>
              <a:ea typeface="微软雅黑" panose="020B0503020204020204" pitchFamily="34" charset="-122"/>
            </a:endParaRPr>
          </a:p>
        </p:txBody>
      </p:sp>
      <p:sp>
        <p:nvSpPr>
          <p:cNvPr id="64" name="Rounded Rectangle 12"/>
          <p:cNvSpPr/>
          <p:nvPr/>
        </p:nvSpPr>
        <p:spPr>
          <a:xfrm>
            <a:off x="9997796" y="3017926"/>
            <a:ext cx="646943" cy="2213610"/>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5" name="TextBox 13"/>
          <p:cNvSpPr txBox="1"/>
          <p:nvPr/>
        </p:nvSpPr>
        <p:spPr>
          <a:xfrm>
            <a:off x="9704044" y="5517105"/>
            <a:ext cx="1688652" cy="1131079"/>
          </a:xfrm>
          <a:prstGeom prst="rect">
            <a:avLst/>
          </a:prstGeom>
          <a:noFill/>
        </p:spPr>
        <p:txBody>
          <a:bodyPr wrap="square" rtlCol="0">
            <a:spAutoFit/>
          </a:bodyPr>
          <a:lstStyle/>
          <a:p>
            <a:pPr>
              <a:lnSpc>
                <a:spcPct val="125000"/>
              </a:lnSpc>
            </a:pPr>
            <a:r>
              <a:rPr lang="zh-CN" altLang="en-US" b="1" dirty="0">
                <a:solidFill>
                  <a:srgbClr val="FF0000"/>
                </a:solidFill>
                <a:latin typeface="微软雅黑" panose="020B0503020204020204" pitchFamily="34" charset="-122"/>
                <a:ea typeface="微软雅黑" panose="020B0503020204020204" pitchFamily="34" charset="-122"/>
              </a:rPr>
              <a:t>将各句与候选回复相似度进行融合</a:t>
            </a:r>
            <a:endParaRPr lang="en-US" b="1" dirty="0">
              <a:solidFill>
                <a:srgbClr val="FF0000"/>
              </a:solidFill>
              <a:latin typeface="微软雅黑" panose="020B0503020204020204" pitchFamily="34" charset="-122"/>
              <a:ea typeface="微软雅黑" panose="020B0503020204020204" pitchFamily="34" charset="-122"/>
            </a:endParaRPr>
          </a:p>
        </p:txBody>
      </p:sp>
      <p:sp>
        <p:nvSpPr>
          <p:cNvPr id="67" name="内容占位符 2"/>
          <p:cNvSpPr>
            <a:spLocks noGrp="1"/>
          </p:cNvSpPr>
          <p:nvPr>
            <p:ph idx="1"/>
          </p:nvPr>
        </p:nvSpPr>
        <p:spPr>
          <a:xfrm>
            <a:off x="437621" y="1707832"/>
            <a:ext cx="3357880" cy="4351338"/>
          </a:xfrm>
        </p:spPr>
        <p:txBody>
          <a:bodyPr/>
          <a:lstStyle/>
          <a:p>
            <a:pPr marL="0" indent="0">
              <a:buNone/>
            </a:pPr>
            <a:r>
              <a:rPr lang="zh-CN" altLang="en-US" sz="2000" b="1" dirty="0">
                <a:solidFill>
                  <a:srgbClr val="FF0000"/>
                </a:solidFill>
              </a:rPr>
              <a:t>谷歌引用</a:t>
            </a:r>
            <a:r>
              <a:rPr lang="zh-CN" altLang="en-US" sz="2000" b="1" dirty="0" smtClean="0">
                <a:solidFill>
                  <a:srgbClr val="FF0000"/>
                </a:solidFill>
              </a:rPr>
              <a:t>：</a:t>
            </a:r>
            <a:r>
              <a:rPr lang="en-US" altLang="zh-CN" sz="2000" b="1" dirty="0" smtClean="0">
                <a:solidFill>
                  <a:srgbClr val="FF0000"/>
                </a:solidFill>
                <a:latin typeface="Times New Roman" panose="02020603050405020304" pitchFamily="18" charset="0"/>
                <a:cs typeface="Times New Roman" panose="02020603050405020304" pitchFamily="18" charset="0"/>
              </a:rPr>
              <a:t>501</a:t>
            </a:r>
            <a:r>
              <a:rPr lang="zh-CN" altLang="en-US" sz="2000" b="1" dirty="0" smtClean="0">
                <a:solidFill>
                  <a:srgbClr val="FF0000"/>
                </a:solidFill>
                <a:latin typeface="Times New Roman" panose="02020603050405020304" pitchFamily="18" charset="0"/>
                <a:cs typeface="Times New Roman" panose="02020603050405020304" pitchFamily="18" charset="0"/>
              </a:rPr>
              <a:t>次</a:t>
            </a:r>
            <a:endParaRPr lang="en-US" altLang="zh-CN" sz="2000" b="1" dirty="0">
              <a:solidFill>
                <a:srgbClr val="FF0000"/>
              </a:solidFill>
              <a:latin typeface="Times New Roman" panose="02020603050405020304" pitchFamily="18" charset="0"/>
              <a:cs typeface="Times New Roman" panose="02020603050405020304" pitchFamily="18" charset="0"/>
            </a:endParaRPr>
          </a:p>
          <a:p>
            <a:endParaRPr lang="en-US" altLang="zh-CN" dirty="0"/>
          </a:p>
        </p:txBody>
      </p:sp>
      <p:sp>
        <p:nvSpPr>
          <p:cNvPr id="70" name="文本框 69"/>
          <p:cNvSpPr txBox="1"/>
          <p:nvPr/>
        </p:nvSpPr>
        <p:spPr>
          <a:xfrm>
            <a:off x="447801" y="4176248"/>
            <a:ext cx="4699066" cy="646331"/>
          </a:xfrm>
          <a:prstGeom prst="rect">
            <a:avLst/>
          </a:prstGeom>
          <a:noFill/>
        </p:spPr>
        <p:txBody>
          <a:bodyPr wrap="square" lIns="91440" tIns="45720" rIns="91440" bIns="45720" rtlCol="0">
            <a:spAutoFit/>
          </a:bodyPr>
          <a:lstStyle/>
          <a:p>
            <a:r>
              <a:rPr lang="zh-CN" altLang="en-US" dirty="0">
                <a:latin typeface="微软雅黑" panose="020B0503020204020204" pitchFamily="34" charset="-122"/>
                <a:ea typeface="微软雅黑" panose="020B0503020204020204" pitchFamily="34" charset="-122"/>
              </a:rPr>
              <a:t>原始代码在最著名的</a:t>
            </a:r>
            <a:r>
              <a:rPr lang="zh-CN" altLang="en-US" b="1" dirty="0">
                <a:solidFill>
                  <a:srgbClr val="FF0000"/>
                </a:solidFill>
                <a:latin typeface="微软雅黑" panose="020B0503020204020204" pitchFamily="34" charset="-122"/>
                <a:ea typeface="微软雅黑" panose="020B0503020204020204" pitchFamily="34" charset="-122"/>
              </a:rPr>
              <a:t>开源社区</a:t>
            </a:r>
            <a:r>
              <a:rPr lang="en-US" altLang="zh-CN" b="1" dirty="0" err="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Github</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上点赞</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 Star 653</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次</a:t>
            </a:r>
            <a:r>
              <a:rPr lang="zh-CN" altLang="en-US" dirty="0">
                <a:latin typeface="Times New Roman" panose="02020603050405020304" pitchFamily="18" charset="0"/>
                <a:ea typeface="微软雅黑" panose="020B0503020204020204" pitchFamily="34" charset="-122"/>
                <a:cs typeface="Times New Roman" panose="02020603050405020304" pitchFamily="18" charset="0"/>
              </a:rPr>
              <a:t>。</a:t>
            </a:r>
            <a:endParaRPr lang="en-US" altLang="zh-CN"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1" name="TextBox 16"/>
          <p:cNvSpPr txBox="1"/>
          <p:nvPr/>
        </p:nvSpPr>
        <p:spPr>
          <a:xfrm>
            <a:off x="7045660" y="5522230"/>
            <a:ext cx="1806959" cy="1131079"/>
          </a:xfrm>
          <a:prstGeom prst="rect">
            <a:avLst/>
          </a:prstGeom>
          <a:noFill/>
        </p:spPr>
        <p:txBody>
          <a:bodyPr wrap="square" rtlCol="0">
            <a:spAutoFit/>
          </a:bodyPr>
          <a:lstStyle/>
          <a:p>
            <a:pPr>
              <a:lnSpc>
                <a:spcPct val="125000"/>
              </a:lnSpc>
            </a:pPr>
            <a:r>
              <a:rPr lang="zh-CN" altLang="en-US" b="1" dirty="0">
                <a:solidFill>
                  <a:srgbClr val="FF0000"/>
                </a:solidFill>
                <a:latin typeface="微软雅黑" panose="020B0503020204020204" pitchFamily="34" charset="-122"/>
                <a:ea typeface="微软雅黑" panose="020B0503020204020204" pitchFamily="34" charset="-122"/>
              </a:rPr>
              <a:t>上下文中每一句与候选回复计算分布式语义表示</a:t>
            </a:r>
            <a:endParaRPr lang="en-US" b="1" dirty="0">
              <a:solidFill>
                <a:srgbClr val="FF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535632" y="4805304"/>
            <a:ext cx="4080313" cy="1984108"/>
          </a:xfrm>
          <a:prstGeom prst="rect">
            <a:avLst/>
          </a:prstGeom>
        </p:spPr>
      </p:pic>
      <p:sp>
        <p:nvSpPr>
          <p:cNvPr id="22" name="矩形 21"/>
          <p:cNvSpPr/>
          <p:nvPr/>
        </p:nvSpPr>
        <p:spPr>
          <a:xfrm>
            <a:off x="3558362" y="4822122"/>
            <a:ext cx="878541" cy="2868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159" y="2120381"/>
            <a:ext cx="5091772" cy="186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1402032" y="3744303"/>
            <a:ext cx="878541" cy="2868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9"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pitchFamily="34" charset="-122"/>
                <a:ea typeface="微软雅黑" panose="020B0503020204020204" pitchFamily="34" charset="-122"/>
              </a:rPr>
              <a:t>课题组在聊天机器人领域的研究工作</a:t>
            </a:r>
            <a:endParaRPr lang="zh-CN" altLang="en-US" sz="2800" b="1" dirty="0">
              <a:latin typeface="微软雅黑" panose="020B0503020204020204" pitchFamily="34" charset="-122"/>
              <a:ea typeface="微软雅黑" panose="020B0503020204020204" pitchFamily="34" charset="-122"/>
            </a:endParaRPr>
          </a:p>
        </p:txBody>
      </p:sp>
      <p:sp>
        <p:nvSpPr>
          <p:cNvPr id="36" name="标题 1"/>
          <p:cNvSpPr>
            <a:spLocks noGrp="1"/>
          </p:cNvSpPr>
          <p:nvPr>
            <p:ph type="title"/>
          </p:nvPr>
        </p:nvSpPr>
        <p:spPr>
          <a:xfrm>
            <a:off x="468746" y="905686"/>
            <a:ext cx="11555614" cy="593874"/>
          </a:xfrm>
        </p:spPr>
        <p:txBody>
          <a:bodyPr>
            <a:noAutofit/>
          </a:bodyPr>
          <a:lstStyle/>
          <a:p>
            <a:pPr>
              <a:lnSpc>
                <a:spcPct val="125000"/>
              </a:lnSpc>
            </a:pPr>
            <a:r>
              <a:rPr lang="en-US" altLang="zh-CN" sz="1800" dirty="0">
                <a:latin typeface="Times New Roman" panose="02020603050405020304" pitchFamily="18" charset="0"/>
                <a:cs typeface="Times New Roman" panose="02020603050405020304" pitchFamily="18" charset="0"/>
              </a:rPr>
              <a:t>Yu Wu, Wei Wu, </a:t>
            </a:r>
            <a:r>
              <a:rPr lang="en-US" altLang="zh-CN" sz="1800" dirty="0" err="1">
                <a:latin typeface="Times New Roman" panose="02020603050405020304" pitchFamily="18" charset="0"/>
                <a:cs typeface="Times New Roman" panose="02020603050405020304" pitchFamily="18" charset="0"/>
              </a:rPr>
              <a:t>Dejian</a:t>
            </a:r>
            <a:r>
              <a:rPr lang="en-US" altLang="zh-CN" sz="1800" dirty="0">
                <a:latin typeface="Times New Roman" panose="02020603050405020304" pitchFamily="18" charset="0"/>
                <a:cs typeface="Times New Roman" panose="02020603050405020304" pitchFamily="18" charset="0"/>
              </a:rPr>
              <a:t> Yang, Can Xu, </a:t>
            </a:r>
            <a:r>
              <a:rPr lang="en-US" altLang="zh-CN" sz="1800" b="1" dirty="0" err="1">
                <a:latin typeface="Times New Roman" panose="02020603050405020304" pitchFamily="18" charset="0"/>
                <a:cs typeface="Times New Roman" panose="02020603050405020304" pitchFamily="18" charset="0"/>
              </a:rPr>
              <a:t>Zhoujun</a:t>
            </a:r>
            <a:r>
              <a:rPr lang="en-US" altLang="zh-CN" sz="1800" b="1" dirty="0">
                <a:latin typeface="Times New Roman" panose="02020603050405020304" pitchFamily="18" charset="0"/>
                <a:cs typeface="Times New Roman" panose="02020603050405020304" pitchFamily="18" charset="0"/>
              </a:rPr>
              <a:t> Li</a:t>
            </a:r>
            <a:r>
              <a:rPr lang="en-US" altLang="zh-CN" sz="1800" dirty="0">
                <a:latin typeface="Times New Roman" panose="02020603050405020304" pitchFamily="18" charset="0"/>
                <a:cs typeface="Times New Roman" panose="02020603050405020304" pitchFamily="18" charset="0"/>
              </a:rPr>
              <a:t>, Ming Zhou:  </a:t>
            </a:r>
            <a:r>
              <a:rPr lang="en-US" altLang="zh-CN" sz="1800" i="1" dirty="0">
                <a:latin typeface="Times New Roman" panose="02020603050405020304" pitchFamily="18" charset="0"/>
                <a:cs typeface="Times New Roman" panose="02020603050405020304" pitchFamily="18" charset="0"/>
              </a:rPr>
              <a:t>Neural Response Generation with </a:t>
            </a:r>
            <a:r>
              <a:rPr lang="en-US" altLang="zh-CN" sz="1800" i="1" dirty="0">
                <a:solidFill>
                  <a:srgbClr val="FF0000"/>
                </a:solidFill>
                <a:latin typeface="Times New Roman" panose="02020603050405020304" pitchFamily="18" charset="0"/>
                <a:cs typeface="Times New Roman" panose="02020603050405020304" pitchFamily="18" charset="0"/>
              </a:rPr>
              <a:t>Dynamic Vocabularies</a:t>
            </a:r>
            <a:r>
              <a:rPr lang="en-US" altLang="zh-CN" sz="1800"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AAAI 2018</a:t>
            </a:r>
            <a:endParaRPr lang="zh-CN" altLang="en-US" sz="1800" b="1" dirty="0">
              <a:latin typeface="Times New Roman" panose="02020603050405020304" pitchFamily="18" charset="0"/>
              <a:cs typeface="Times New Roman" panose="02020603050405020304" pitchFamily="18" charset="0"/>
            </a:endParaRPr>
          </a:p>
        </p:txBody>
      </p:sp>
      <p:pic>
        <p:nvPicPr>
          <p:cNvPr id="15" name="图片 2"/>
          <p:cNvPicPr>
            <a:picLocks noChangeAspect="1"/>
          </p:cNvPicPr>
          <p:nvPr/>
        </p:nvPicPr>
        <p:blipFill>
          <a:blip r:embed="rId1"/>
          <a:stretch>
            <a:fillRect/>
          </a:stretch>
        </p:blipFill>
        <p:spPr>
          <a:xfrm>
            <a:off x="5752325" y="2900901"/>
            <a:ext cx="5595803" cy="3087970"/>
          </a:xfrm>
          <a:prstGeom prst="rect">
            <a:avLst/>
          </a:prstGeom>
        </p:spPr>
      </p:pic>
      <p:sp>
        <p:nvSpPr>
          <p:cNvPr id="16" name="矩形 4"/>
          <p:cNvSpPr/>
          <p:nvPr/>
        </p:nvSpPr>
        <p:spPr>
          <a:xfrm>
            <a:off x="9338471" y="4551162"/>
            <a:ext cx="860744" cy="7851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zh-CN" altLang="en-US" sz="2400"/>
          </a:p>
        </p:txBody>
      </p:sp>
      <p:sp>
        <p:nvSpPr>
          <p:cNvPr id="17" name="文本框 5"/>
          <p:cNvSpPr txBox="1"/>
          <p:nvPr/>
        </p:nvSpPr>
        <p:spPr>
          <a:xfrm>
            <a:off x="7394931" y="6176337"/>
            <a:ext cx="1619030"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静态功能词表</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9958957" y="6192099"/>
            <a:ext cx="1876020"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动态生成内容词</a:t>
            </a:r>
            <a:endParaRPr lang="zh-CN" altLang="en-US" dirty="0">
              <a:solidFill>
                <a:schemeClr val="tx1"/>
              </a:solidFill>
              <a:latin typeface="微软雅黑" panose="020B0503020204020204" pitchFamily="34" charset="-122"/>
              <a:ea typeface="微软雅黑" panose="020B0503020204020204" pitchFamily="34" charset="-122"/>
            </a:endParaRPr>
          </a:p>
        </p:txBody>
      </p:sp>
      <p:cxnSp>
        <p:nvCxnSpPr>
          <p:cNvPr id="19" name="直接箭头连接符 19"/>
          <p:cNvCxnSpPr/>
          <p:nvPr/>
        </p:nvCxnSpPr>
        <p:spPr>
          <a:xfrm>
            <a:off x="10815754" y="5081547"/>
            <a:ext cx="0" cy="10855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19"/>
          <p:cNvCxnSpPr/>
          <p:nvPr/>
        </p:nvCxnSpPr>
        <p:spPr>
          <a:xfrm flipH="1">
            <a:off x="8858097" y="5390807"/>
            <a:ext cx="829897" cy="7763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16"/>
          <p:cNvSpPr txBox="1"/>
          <p:nvPr/>
        </p:nvSpPr>
        <p:spPr>
          <a:xfrm>
            <a:off x="5486400" y="1356360"/>
            <a:ext cx="6348577" cy="1477328"/>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在基于</a:t>
            </a:r>
            <a:r>
              <a:rPr lang="zh-CN" altLang="en-US" b="1" dirty="0">
                <a:latin typeface="微软雅黑" panose="020B0503020204020204" pitchFamily="34" charset="-122"/>
                <a:ea typeface="微软雅黑" panose="020B0503020204020204" pitchFamily="34" charset="-122"/>
              </a:rPr>
              <a:t>开放域的聊天机器人回复生成</a:t>
            </a:r>
            <a:r>
              <a:rPr lang="zh-CN" altLang="en-US" dirty="0">
                <a:latin typeface="微软雅黑" panose="020B0503020204020204" pitchFamily="34" charset="-122"/>
                <a:ea typeface="微软雅黑" panose="020B0503020204020204" pitchFamily="34" charset="-122"/>
              </a:rPr>
              <a:t>的研究中，提出了一种</a:t>
            </a:r>
            <a:r>
              <a:rPr lang="zh-CN" altLang="en-US" b="1" dirty="0">
                <a:solidFill>
                  <a:srgbClr val="FF0000"/>
                </a:solidFill>
                <a:latin typeface="微软雅黑" panose="020B0503020204020204" pitchFamily="34" charset="-122"/>
                <a:ea typeface="微软雅黑" panose="020B0503020204020204" pitchFamily="34" charset="-122"/>
              </a:rPr>
              <a:t>基于动态词表的回复生成模型（</a:t>
            </a:r>
            <a:r>
              <a:rPr lang="en-US" altLang="zh-CN" b="1" dirty="0">
                <a:solidFill>
                  <a:srgbClr val="FF0000"/>
                </a:solidFill>
                <a:latin typeface="微软雅黑" panose="020B0503020204020204" pitchFamily="34" charset="-122"/>
                <a:ea typeface="微软雅黑" panose="020B0503020204020204" pitchFamily="34" charset="-122"/>
              </a:rPr>
              <a:t>DVS2S</a:t>
            </a:r>
            <a:r>
              <a:rPr lang="zh-CN" altLang="en-US" b="1" dirty="0" smtClean="0">
                <a:solidFill>
                  <a:srgbClr val="FF0000"/>
                </a:solidFill>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能加快解码速度，同时去除不相关词汇的干扰，不易</a:t>
            </a:r>
            <a:r>
              <a:rPr lang="zh-CN" altLang="en-US" dirty="0">
                <a:latin typeface="微软雅黑" panose="020B0503020204020204" pitchFamily="34" charset="-122"/>
                <a:ea typeface="微软雅黑" panose="020B0503020204020204" pitchFamily="34" charset="-122"/>
              </a:rPr>
              <a:t>生成笼统</a:t>
            </a:r>
            <a:r>
              <a:rPr lang="zh-CN" altLang="en-US" dirty="0" smtClean="0">
                <a:latin typeface="微软雅黑" panose="020B0503020204020204" pitchFamily="34" charset="-122"/>
                <a:ea typeface="微软雅黑" panose="020B0503020204020204" pitchFamily="34" charset="-122"/>
              </a:rPr>
              <a:t>回复，使得在线生成的速度提升</a:t>
            </a:r>
            <a:r>
              <a:rPr lang="en-US" altLang="zh-CN" dirty="0" smtClean="0">
                <a:latin typeface="微软雅黑" panose="020B0503020204020204" pitchFamily="34" charset="-122"/>
                <a:ea typeface="微软雅黑" panose="020B0503020204020204" pitchFamily="34" charset="-122"/>
              </a:rPr>
              <a:t>40%</a:t>
            </a:r>
            <a:r>
              <a:rPr lang="zh-CN" altLang="en-US" dirty="0" smtClean="0">
                <a:latin typeface="微软雅黑" panose="020B0503020204020204" pitchFamily="34" charset="-122"/>
                <a:ea typeface="微软雅黑" panose="020B0503020204020204" pitchFamily="34" charset="-122"/>
              </a:rPr>
              <a:t>。</a:t>
            </a:r>
            <a:endParaRPr lang="en-US" dirty="0">
              <a:latin typeface="微软雅黑" panose="020B0503020204020204" pitchFamily="34" charset="-122"/>
              <a:ea typeface="微软雅黑" panose="020B0503020204020204" pitchFamily="34" charset="-122"/>
            </a:endParaRPr>
          </a:p>
        </p:txBody>
      </p:sp>
      <p:pic>
        <p:nvPicPr>
          <p:cNvPr id="28" name="图片 14"/>
          <p:cNvPicPr>
            <a:picLocks noChangeAspect="1"/>
          </p:cNvPicPr>
          <p:nvPr/>
        </p:nvPicPr>
        <p:blipFill>
          <a:blip r:embed="rId2"/>
          <a:stretch>
            <a:fillRect/>
          </a:stretch>
        </p:blipFill>
        <p:spPr>
          <a:xfrm>
            <a:off x="357023" y="3896420"/>
            <a:ext cx="4986530" cy="1475562"/>
          </a:xfrm>
          <a:prstGeom prst="rect">
            <a:avLst/>
          </a:prstGeom>
        </p:spPr>
      </p:pic>
      <p:sp>
        <p:nvSpPr>
          <p:cNvPr id="29" name="Rounded Rectangle 15"/>
          <p:cNvSpPr/>
          <p:nvPr/>
        </p:nvSpPr>
        <p:spPr>
          <a:xfrm>
            <a:off x="1664829" y="3810597"/>
            <a:ext cx="1567473" cy="1737360"/>
          </a:xfrm>
          <a:prstGeom prst="roundRect">
            <a:avLst>
              <a:gd name="adj" fmla="val 7593"/>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30" name="直接箭头连接符 19"/>
          <p:cNvCxnSpPr>
            <a:stCxn id="29" idx="2"/>
          </p:cNvCxnSpPr>
          <p:nvPr/>
        </p:nvCxnSpPr>
        <p:spPr>
          <a:xfrm>
            <a:off x="2448566" y="5547957"/>
            <a:ext cx="0" cy="374725"/>
          </a:xfrm>
          <a:prstGeom prst="straightConnector1">
            <a:avLst/>
          </a:prstGeom>
          <a:noFill/>
          <a:ln w="254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3" name="TextBox 16"/>
          <p:cNvSpPr txBox="1"/>
          <p:nvPr/>
        </p:nvSpPr>
        <p:spPr>
          <a:xfrm>
            <a:off x="632627" y="5939445"/>
            <a:ext cx="4259413" cy="753220"/>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提出的</a:t>
            </a:r>
            <a:r>
              <a:rPr lang="zh-CN" altLang="en-US" dirty="0" smtClean="0">
                <a:latin typeface="微软雅黑" panose="020B0503020204020204" pitchFamily="34" charset="-122"/>
                <a:ea typeface="微软雅黑" panose="020B0503020204020204" pitchFamily="34" charset="-122"/>
              </a:rPr>
              <a:t>模型，能够</a:t>
            </a:r>
            <a:r>
              <a:rPr lang="zh-CN" altLang="en-US" dirty="0">
                <a:latin typeface="微软雅黑" panose="020B0503020204020204" pitchFamily="34" charset="-122"/>
                <a:ea typeface="微软雅黑" panose="020B0503020204020204" pitchFamily="34" charset="-122"/>
              </a:rPr>
              <a:t>生成</a:t>
            </a:r>
            <a:r>
              <a:rPr lang="zh-CN" altLang="en-US" dirty="0">
                <a:solidFill>
                  <a:srgbClr val="FF0000"/>
                </a:solidFill>
                <a:latin typeface="微软雅黑" panose="020B0503020204020204" pitchFamily="34" charset="-122"/>
                <a:ea typeface="微软雅黑" panose="020B0503020204020204" pitchFamily="34" charset="-122"/>
              </a:rPr>
              <a:t>信息量更为</a:t>
            </a:r>
            <a:r>
              <a:rPr lang="zh-CN" altLang="en-US" dirty="0" smtClean="0">
                <a:solidFill>
                  <a:srgbClr val="FF0000"/>
                </a:solidFill>
                <a:latin typeface="微软雅黑" panose="020B0503020204020204" pitchFamily="34" charset="-122"/>
                <a:ea typeface="微软雅黑" panose="020B0503020204020204" pitchFamily="34" charset="-122"/>
              </a:rPr>
              <a:t>丰富、与</a:t>
            </a:r>
            <a:r>
              <a:rPr lang="zh-CN" altLang="en-US" dirty="0">
                <a:solidFill>
                  <a:srgbClr val="FF0000"/>
                </a:solidFill>
                <a:latin typeface="微软雅黑" panose="020B0503020204020204" pitchFamily="34" charset="-122"/>
                <a:ea typeface="微软雅黑" panose="020B0503020204020204" pitchFamily="34" charset="-122"/>
              </a:rPr>
              <a:t>对话上下文更为相关</a:t>
            </a:r>
            <a:r>
              <a:rPr lang="zh-CN" altLang="en-US" dirty="0">
                <a:latin typeface="微软雅黑" panose="020B0503020204020204" pitchFamily="34" charset="-122"/>
                <a:ea typeface="微软雅黑" panose="020B0503020204020204" pitchFamily="34" charset="-122"/>
              </a:rPr>
              <a:t>的回复内容。</a:t>
            </a:r>
            <a:endParaRPr lang="en-US" dirty="0">
              <a:latin typeface="微软雅黑" panose="020B0503020204020204" pitchFamily="34" charset="-122"/>
              <a:ea typeface="微软雅黑" panose="020B0503020204020204" pitchFamily="34" charset="-122"/>
            </a:endParaRPr>
          </a:p>
        </p:txBody>
      </p:sp>
      <p:sp>
        <p:nvSpPr>
          <p:cNvPr id="20" name="内容占位符 2"/>
          <p:cNvSpPr>
            <a:spLocks noGrp="1"/>
          </p:cNvSpPr>
          <p:nvPr>
            <p:ph idx="1"/>
          </p:nvPr>
        </p:nvSpPr>
        <p:spPr>
          <a:xfrm>
            <a:off x="437621" y="1786662"/>
            <a:ext cx="3357880" cy="4351338"/>
          </a:xfrm>
        </p:spPr>
        <p:txBody>
          <a:bodyPr/>
          <a:lstStyle/>
          <a:p>
            <a:pPr marL="0" indent="0">
              <a:buNone/>
            </a:pPr>
            <a:r>
              <a:rPr lang="zh-CN" altLang="en-US" sz="2000" b="1" dirty="0">
                <a:solidFill>
                  <a:srgbClr val="FF0000"/>
                </a:solidFill>
              </a:rPr>
              <a:t>谷歌引用：</a:t>
            </a:r>
            <a:r>
              <a:rPr lang="en-US" altLang="zh-CN" sz="2000" b="1" dirty="0">
                <a:solidFill>
                  <a:srgbClr val="FF0000"/>
                </a:solidFill>
                <a:latin typeface="Times New Roman" panose="02020603050405020304" pitchFamily="18" charset="0"/>
                <a:cs typeface="Times New Roman" panose="02020603050405020304" pitchFamily="18" charset="0"/>
              </a:rPr>
              <a:t>76</a:t>
            </a:r>
            <a:r>
              <a:rPr lang="zh-CN" altLang="en-US" sz="2000" b="1" dirty="0">
                <a:solidFill>
                  <a:srgbClr val="FF0000"/>
                </a:solidFill>
                <a:latin typeface="Times New Roman" panose="02020603050405020304" pitchFamily="18" charset="0"/>
                <a:cs typeface="Times New Roman" panose="02020603050405020304" pitchFamily="18" charset="0"/>
              </a:rPr>
              <a:t>次</a:t>
            </a:r>
            <a:endParaRPr lang="en-US" altLang="zh-CN" sz="2000" b="1" dirty="0">
              <a:solidFill>
                <a:srgbClr val="FF0000"/>
              </a:solidFill>
              <a:latin typeface="Times New Roman" panose="02020603050405020304" pitchFamily="18" charset="0"/>
              <a:cs typeface="Times New Roman" panose="02020603050405020304" pitchFamily="18" charset="0"/>
            </a:endParaRPr>
          </a:p>
          <a:p>
            <a:endParaRPr lang="en-US" altLang="zh-CN" dirty="0"/>
          </a:p>
        </p:txBody>
      </p:sp>
      <p:pic>
        <p:nvPicPr>
          <p:cNvPr id="5" name="图片 4"/>
          <p:cNvPicPr>
            <a:picLocks noChangeAspect="1"/>
          </p:cNvPicPr>
          <p:nvPr/>
        </p:nvPicPr>
        <p:blipFill>
          <a:blip r:embed="rId3"/>
          <a:stretch>
            <a:fillRect/>
          </a:stretch>
        </p:blipFill>
        <p:spPr>
          <a:xfrm>
            <a:off x="507016" y="2159487"/>
            <a:ext cx="4530563" cy="1485927"/>
          </a:xfrm>
          <a:prstGeom prst="rect">
            <a:avLst/>
          </a:prstGeom>
        </p:spPr>
      </p:pic>
      <p:sp>
        <p:nvSpPr>
          <p:cNvPr id="21" name="矩形 20"/>
          <p:cNvSpPr/>
          <p:nvPr/>
        </p:nvSpPr>
        <p:spPr>
          <a:xfrm>
            <a:off x="1479178" y="3347751"/>
            <a:ext cx="842682" cy="28687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6563" y="1000125"/>
            <a:ext cx="6238875" cy="4857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Rounded Rectangle 12"/>
          <p:cNvSpPr/>
          <p:nvPr/>
        </p:nvSpPr>
        <p:spPr>
          <a:xfrm>
            <a:off x="2961324" y="2076278"/>
            <a:ext cx="6223634" cy="971722"/>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 calcmode="lin" valueType="num">
                                      <p:cBhvr additive="base">
                                        <p:cTn id="13" dur="500" fill="hold"/>
                                        <p:tgtEl>
                                          <p:spTgt spid="23"/>
                                        </p:tgtEl>
                                        <p:attrNameLst>
                                          <p:attrName>ppt_x</p:attrName>
                                        </p:attrNameLst>
                                      </p:cBhvr>
                                      <p:tavLst>
                                        <p:tav tm="0">
                                          <p:val>
                                            <p:strVal val="#ppt_x"/>
                                          </p:val>
                                        </p:tav>
                                        <p:tav tm="100000">
                                          <p:val>
                                            <p:strVal val="#ppt_x"/>
                                          </p:val>
                                        </p:tav>
                                      </p:tavLst>
                                    </p:anim>
                                    <p:anim calcmode="lin" valueType="num">
                                      <p:cBhvr additive="base">
                                        <p:cTn id="1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9"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pitchFamily="34" charset="-122"/>
                <a:ea typeface="微软雅黑" panose="020B0503020204020204" pitchFamily="34" charset="-122"/>
              </a:rPr>
              <a:t>课题组在聊天机器人领域的研究工作</a:t>
            </a:r>
            <a:endParaRPr lang="zh-CN" altLang="en-US" sz="2800" b="1" dirty="0">
              <a:latin typeface="微软雅黑" panose="020B0503020204020204" pitchFamily="34" charset="-122"/>
              <a:ea typeface="微软雅黑" panose="020B0503020204020204" pitchFamily="34" charset="-122"/>
            </a:endParaRPr>
          </a:p>
        </p:txBody>
      </p:sp>
      <p:sp>
        <p:nvSpPr>
          <p:cNvPr id="36" name="标题 1"/>
          <p:cNvSpPr>
            <a:spLocks noGrp="1"/>
          </p:cNvSpPr>
          <p:nvPr>
            <p:ph type="title"/>
          </p:nvPr>
        </p:nvSpPr>
        <p:spPr>
          <a:xfrm>
            <a:off x="468746" y="859966"/>
            <a:ext cx="10879382" cy="593874"/>
          </a:xfrm>
        </p:spPr>
        <p:txBody>
          <a:bodyPr>
            <a:noAutofit/>
          </a:bodyPr>
          <a:lstStyle/>
          <a:p>
            <a:pPr>
              <a:lnSpc>
                <a:spcPct val="125000"/>
              </a:lnSpc>
            </a:pPr>
            <a:r>
              <a:rPr lang="en-US" altLang="zh-CN" sz="1800" dirty="0">
                <a:latin typeface="Times New Roman" panose="02020603050405020304" pitchFamily="18" charset="0"/>
                <a:cs typeface="Times New Roman" panose="02020603050405020304" pitchFamily="18" charset="0"/>
              </a:rPr>
              <a:t>Zhao Yan, Nan Duan, </a:t>
            </a:r>
            <a:r>
              <a:rPr lang="en-US" altLang="zh-CN" sz="1800" dirty="0" err="1">
                <a:latin typeface="Times New Roman" panose="02020603050405020304" pitchFamily="18" charset="0"/>
                <a:cs typeface="Times New Roman" panose="02020603050405020304" pitchFamily="18" charset="0"/>
              </a:rPr>
              <a:t>Junwei</a:t>
            </a:r>
            <a:r>
              <a:rPr lang="en-US" altLang="zh-CN" sz="1800" dirty="0">
                <a:latin typeface="Times New Roman" panose="02020603050405020304" pitchFamily="18" charset="0"/>
                <a:cs typeface="Times New Roman" panose="02020603050405020304" pitchFamily="18" charset="0"/>
              </a:rPr>
              <a:t> Bao, Peng Chen, Ming Zhou, </a:t>
            </a:r>
            <a:r>
              <a:rPr lang="en-US" altLang="zh-CN" sz="1800" b="1" dirty="0" err="1">
                <a:latin typeface="Times New Roman" panose="02020603050405020304" pitchFamily="18" charset="0"/>
                <a:cs typeface="Times New Roman" panose="02020603050405020304" pitchFamily="18" charset="0"/>
              </a:rPr>
              <a:t>Zhoujun</a:t>
            </a:r>
            <a:r>
              <a:rPr lang="en-US" altLang="zh-CN" sz="1800" b="1" dirty="0">
                <a:latin typeface="Times New Roman" panose="02020603050405020304" pitchFamily="18" charset="0"/>
                <a:cs typeface="Times New Roman" panose="02020603050405020304" pitchFamily="18" charset="0"/>
              </a:rPr>
              <a:t> Li</a:t>
            </a:r>
            <a:r>
              <a:rPr lang="en-US" altLang="zh-CN" sz="1800" dirty="0">
                <a:latin typeface="Times New Roman" panose="02020603050405020304" pitchFamily="18" charset="0"/>
                <a:cs typeface="Times New Roman" panose="02020603050405020304" pitchFamily="18" charset="0"/>
              </a:rPr>
              <a:t>, </a:t>
            </a:r>
            <a:r>
              <a:rPr lang="en-US" altLang="zh-CN" sz="1800" dirty="0" err="1">
                <a:latin typeface="Times New Roman" panose="02020603050405020304" pitchFamily="18" charset="0"/>
                <a:cs typeface="Times New Roman" panose="02020603050405020304" pitchFamily="18" charset="0"/>
              </a:rPr>
              <a:t>Jianshe</a:t>
            </a:r>
            <a:r>
              <a:rPr lang="en-US" altLang="zh-CN" sz="1800" dirty="0">
                <a:latin typeface="Times New Roman" panose="02020603050405020304" pitchFamily="18" charset="0"/>
                <a:cs typeface="Times New Roman" panose="02020603050405020304" pitchFamily="18" charset="0"/>
              </a:rPr>
              <a:t> Zhou:  </a:t>
            </a:r>
            <a:r>
              <a:rPr lang="en-US" altLang="zh-CN" sz="1800" b="1" i="1" dirty="0" err="1">
                <a:solidFill>
                  <a:srgbClr val="FF0000"/>
                </a:solidFill>
                <a:latin typeface="Times New Roman" panose="02020603050405020304" pitchFamily="18" charset="0"/>
                <a:cs typeface="Times New Roman" panose="02020603050405020304" pitchFamily="18" charset="0"/>
              </a:rPr>
              <a:t>DocChat</a:t>
            </a:r>
            <a:r>
              <a:rPr lang="en-US" altLang="zh-CN" sz="1800" b="1" i="1" dirty="0">
                <a:solidFill>
                  <a:srgbClr val="FF0000"/>
                </a:solidFill>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An Information Retrieval Approach for Chatbot Engines Using Unstructured Documents, </a:t>
            </a:r>
            <a:r>
              <a:rPr lang="en-US" altLang="zh-CN" sz="1800" i="1" dirty="0" smtClean="0">
                <a:latin typeface="Times New Roman" panose="02020603050405020304" pitchFamily="18" charset="0"/>
                <a:cs typeface="Times New Roman" panose="02020603050405020304" pitchFamily="18" charset="0"/>
              </a:rPr>
              <a:t> </a:t>
            </a:r>
            <a:r>
              <a:rPr lang="en-US" altLang="zh-CN" sz="1800" b="1" dirty="0" smtClean="0">
                <a:latin typeface="Times New Roman" panose="02020603050405020304" pitchFamily="18" charset="0"/>
                <a:cs typeface="Times New Roman" panose="02020603050405020304" pitchFamily="18" charset="0"/>
              </a:rPr>
              <a:t>ACL </a:t>
            </a:r>
            <a:r>
              <a:rPr lang="en-US" altLang="zh-CN" sz="1800" b="1" dirty="0">
                <a:latin typeface="Times New Roman" panose="02020603050405020304" pitchFamily="18" charset="0"/>
                <a:cs typeface="Times New Roman" panose="02020603050405020304" pitchFamily="18" charset="0"/>
              </a:rPr>
              <a:t>2016</a:t>
            </a:r>
            <a:endParaRPr lang="zh-CN" altLang="en-US" sz="1800" b="1"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63115" y="2226506"/>
            <a:ext cx="4488001" cy="1638581"/>
          </a:xfrm>
          <a:prstGeom prst="rect">
            <a:avLst/>
          </a:prstGeom>
        </p:spPr>
      </p:pic>
      <p:sp>
        <p:nvSpPr>
          <p:cNvPr id="19" name="内容占位符 2"/>
          <p:cNvSpPr>
            <a:spLocks noGrp="1"/>
          </p:cNvSpPr>
          <p:nvPr>
            <p:ph idx="1"/>
          </p:nvPr>
        </p:nvSpPr>
        <p:spPr>
          <a:xfrm>
            <a:off x="437621" y="1786662"/>
            <a:ext cx="3357880" cy="4351338"/>
          </a:xfrm>
        </p:spPr>
        <p:txBody>
          <a:bodyPr/>
          <a:lstStyle/>
          <a:p>
            <a:pPr marL="0" indent="0">
              <a:buNone/>
            </a:pPr>
            <a:r>
              <a:rPr lang="zh-CN" altLang="en-US" sz="2000" b="1" dirty="0">
                <a:solidFill>
                  <a:srgbClr val="FF0000"/>
                </a:solidFill>
              </a:rPr>
              <a:t>谷歌引用：</a:t>
            </a:r>
            <a:r>
              <a:rPr lang="en-US" altLang="zh-CN" sz="2000" b="1" dirty="0">
                <a:solidFill>
                  <a:srgbClr val="FF0000"/>
                </a:solidFill>
                <a:latin typeface="Times New Roman" panose="02020603050405020304" pitchFamily="18" charset="0"/>
                <a:cs typeface="Times New Roman" panose="02020603050405020304" pitchFamily="18" charset="0"/>
              </a:rPr>
              <a:t>140</a:t>
            </a:r>
            <a:r>
              <a:rPr lang="zh-CN" altLang="en-US" sz="2000" b="1" dirty="0">
                <a:solidFill>
                  <a:srgbClr val="FF0000"/>
                </a:solidFill>
                <a:latin typeface="Times New Roman" panose="02020603050405020304" pitchFamily="18" charset="0"/>
                <a:cs typeface="Times New Roman" panose="02020603050405020304" pitchFamily="18" charset="0"/>
              </a:rPr>
              <a:t>次</a:t>
            </a:r>
            <a:endParaRPr lang="en-US" altLang="zh-CN" sz="2000" b="1" dirty="0">
              <a:solidFill>
                <a:srgbClr val="FF0000"/>
              </a:solidFill>
              <a:latin typeface="Times New Roman" panose="02020603050405020304" pitchFamily="18" charset="0"/>
              <a:cs typeface="Times New Roman" panose="02020603050405020304" pitchFamily="18" charset="0"/>
            </a:endParaRPr>
          </a:p>
          <a:p>
            <a:endParaRPr lang="en-US" altLang="zh-CN" dirty="0"/>
          </a:p>
        </p:txBody>
      </p:sp>
      <p:pic>
        <p:nvPicPr>
          <p:cNvPr id="14" name="图片 13"/>
          <p:cNvPicPr>
            <a:picLocks noChangeAspect="1"/>
          </p:cNvPicPr>
          <p:nvPr/>
        </p:nvPicPr>
        <p:blipFill>
          <a:blip r:embed="rId2"/>
          <a:stretch>
            <a:fillRect/>
          </a:stretch>
        </p:blipFill>
        <p:spPr>
          <a:xfrm>
            <a:off x="437622" y="5074024"/>
            <a:ext cx="4337510" cy="1503820"/>
          </a:xfrm>
          <a:prstGeom prst="rect">
            <a:avLst/>
          </a:prstGeom>
        </p:spPr>
      </p:pic>
      <p:sp>
        <p:nvSpPr>
          <p:cNvPr id="28" name="文本框 27"/>
          <p:cNvSpPr txBox="1"/>
          <p:nvPr/>
        </p:nvSpPr>
        <p:spPr>
          <a:xfrm>
            <a:off x="391899" y="3938829"/>
            <a:ext cx="4850661" cy="1099468"/>
          </a:xfrm>
          <a:prstGeom prst="rect">
            <a:avLst/>
          </a:prstGeom>
          <a:noFill/>
        </p:spPr>
        <p:txBody>
          <a:bodyPr wrap="square" lIns="91440" tIns="45720" rIns="91440" bIns="45720"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与著名聊天机器人系统</a:t>
            </a:r>
            <a:r>
              <a:rPr lang="zh-CN" altLang="en-US" b="1" dirty="0">
                <a:solidFill>
                  <a:srgbClr val="FF0000"/>
                </a:solidFill>
                <a:latin typeface="微软雅黑" panose="020B0503020204020204" pitchFamily="34" charset="-122"/>
                <a:ea typeface="微软雅黑" panose="020B0503020204020204" pitchFamily="34" charset="-122"/>
              </a:rPr>
              <a:t>微软小冰（</a:t>
            </a:r>
            <a:r>
              <a:rPr lang="en-US" altLang="zh-CN" b="1" dirty="0" err="1">
                <a:solidFill>
                  <a:srgbClr val="FF0000"/>
                </a:solidFill>
                <a:latin typeface="微软雅黑" panose="020B0503020204020204" pitchFamily="34" charset="-122"/>
                <a:ea typeface="微软雅黑" panose="020B0503020204020204" pitchFamily="34" charset="-122"/>
              </a:rPr>
              <a:t>XiaoIce</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相比，提出的方法能够产生知识信息更为丰富的回复内容。</a:t>
            </a:r>
            <a:endParaRPr lang="en-US" altLang="zh-CN" dirty="0">
              <a:latin typeface="微软雅黑" panose="020B0503020204020204" pitchFamily="34" charset="-122"/>
              <a:ea typeface="微软雅黑" panose="020B0503020204020204" pitchFamily="34" charset="-122"/>
            </a:endParaRPr>
          </a:p>
        </p:txBody>
      </p:sp>
      <p:sp>
        <p:nvSpPr>
          <p:cNvPr id="29" name="TextBox 16"/>
          <p:cNvSpPr txBox="1"/>
          <p:nvPr/>
        </p:nvSpPr>
        <p:spPr>
          <a:xfrm>
            <a:off x="5695665" y="1725485"/>
            <a:ext cx="5581935" cy="1823576"/>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在基于</a:t>
            </a:r>
            <a:r>
              <a:rPr lang="zh-CN" altLang="en-US" b="1" dirty="0">
                <a:latin typeface="微软雅黑" panose="020B0503020204020204" pitchFamily="34" charset="-122"/>
                <a:ea typeface="微软雅黑" panose="020B0503020204020204" pitchFamily="34" charset="-122"/>
              </a:rPr>
              <a:t>检索式聊天</a:t>
            </a:r>
            <a:r>
              <a:rPr lang="zh-CN" altLang="en-US" b="1" dirty="0" smtClean="0">
                <a:latin typeface="微软雅黑" panose="020B0503020204020204" pitchFamily="34" charset="-122"/>
                <a:ea typeface="微软雅黑" panose="020B0503020204020204" pitchFamily="34" charset="-122"/>
              </a:rPr>
              <a:t>机器人</a:t>
            </a:r>
            <a:r>
              <a:rPr lang="zh-CN" altLang="en-US" dirty="0" smtClean="0">
                <a:latin typeface="微软雅黑" panose="020B0503020204020204" pitchFamily="34" charset="-122"/>
                <a:ea typeface="微软雅黑" panose="020B0503020204020204" pitchFamily="34" charset="-122"/>
              </a:rPr>
              <a:t>研究</a:t>
            </a:r>
            <a:r>
              <a:rPr lang="zh-CN" altLang="en-US" dirty="0">
                <a:latin typeface="微软雅黑" panose="020B0503020204020204" pitchFamily="34" charset="-122"/>
                <a:ea typeface="微软雅黑" panose="020B0503020204020204" pitchFamily="34" charset="-122"/>
              </a:rPr>
              <a:t>中，提出了一种通过从</a:t>
            </a:r>
            <a:r>
              <a:rPr lang="zh-CN" altLang="en-US" b="1" dirty="0">
                <a:solidFill>
                  <a:srgbClr val="FF0000"/>
                </a:solidFill>
                <a:latin typeface="微软雅黑" panose="020B0503020204020204" pitchFamily="34" charset="-122"/>
                <a:ea typeface="微软雅黑" panose="020B0503020204020204" pitchFamily="34" charset="-122"/>
              </a:rPr>
              <a:t>非结构化文本知识库中</a:t>
            </a:r>
            <a:r>
              <a:rPr lang="zh-CN" altLang="en-US" dirty="0">
                <a:latin typeface="微软雅黑" panose="020B0503020204020204" pitchFamily="34" charset="-122"/>
                <a:ea typeface="微软雅黑" panose="020B0503020204020204" pitchFamily="34" charset="-122"/>
              </a:rPr>
              <a:t>检索</a:t>
            </a:r>
            <a:r>
              <a:rPr lang="zh-CN" altLang="en-US" b="1" dirty="0">
                <a:latin typeface="微软雅黑" panose="020B0503020204020204" pitchFamily="34" charset="-122"/>
                <a:ea typeface="微软雅黑" panose="020B0503020204020204" pitchFamily="34" charset="-122"/>
              </a:rPr>
              <a:t>文本片段</a:t>
            </a:r>
            <a:r>
              <a:rPr lang="zh-CN" altLang="en-US" dirty="0">
                <a:latin typeface="微软雅黑" panose="020B0503020204020204" pitchFamily="34" charset="-122"/>
                <a:ea typeface="微软雅黑" panose="020B0503020204020204" pitchFamily="34" charset="-122"/>
              </a:rPr>
              <a:t>，来产生回复的新型检索式聊天机器人框架，用以解决检索式聊天机器人系统所面临的平行语料少，且人工标注语料耗时耗力的问题。</a:t>
            </a:r>
            <a:endParaRPr lang="en-US"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3"/>
          <a:stretch>
            <a:fillRect/>
          </a:stretch>
        </p:blipFill>
        <p:spPr>
          <a:xfrm>
            <a:off x="5436225" y="3769329"/>
            <a:ext cx="5920551" cy="1914060"/>
          </a:xfrm>
          <a:prstGeom prst="rect">
            <a:avLst/>
          </a:prstGeom>
        </p:spPr>
      </p:pic>
      <p:sp>
        <p:nvSpPr>
          <p:cNvPr id="11" name="矩形 10"/>
          <p:cNvSpPr/>
          <p:nvPr/>
        </p:nvSpPr>
        <p:spPr>
          <a:xfrm>
            <a:off x="1425390" y="3598763"/>
            <a:ext cx="842682" cy="23813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9"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pitchFamily="34" charset="-122"/>
                <a:ea typeface="微软雅黑" panose="020B0503020204020204" pitchFamily="34" charset="-122"/>
              </a:rPr>
              <a:t>课题组在聊天机器人领域的研究工作</a:t>
            </a:r>
            <a:endParaRPr lang="zh-CN" altLang="en-US" sz="2800" b="1" dirty="0">
              <a:latin typeface="微软雅黑" panose="020B0503020204020204" pitchFamily="34" charset="-122"/>
              <a:ea typeface="微软雅黑" panose="020B0503020204020204" pitchFamily="34" charset="-122"/>
            </a:endParaRPr>
          </a:p>
        </p:txBody>
      </p:sp>
      <p:sp>
        <p:nvSpPr>
          <p:cNvPr id="36" name="标题 1"/>
          <p:cNvSpPr>
            <a:spLocks noGrp="1"/>
          </p:cNvSpPr>
          <p:nvPr>
            <p:ph type="title"/>
          </p:nvPr>
        </p:nvSpPr>
        <p:spPr>
          <a:xfrm>
            <a:off x="468746" y="905686"/>
            <a:ext cx="11281294" cy="593874"/>
          </a:xfrm>
        </p:spPr>
        <p:txBody>
          <a:bodyPr>
            <a:noAutofit/>
          </a:bodyPr>
          <a:lstStyle/>
          <a:p>
            <a:pPr>
              <a:lnSpc>
                <a:spcPct val="125000"/>
              </a:lnSpc>
            </a:pPr>
            <a:r>
              <a:rPr lang="en-US" altLang="zh-CN" sz="1800" dirty="0">
                <a:latin typeface="Times New Roman" panose="02020603050405020304" pitchFamily="18" charset="0"/>
                <a:cs typeface="Times New Roman" panose="02020603050405020304" pitchFamily="18" charset="0"/>
              </a:rPr>
              <a:t>Ze Yang, Wei Wu, Huang Hu, Can Xu, Wei Wang, </a:t>
            </a:r>
            <a:r>
              <a:rPr lang="en-US" altLang="zh-CN" sz="1800" b="1" dirty="0" err="1">
                <a:latin typeface="Times New Roman" panose="02020603050405020304" pitchFamily="18" charset="0"/>
                <a:cs typeface="Times New Roman" panose="02020603050405020304" pitchFamily="18" charset="0"/>
              </a:rPr>
              <a:t>Zhoujun</a:t>
            </a:r>
            <a:r>
              <a:rPr lang="en-US" altLang="zh-CN" sz="1800" b="1" dirty="0">
                <a:latin typeface="Times New Roman" panose="02020603050405020304" pitchFamily="18" charset="0"/>
                <a:cs typeface="Times New Roman" panose="02020603050405020304" pitchFamily="18" charset="0"/>
              </a:rPr>
              <a:t> Li</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 </a:t>
            </a:r>
            <a:r>
              <a:rPr lang="en-US" altLang="zh-CN" sz="1800" i="1" dirty="0">
                <a:latin typeface="Times New Roman" panose="02020603050405020304" pitchFamily="18" charset="0"/>
                <a:cs typeface="Times New Roman" panose="02020603050405020304" pitchFamily="18" charset="0"/>
              </a:rPr>
              <a:t>Open Domain Dialogue Generation with Latent Images,</a:t>
            </a:r>
            <a:r>
              <a:rPr lang="en-US" altLang="zh-CN" sz="1800"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AAAI 2021</a:t>
            </a:r>
            <a:endParaRPr lang="zh-CN" altLang="en-US" sz="1800" b="1" dirty="0">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5110480" y="2960502"/>
            <a:ext cx="6396672" cy="2503567"/>
          </a:xfrm>
          <a:prstGeom prst="rect">
            <a:avLst/>
          </a:prstGeom>
        </p:spPr>
      </p:pic>
      <p:sp>
        <p:nvSpPr>
          <p:cNvPr id="5" name="左大括号 4"/>
          <p:cNvSpPr/>
          <p:nvPr/>
        </p:nvSpPr>
        <p:spPr>
          <a:xfrm rot="16200000">
            <a:off x="6936726" y="4174315"/>
            <a:ext cx="350548" cy="3312160"/>
          </a:xfrm>
          <a:prstGeom prst="leftBrace">
            <a:avLst>
              <a:gd name="adj1" fmla="val 8333"/>
              <a:gd name="adj2" fmla="val 5069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p:cNvSpPr txBox="1"/>
          <p:nvPr/>
        </p:nvSpPr>
        <p:spPr>
          <a:xfrm>
            <a:off x="6451600" y="6220475"/>
            <a:ext cx="1412240" cy="369332"/>
          </a:xfrm>
          <a:prstGeom prst="rect">
            <a:avLst/>
          </a:prstGeom>
          <a:noFill/>
          <a:ln w="12700">
            <a:solidFill>
              <a:schemeClr val="tx1"/>
            </a:solidFill>
          </a:ln>
        </p:spPr>
        <p:txBody>
          <a:bodyPr wrap="square" rtlCol="0">
            <a:spAutoFit/>
          </a:bodyPr>
          <a:lstStyle/>
          <a:p>
            <a:r>
              <a:rPr lang="zh-CN" altLang="en-US" b="1" dirty="0">
                <a:latin typeface="微软雅黑" panose="020B0503020204020204" pitchFamily="34" charset="-122"/>
                <a:ea typeface="微软雅黑" panose="020B0503020204020204" pitchFamily="34" charset="-122"/>
              </a:rPr>
              <a:t>图像重构器</a:t>
            </a:r>
            <a:endParaRPr lang="zh-CN" altLang="en-US" b="1"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9499008" y="6220475"/>
            <a:ext cx="1412240" cy="369332"/>
          </a:xfrm>
          <a:prstGeom prst="rect">
            <a:avLst/>
          </a:prstGeom>
          <a:noFill/>
          <a:ln w="12700">
            <a:solidFill>
              <a:schemeClr val="tx1"/>
            </a:solidFill>
          </a:ln>
        </p:spPr>
        <p:txBody>
          <a:bodyPr wrap="square" rtlCol="0">
            <a:spAutoFit/>
          </a:bodyPr>
          <a:lstStyle/>
          <a:p>
            <a:r>
              <a:rPr lang="zh-CN" altLang="en-US" b="1" dirty="0">
                <a:latin typeface="微软雅黑" panose="020B0503020204020204" pitchFamily="34" charset="-122"/>
                <a:ea typeface="微软雅黑" panose="020B0503020204020204" pitchFamily="34" charset="-122"/>
              </a:rPr>
              <a:t>回复生成器</a:t>
            </a:r>
            <a:endParaRPr lang="zh-CN" altLang="en-US" b="1" dirty="0">
              <a:latin typeface="微软雅黑" panose="020B0503020204020204" pitchFamily="34" charset="-122"/>
              <a:ea typeface="微软雅黑" panose="020B0503020204020204" pitchFamily="34" charset="-122"/>
            </a:endParaRPr>
          </a:p>
        </p:txBody>
      </p:sp>
      <p:sp>
        <p:nvSpPr>
          <p:cNvPr id="21" name="左大括号 20"/>
          <p:cNvSpPr/>
          <p:nvPr/>
        </p:nvSpPr>
        <p:spPr>
          <a:xfrm rot="16200000">
            <a:off x="9952918" y="4610458"/>
            <a:ext cx="350548" cy="2439872"/>
          </a:xfrm>
          <a:prstGeom prst="leftBrace">
            <a:avLst>
              <a:gd name="adj1" fmla="val 8333"/>
              <a:gd name="adj2" fmla="val 50699"/>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TextBox 16"/>
          <p:cNvSpPr txBox="1"/>
          <p:nvPr/>
        </p:nvSpPr>
        <p:spPr>
          <a:xfrm>
            <a:off x="5349240" y="1493520"/>
            <a:ext cx="6644640" cy="1477328"/>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在基于</a:t>
            </a:r>
            <a:r>
              <a:rPr lang="zh-CN" altLang="en-US" b="1" dirty="0">
                <a:latin typeface="微软雅黑" panose="020B0503020204020204" pitchFamily="34" charset="-122"/>
                <a:ea typeface="微软雅黑" panose="020B0503020204020204" pitchFamily="34" charset="-122"/>
              </a:rPr>
              <a:t>多模态信息的开放域聊天机器人</a:t>
            </a:r>
            <a:r>
              <a:rPr lang="zh-CN" altLang="en-US" dirty="0">
                <a:latin typeface="微软雅黑" panose="020B0503020204020204" pitchFamily="34" charset="-122"/>
                <a:ea typeface="微软雅黑" panose="020B0503020204020204" pitchFamily="34" charset="-122"/>
              </a:rPr>
              <a:t>回复生成技术的研究中，提出了一种</a:t>
            </a:r>
            <a:r>
              <a:rPr lang="zh-CN" altLang="en-US" b="1" dirty="0">
                <a:solidFill>
                  <a:srgbClr val="FF0000"/>
                </a:solidFill>
                <a:latin typeface="微软雅黑" panose="020B0503020204020204" pitchFamily="34" charset="-122"/>
                <a:ea typeface="微软雅黑" panose="020B0503020204020204" pitchFamily="34" charset="-122"/>
              </a:rPr>
              <a:t>融合图像信息和对话文本信息</a:t>
            </a:r>
            <a:r>
              <a:rPr lang="zh-CN" altLang="en-US" dirty="0">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变分编码模型</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en-US" altLang="zh-CN" dirty="0" err="1">
                <a:latin typeface="微软雅黑" panose="020B0503020204020204" pitchFamily="34" charset="-122"/>
                <a:ea typeface="微软雅黑" panose="020B0503020204020204" pitchFamily="34" charset="-122"/>
              </a:rPr>
              <a:t>ImgVAE</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），以解决先前研究中难以在回复生成的同时有效融合图像信息的问题。</a:t>
            </a:r>
            <a:endParaRPr 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282321" y="2349095"/>
            <a:ext cx="4864546" cy="2170428"/>
          </a:xfrm>
          <a:prstGeom prst="rect">
            <a:avLst/>
          </a:prstGeom>
        </p:spPr>
      </p:pic>
      <p:sp>
        <p:nvSpPr>
          <p:cNvPr id="32" name="TextBox 16"/>
          <p:cNvSpPr txBox="1"/>
          <p:nvPr/>
        </p:nvSpPr>
        <p:spPr>
          <a:xfrm>
            <a:off x="459076" y="4862880"/>
            <a:ext cx="4438044" cy="784830"/>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对</a:t>
            </a:r>
            <a:r>
              <a:rPr lang="zh-CN" altLang="en-US" b="1" dirty="0">
                <a:latin typeface="微软雅黑" panose="020B0503020204020204" pitchFamily="34" charset="-122"/>
                <a:ea typeface="微软雅黑" panose="020B0503020204020204" pitchFamily="34" charset="-122"/>
              </a:rPr>
              <a:t>图像信息</a:t>
            </a:r>
            <a:r>
              <a:rPr lang="zh-CN" altLang="en-US" dirty="0">
                <a:latin typeface="微软雅黑" panose="020B0503020204020204" pitchFamily="34" charset="-122"/>
                <a:ea typeface="微软雅黑" panose="020B0503020204020204" pitchFamily="34" charset="-122"/>
              </a:rPr>
              <a:t>的有效</a:t>
            </a:r>
            <a:r>
              <a:rPr lang="zh-CN" altLang="en-US" dirty="0" smtClean="0">
                <a:latin typeface="微软雅黑" panose="020B0503020204020204" pitchFamily="34" charset="-122"/>
                <a:ea typeface="微软雅黑" panose="020B0503020204020204" pitchFamily="34" charset="-122"/>
              </a:rPr>
              <a:t>利用，使得</a:t>
            </a:r>
            <a:r>
              <a:rPr lang="zh-CN" altLang="en-US" dirty="0">
                <a:latin typeface="微软雅黑" panose="020B0503020204020204" pitchFamily="34" charset="-122"/>
                <a:ea typeface="微软雅黑" panose="020B0503020204020204" pitchFamily="34" charset="-122"/>
              </a:rPr>
              <a:t>提出的</a:t>
            </a:r>
            <a:r>
              <a:rPr lang="zh-CN" altLang="en-US" dirty="0" smtClean="0">
                <a:latin typeface="微软雅黑" panose="020B0503020204020204" pitchFamily="34" charset="-122"/>
                <a:ea typeface="微软雅黑" panose="020B0503020204020204" pitchFamily="34" charset="-122"/>
              </a:rPr>
              <a:t>模型，在</a:t>
            </a:r>
            <a:r>
              <a:rPr lang="zh-CN" altLang="en-US" dirty="0">
                <a:latin typeface="微软雅黑" panose="020B0503020204020204" pitchFamily="34" charset="-122"/>
                <a:ea typeface="微软雅黑" panose="020B0503020204020204" pitchFamily="34" charset="-122"/>
              </a:rPr>
              <a:t>低资源场景下也优于其他基线模型。</a:t>
            </a:r>
            <a:endParaRPr 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9"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pitchFamily="34" charset="-122"/>
                <a:ea typeface="微软雅黑" panose="020B0503020204020204" pitchFamily="34" charset="-122"/>
              </a:rPr>
              <a:t>课题组在聊天机器人领域的研究工作</a:t>
            </a:r>
            <a:endParaRPr lang="zh-CN" altLang="en-US" sz="2800" b="1" dirty="0">
              <a:latin typeface="微软雅黑" panose="020B0503020204020204" pitchFamily="34" charset="-122"/>
              <a:ea typeface="微软雅黑" panose="020B0503020204020204" pitchFamily="34" charset="-122"/>
            </a:endParaRPr>
          </a:p>
        </p:txBody>
      </p:sp>
      <p:sp>
        <p:nvSpPr>
          <p:cNvPr id="36" name="标题 1"/>
          <p:cNvSpPr>
            <a:spLocks noGrp="1"/>
          </p:cNvSpPr>
          <p:nvPr>
            <p:ph type="title"/>
          </p:nvPr>
        </p:nvSpPr>
        <p:spPr>
          <a:xfrm>
            <a:off x="697346" y="905686"/>
            <a:ext cx="10595494" cy="593874"/>
          </a:xfrm>
        </p:spPr>
        <p:txBody>
          <a:bodyPr>
            <a:noAutofit/>
          </a:bodyPr>
          <a:lstStyle/>
          <a:p>
            <a:pPr>
              <a:lnSpc>
                <a:spcPct val="125000"/>
              </a:lnSpc>
            </a:pPr>
            <a:r>
              <a:rPr lang="en-US" altLang="zh-CN" sz="1800" dirty="0">
                <a:latin typeface="Times New Roman" panose="02020603050405020304" pitchFamily="18" charset="0"/>
                <a:cs typeface="Times New Roman" panose="02020603050405020304" pitchFamily="18" charset="0"/>
              </a:rPr>
              <a:t>Jiaqi Bai, Ze Yang, </a:t>
            </a:r>
            <a:r>
              <a:rPr lang="en-US" altLang="zh-CN" sz="1800" dirty="0" err="1">
                <a:latin typeface="Times New Roman" panose="02020603050405020304" pitchFamily="18" charset="0"/>
                <a:cs typeface="Times New Roman" panose="02020603050405020304" pitchFamily="18" charset="0"/>
              </a:rPr>
              <a:t>Xinnian</a:t>
            </a:r>
            <a:r>
              <a:rPr lang="en-US" altLang="zh-CN" sz="1800" dirty="0">
                <a:latin typeface="Times New Roman" panose="02020603050405020304" pitchFamily="18" charset="0"/>
                <a:cs typeface="Times New Roman" panose="02020603050405020304" pitchFamily="18" charset="0"/>
              </a:rPr>
              <a:t> Liang, Wei Wang and </a:t>
            </a:r>
            <a:r>
              <a:rPr lang="en-US" altLang="zh-CN" sz="1800" b="1" dirty="0" err="1">
                <a:latin typeface="Times New Roman" panose="02020603050405020304" pitchFamily="18" charset="0"/>
                <a:cs typeface="Times New Roman" panose="02020603050405020304" pitchFamily="18" charset="0"/>
              </a:rPr>
              <a:t>Zhoujun</a:t>
            </a:r>
            <a:r>
              <a:rPr lang="en-US" altLang="zh-CN" sz="1800" b="1" dirty="0">
                <a:latin typeface="Times New Roman" panose="02020603050405020304" pitchFamily="18" charset="0"/>
                <a:cs typeface="Times New Roman" panose="02020603050405020304" pitchFamily="18" charset="0"/>
              </a:rPr>
              <a:t> Li</a:t>
            </a:r>
            <a:r>
              <a:rPr lang="en-US" altLang="zh-CN" sz="1800" dirty="0">
                <a:latin typeface="Times New Roman" panose="02020603050405020304" pitchFamily="18" charset="0"/>
                <a:cs typeface="Times New Roman" panose="02020603050405020304" pitchFamily="18" charset="0"/>
              </a:rPr>
              <a:t>.</a:t>
            </a:r>
            <a:r>
              <a:rPr lang="zh-CN" altLang="en-US" sz="1800" dirty="0">
                <a:latin typeface="Times New Roman" panose="02020603050405020304" pitchFamily="18" charset="0"/>
                <a:cs typeface="Times New Roman" panose="02020603050405020304" pitchFamily="18" charset="0"/>
              </a:rPr>
              <a:t> </a:t>
            </a:r>
            <a:r>
              <a:rPr lang="zh-CN" altLang="en-US" sz="1800" dirty="0" smtClean="0">
                <a:latin typeface="Times New Roman" panose="02020603050405020304" pitchFamily="18" charset="0"/>
                <a:cs typeface="Times New Roman" panose="02020603050405020304" pitchFamily="18" charset="0"/>
              </a:rPr>
              <a:t> </a:t>
            </a:r>
            <a:r>
              <a:rPr lang="en-US" altLang="zh-CN" sz="1800" i="1" dirty="0" smtClean="0">
                <a:latin typeface="Times New Roman" panose="02020603050405020304" pitchFamily="18" charset="0"/>
                <a:cs typeface="Times New Roman" panose="02020603050405020304" pitchFamily="18" charset="0"/>
              </a:rPr>
              <a:t>Learning </a:t>
            </a:r>
            <a:r>
              <a:rPr lang="en-US" altLang="zh-CN" sz="1800" i="1" dirty="0">
                <a:latin typeface="Times New Roman" panose="02020603050405020304" pitchFamily="18" charset="0"/>
                <a:cs typeface="Times New Roman" panose="02020603050405020304" pitchFamily="18" charset="0"/>
              </a:rPr>
              <a:t>to Copy Coherent Knowledge for Response Generation</a:t>
            </a:r>
            <a:r>
              <a:rPr lang="en-US" altLang="zh-CN" sz="1800"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AAAI 2021</a:t>
            </a:r>
            <a:endParaRPr lang="zh-CN" altLang="en-US" sz="1800" b="1" dirty="0">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5820640" y="3043513"/>
            <a:ext cx="5961840" cy="2718119"/>
          </a:xfrm>
          <a:prstGeom prst="rect">
            <a:avLst/>
          </a:prstGeom>
        </p:spPr>
      </p:pic>
      <p:sp>
        <p:nvSpPr>
          <p:cNvPr id="16" name="文本框 5"/>
          <p:cNvSpPr txBox="1"/>
          <p:nvPr/>
        </p:nvSpPr>
        <p:spPr>
          <a:xfrm>
            <a:off x="5989809" y="5925043"/>
            <a:ext cx="1796934" cy="646331"/>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spAutoFit/>
          </a:bodyPr>
          <a:lstStyle/>
          <a:p>
            <a:r>
              <a:rPr lang="zh-CN" altLang="en-US" dirty="0">
                <a:latin typeface="微软雅黑" panose="020B0503020204020204" pitchFamily="34" charset="-122"/>
                <a:ea typeface="微软雅黑" panose="020B0503020204020204" pitchFamily="34" charset="-122"/>
              </a:rPr>
              <a:t>融合后验信息的知识选择模块</a:t>
            </a:r>
            <a:endParaRPr lang="zh-CN" altLang="en-US" dirty="0">
              <a:latin typeface="微软雅黑" panose="020B0503020204020204" pitchFamily="34" charset="-122"/>
              <a:ea typeface="微软雅黑" panose="020B0503020204020204" pitchFamily="34" charset="-122"/>
            </a:endParaRPr>
          </a:p>
        </p:txBody>
      </p:sp>
      <p:cxnSp>
        <p:nvCxnSpPr>
          <p:cNvPr id="18" name="直接箭头连接符 19"/>
          <p:cNvCxnSpPr/>
          <p:nvPr/>
        </p:nvCxnSpPr>
        <p:spPr>
          <a:xfrm>
            <a:off x="10192952" y="4134256"/>
            <a:ext cx="1711" cy="18709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9"/>
          <p:cNvCxnSpPr/>
          <p:nvPr/>
        </p:nvCxnSpPr>
        <p:spPr>
          <a:xfrm>
            <a:off x="6644744" y="5373475"/>
            <a:ext cx="0" cy="53144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5"/>
          <p:cNvSpPr txBox="1"/>
          <p:nvPr/>
        </p:nvSpPr>
        <p:spPr>
          <a:xfrm>
            <a:off x="9172565" y="6063542"/>
            <a:ext cx="2040774" cy="369332"/>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rtlCol="0">
            <a:spAutoFit/>
          </a:bodyPr>
          <a:lstStyle/>
          <a:p>
            <a:r>
              <a:rPr lang="zh-CN" altLang="en-US" dirty="0">
                <a:latin typeface="微软雅黑" panose="020B0503020204020204" pitchFamily="34" charset="-122"/>
                <a:ea typeface="微软雅黑" panose="020B0503020204020204" pitchFamily="34" charset="-122"/>
              </a:rPr>
              <a:t>多源知识融合模块</a:t>
            </a:r>
            <a:endParaRPr lang="zh-CN" altLang="en-US" dirty="0">
              <a:latin typeface="微软雅黑" panose="020B0503020204020204" pitchFamily="34" charset="-122"/>
              <a:ea typeface="微软雅黑" panose="020B0503020204020204" pitchFamily="34" charset="-122"/>
            </a:endParaRPr>
          </a:p>
        </p:txBody>
      </p:sp>
      <p:sp>
        <p:nvSpPr>
          <p:cNvPr id="25" name="TextBox 16"/>
          <p:cNvSpPr txBox="1"/>
          <p:nvPr/>
        </p:nvSpPr>
        <p:spPr>
          <a:xfrm>
            <a:off x="6000705" y="1539240"/>
            <a:ext cx="5627416" cy="1477328"/>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在基于知识的开放域聊天机器人回复生成的研究中，提出了一种</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多源知识融合网络（</a:t>
            </a:r>
            <a:r>
              <a:rPr lang="en-US" altLang="zh-CN"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GOKC</a:t>
            </a:r>
            <a:r>
              <a:rPr lang="zh-CN" altLang="en-US" b="1" dirty="0">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dirty="0">
                <a:latin typeface="微软雅黑" panose="020B0503020204020204" pitchFamily="34" charset="-122"/>
                <a:ea typeface="微软雅黑" panose="020B0503020204020204" pitchFamily="34" charset="-122"/>
              </a:rPr>
              <a:t>以解决先前</a:t>
            </a:r>
            <a:r>
              <a:rPr lang="zh-CN" altLang="en-US" dirty="0" smtClean="0">
                <a:latin typeface="微软雅黑" panose="020B0503020204020204" pitchFamily="34" charset="-122"/>
                <a:ea typeface="微软雅黑" panose="020B0503020204020204" pitchFamily="34" charset="-122"/>
              </a:rPr>
              <a:t>工作中，所</a:t>
            </a:r>
            <a:r>
              <a:rPr lang="zh-CN" altLang="en-US" dirty="0">
                <a:latin typeface="微软雅黑" panose="020B0503020204020204" pitchFamily="34" charset="-122"/>
                <a:ea typeface="微软雅黑" panose="020B0503020204020204" pitchFamily="34" charset="-122"/>
              </a:rPr>
              <a:t>存在的生成回复内容中包含的</a:t>
            </a:r>
            <a:r>
              <a:rPr lang="zh-CN" altLang="en-US" b="1" dirty="0">
                <a:latin typeface="微软雅黑" panose="020B0503020204020204" pitchFamily="34" charset="-122"/>
                <a:ea typeface="微软雅黑" panose="020B0503020204020204" pitchFamily="34" charset="-122"/>
              </a:rPr>
              <a:t>知识事实</a:t>
            </a:r>
            <a:r>
              <a:rPr lang="zh-CN" altLang="en-US" dirty="0">
                <a:latin typeface="微软雅黑" panose="020B0503020204020204" pitchFamily="34" charset="-122"/>
                <a:ea typeface="微软雅黑" panose="020B0503020204020204" pitchFamily="34" charset="-122"/>
              </a:rPr>
              <a:t>与对话上下文不一致的问题。</a:t>
            </a:r>
            <a:endParaRPr lang="en-US" dirty="0">
              <a:latin typeface="微软雅黑" panose="020B0503020204020204" pitchFamily="34" charset="-122"/>
              <a:ea typeface="微软雅黑" panose="020B0503020204020204" pitchFamily="34" charset="-122"/>
            </a:endParaRPr>
          </a:p>
        </p:txBody>
      </p:sp>
      <p:pic>
        <p:nvPicPr>
          <p:cNvPr id="22" name="图片 21"/>
          <p:cNvPicPr>
            <a:picLocks noChangeAspect="1"/>
          </p:cNvPicPr>
          <p:nvPr/>
        </p:nvPicPr>
        <p:blipFill>
          <a:blip r:embed="rId2"/>
          <a:stretch>
            <a:fillRect/>
          </a:stretch>
        </p:blipFill>
        <p:spPr>
          <a:xfrm>
            <a:off x="286376" y="2252934"/>
            <a:ext cx="5230164" cy="2597677"/>
          </a:xfrm>
          <a:prstGeom prst="rect">
            <a:avLst/>
          </a:prstGeom>
        </p:spPr>
      </p:pic>
      <p:sp>
        <p:nvSpPr>
          <p:cNvPr id="28" name="Rounded Rectangle 15"/>
          <p:cNvSpPr/>
          <p:nvPr/>
        </p:nvSpPr>
        <p:spPr>
          <a:xfrm>
            <a:off x="3215415" y="4257354"/>
            <a:ext cx="2301125" cy="593257"/>
          </a:xfrm>
          <a:prstGeom prst="roundRect">
            <a:avLst>
              <a:gd name="adj" fmla="val 7593"/>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cxnSp>
        <p:nvCxnSpPr>
          <p:cNvPr id="29" name="直接箭头连接符 19"/>
          <p:cNvCxnSpPr/>
          <p:nvPr/>
        </p:nvCxnSpPr>
        <p:spPr>
          <a:xfrm>
            <a:off x="4385642" y="4882135"/>
            <a:ext cx="3478" cy="431545"/>
          </a:xfrm>
          <a:prstGeom prst="straightConnector1">
            <a:avLst/>
          </a:prstGeom>
          <a:noFill/>
          <a:ln w="25400">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cxnSp>
      <p:sp>
        <p:nvSpPr>
          <p:cNvPr id="35" name="TextBox 16"/>
          <p:cNvSpPr txBox="1"/>
          <p:nvPr/>
        </p:nvSpPr>
        <p:spPr>
          <a:xfrm>
            <a:off x="551373" y="5283391"/>
            <a:ext cx="4813107" cy="1131079"/>
          </a:xfrm>
          <a:prstGeom prst="rect">
            <a:avLst/>
          </a:prstGeom>
          <a:noFill/>
        </p:spPr>
        <p:txBody>
          <a:bodyPr wrap="square" rtlCol="0">
            <a:spAutoFit/>
          </a:bodyPr>
          <a:lstStyle/>
          <a:p>
            <a:pPr>
              <a:lnSpc>
                <a:spcPct val="125000"/>
              </a:lnSpc>
            </a:pPr>
            <a:r>
              <a:rPr lang="zh-CN" altLang="en-US" dirty="0">
                <a:latin typeface="微软雅黑" panose="020B0503020204020204" pitchFamily="34" charset="-122"/>
                <a:ea typeface="微软雅黑" panose="020B0503020204020204" pitchFamily="34" charset="-122"/>
              </a:rPr>
              <a:t>提出的模型</a:t>
            </a:r>
            <a:r>
              <a:rPr lang="zh-CN" altLang="en-US" dirty="0" smtClean="0">
                <a:latin typeface="微软雅黑" panose="020B0503020204020204" pitchFamily="34" charset="-122"/>
                <a:ea typeface="微软雅黑" panose="020B0503020204020204" pitchFamily="34" charset="-122"/>
              </a:rPr>
              <a:t>能更</a:t>
            </a:r>
            <a:r>
              <a:rPr lang="zh-CN" altLang="en-US" dirty="0">
                <a:latin typeface="微软雅黑" panose="020B0503020204020204" pitchFamily="34" charset="-122"/>
                <a:ea typeface="微软雅黑" panose="020B0503020204020204" pitchFamily="34" charset="-122"/>
              </a:rPr>
              <a:t>恰当地利用与</a:t>
            </a:r>
            <a:r>
              <a:rPr lang="zh-CN" altLang="en-US" b="1" dirty="0">
                <a:latin typeface="微软雅黑" panose="020B0503020204020204" pitchFamily="34" charset="-122"/>
                <a:ea typeface="微软雅黑" panose="020B0503020204020204" pitchFamily="34" charset="-122"/>
              </a:rPr>
              <a:t>对话上下文相关的知识信息，来生成回复内容</a:t>
            </a:r>
            <a:r>
              <a:rPr lang="zh-CN" altLang="en-US" dirty="0">
                <a:latin typeface="微软雅黑" panose="020B0503020204020204" pitchFamily="34" charset="-122"/>
                <a:ea typeface="微软雅黑" panose="020B0503020204020204" pitchFamily="34" charset="-122"/>
              </a:rPr>
              <a:t>，且生成的回复内容信息量更为丰富。</a:t>
            </a:r>
            <a:endParaRPr 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39"/>
          <p:cNvSpPr/>
          <p:nvPr/>
        </p:nvSpPr>
        <p:spPr>
          <a:xfrm>
            <a:off x="1624835" y="2989627"/>
            <a:ext cx="8941565" cy="1231853"/>
          </a:xfrm>
          <a:prstGeom prst="roundRect">
            <a:avLst/>
          </a:prstGeom>
          <a:solidFill>
            <a:schemeClr val="accent3">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pitchFamily="34" charset="-122"/>
              <a:ea typeface="微软雅黑" panose="020B0503020204020204" pitchFamily="34" charset="-122"/>
            </a:endParaRPr>
          </a:p>
        </p:txBody>
      </p:sp>
      <p:sp>
        <p:nvSpPr>
          <p:cNvPr id="5" name="Freeform 3"/>
          <p:cNvSpPr/>
          <p:nvPr/>
        </p:nvSpPr>
        <p:spPr>
          <a:xfrm>
            <a:off x="-13715" y="889001"/>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Calibri" panose="020F0502020204030204"/>
              <a:ea typeface="宋体" panose="02010600030101010101" pitchFamily="2" charset="-122"/>
            </a:endParaRPr>
          </a:p>
        </p:txBody>
      </p:sp>
      <p:sp>
        <p:nvSpPr>
          <p:cNvPr id="6" name="TextBox 1"/>
          <p:cNvSpPr txBox="1"/>
          <p:nvPr/>
        </p:nvSpPr>
        <p:spPr>
          <a:xfrm>
            <a:off x="701040" y="215900"/>
            <a:ext cx="2872581" cy="648896"/>
          </a:xfrm>
          <a:prstGeom prst="rect">
            <a:avLst/>
          </a:prstGeom>
          <a:noFill/>
        </p:spPr>
        <p:txBody>
          <a:bodyPr wrap="none" lIns="0" tIns="0" rIns="0" bIns="45720" rtlCol="0">
            <a:spAutoFit/>
          </a:bodyPr>
          <a:lstStyle/>
          <a:p>
            <a:pPr defTabSz="914400">
              <a:lnSpc>
                <a:spcPts val="4700"/>
              </a:lnSpc>
              <a:tabLst>
                <a:tab pos="8533765" algn="l"/>
              </a:tabLst>
            </a:pPr>
            <a:r>
              <a:rPr lang="zh-CN" altLang="en-US" sz="3200" b="1" dirty="0">
                <a:solidFill>
                  <a:prstClr val="black"/>
                </a:solidFill>
                <a:latin typeface="微软雅黑" panose="020B0503020204020204" pitchFamily="34" charset="-122"/>
                <a:ea typeface="微软雅黑" panose="020B0503020204020204" pitchFamily="34" charset="-122"/>
              </a:rPr>
              <a:t>唯品会智能导购</a:t>
            </a:r>
            <a:endParaRPr lang="en-US" altLang="zh-CN" sz="3200" b="1"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2285950" y="1741228"/>
            <a:ext cx="2201367" cy="7838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865" dirty="0">
                <a:solidFill>
                  <a:prstClr val="white"/>
                </a:solidFill>
                <a:latin typeface="微软雅黑" panose="020B0503020204020204" pitchFamily="34" charset="-122"/>
                <a:ea typeface="微软雅黑" panose="020B0503020204020204" pitchFamily="34" charset="-122"/>
              </a:rPr>
              <a:t>美妆领域智能导购</a:t>
            </a:r>
            <a:endParaRPr lang="zh-CN" altLang="en-US" sz="1865"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421836" y="1053683"/>
            <a:ext cx="1117600" cy="4064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问答导向</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cxnSp>
        <p:nvCxnSpPr>
          <p:cNvPr id="9" name="直接箭头连接符 8"/>
          <p:cNvCxnSpPr>
            <a:stCxn id="28" idx="2"/>
            <a:endCxn id="7" idx="0"/>
          </p:cNvCxnSpPr>
          <p:nvPr/>
        </p:nvCxnSpPr>
        <p:spPr>
          <a:xfrm>
            <a:off x="3386633" y="1460084"/>
            <a:ext cx="0" cy="281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316261" y="3220720"/>
            <a:ext cx="2133600" cy="78384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914400"/>
            <a:r>
              <a:rPr lang="en-US" altLang="zh-CN" sz="1865" b="1" dirty="0">
                <a:solidFill>
                  <a:prstClr val="white"/>
                </a:solidFill>
                <a:latin typeface="微软雅黑" panose="020B0503020204020204" pitchFamily="34" charset="-122"/>
                <a:ea typeface="微软雅黑" panose="020B0503020204020204" pitchFamily="34" charset="-122"/>
              </a:rPr>
              <a:t>NLU</a:t>
            </a:r>
            <a:endParaRPr lang="en-US" altLang="zh-CN" sz="1865" b="1" dirty="0">
              <a:solidFill>
                <a:prstClr val="white"/>
              </a:solidFill>
              <a:latin typeface="微软雅黑" panose="020B0503020204020204" pitchFamily="34" charset="-122"/>
              <a:ea typeface="微软雅黑" panose="020B0503020204020204" pitchFamily="34" charset="-122"/>
            </a:endParaRPr>
          </a:p>
          <a:p>
            <a:pPr algn="ctr" defTabSz="914400"/>
            <a:r>
              <a:rPr lang="zh-CN" altLang="en-US" sz="1465" b="1" dirty="0">
                <a:solidFill>
                  <a:prstClr val="white"/>
                </a:solidFill>
                <a:latin typeface="微软雅黑" panose="020B0503020204020204" pitchFamily="34" charset="-122"/>
                <a:ea typeface="微软雅黑" panose="020B0503020204020204" pitchFamily="34" charset="-122"/>
              </a:rPr>
              <a:t>自然语言理解</a:t>
            </a:r>
            <a:endParaRPr lang="zh-CN" altLang="en-US" sz="1465" b="1" dirty="0">
              <a:solidFill>
                <a:prstClr val="white"/>
              </a:solidFill>
              <a:latin typeface="微软雅黑" panose="020B0503020204020204" pitchFamily="34" charset="-122"/>
              <a:ea typeface="微软雅黑" panose="020B0503020204020204" pitchFamily="34" charset="-122"/>
            </a:endParaRPr>
          </a:p>
        </p:txBody>
      </p:sp>
      <p:sp>
        <p:nvSpPr>
          <p:cNvPr id="18" name="箭头: 右 17"/>
          <p:cNvSpPr/>
          <p:nvPr/>
        </p:nvSpPr>
        <p:spPr>
          <a:xfrm>
            <a:off x="4477976" y="3582163"/>
            <a:ext cx="492256"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pitchFamily="34" charset="-122"/>
              <a:ea typeface="微软雅黑" panose="020B0503020204020204" pitchFamily="34" charset="-122"/>
            </a:endParaRPr>
          </a:p>
        </p:txBody>
      </p:sp>
      <p:sp>
        <p:nvSpPr>
          <p:cNvPr id="19" name="矩形 18"/>
          <p:cNvSpPr/>
          <p:nvPr/>
        </p:nvSpPr>
        <p:spPr>
          <a:xfrm>
            <a:off x="5008661" y="3220720"/>
            <a:ext cx="2133600" cy="783845"/>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914400"/>
            <a:r>
              <a:rPr lang="en-US" altLang="zh-CN" sz="1865" b="1" dirty="0">
                <a:solidFill>
                  <a:prstClr val="white"/>
                </a:solidFill>
                <a:latin typeface="微软雅黑" panose="020B0503020204020204" pitchFamily="34" charset="-122"/>
                <a:ea typeface="微软雅黑" panose="020B0503020204020204" pitchFamily="34" charset="-122"/>
              </a:rPr>
              <a:t>DM</a:t>
            </a:r>
            <a:endParaRPr lang="en-US" altLang="zh-CN" sz="1865" b="1" dirty="0">
              <a:solidFill>
                <a:prstClr val="white"/>
              </a:solidFill>
              <a:latin typeface="微软雅黑" panose="020B0503020204020204" pitchFamily="34" charset="-122"/>
              <a:ea typeface="微软雅黑" panose="020B0503020204020204" pitchFamily="34" charset="-122"/>
            </a:endParaRPr>
          </a:p>
          <a:p>
            <a:pPr algn="ctr" defTabSz="914400"/>
            <a:r>
              <a:rPr lang="zh-CN" altLang="en-US" sz="1465" b="1" dirty="0">
                <a:solidFill>
                  <a:prstClr val="white"/>
                </a:solidFill>
                <a:latin typeface="微软雅黑" panose="020B0503020204020204" pitchFamily="34" charset="-122"/>
                <a:ea typeface="微软雅黑" panose="020B0503020204020204" pitchFamily="34" charset="-122"/>
              </a:rPr>
              <a:t>对话管理</a:t>
            </a:r>
            <a:endParaRPr lang="zh-CN" altLang="en-US" sz="1465" b="1" dirty="0">
              <a:solidFill>
                <a:prstClr val="white"/>
              </a:solidFill>
              <a:latin typeface="微软雅黑" panose="020B0503020204020204" pitchFamily="34" charset="-122"/>
              <a:ea typeface="微软雅黑" panose="020B0503020204020204" pitchFamily="34" charset="-122"/>
            </a:endParaRPr>
          </a:p>
        </p:txBody>
      </p:sp>
      <p:sp>
        <p:nvSpPr>
          <p:cNvPr id="27" name="矩形 26"/>
          <p:cNvSpPr/>
          <p:nvPr/>
        </p:nvSpPr>
        <p:spPr>
          <a:xfrm>
            <a:off x="1624835" y="1053683"/>
            <a:ext cx="1117600" cy="4064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defTabSz="914400"/>
            <a:r>
              <a:rPr lang="zh-CN" altLang="en-US" sz="1200" b="1" dirty="0">
                <a:solidFill>
                  <a:prstClr val="white"/>
                </a:solidFill>
                <a:latin typeface="微软雅黑" panose="020B0503020204020204" pitchFamily="34" charset="-122"/>
                <a:ea typeface="微软雅黑" panose="020B0503020204020204" pitchFamily="34" charset="-122"/>
              </a:rPr>
              <a:t>聊天导向</a:t>
            </a:r>
            <a:endParaRPr lang="zh-CN" altLang="en-US" sz="1200" b="1" dirty="0">
              <a:solidFill>
                <a:prstClr val="white"/>
              </a:solidFill>
              <a:latin typeface="微软雅黑" panose="020B0503020204020204" pitchFamily="34" charset="-122"/>
              <a:ea typeface="微软雅黑" panose="020B0503020204020204" pitchFamily="34" charset="-122"/>
            </a:endParaRPr>
          </a:p>
        </p:txBody>
      </p:sp>
      <p:sp>
        <p:nvSpPr>
          <p:cNvPr id="28" name="矩形 27"/>
          <p:cNvSpPr/>
          <p:nvPr/>
        </p:nvSpPr>
        <p:spPr>
          <a:xfrm>
            <a:off x="2827833" y="1053683"/>
            <a:ext cx="1117600" cy="406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465" b="1" dirty="0">
                <a:solidFill>
                  <a:prstClr val="white"/>
                </a:solidFill>
                <a:latin typeface="微软雅黑" panose="020B0503020204020204" pitchFamily="34" charset="-122"/>
                <a:ea typeface="微软雅黑" panose="020B0503020204020204" pitchFamily="34" charset="-122"/>
              </a:rPr>
              <a:t>任务导向</a:t>
            </a:r>
            <a:endParaRPr lang="zh-CN" altLang="en-US" sz="1465" b="1" dirty="0">
              <a:solidFill>
                <a:prstClr val="white"/>
              </a:solidFill>
              <a:latin typeface="微软雅黑" panose="020B0503020204020204" pitchFamily="34" charset="-122"/>
              <a:ea typeface="微软雅黑" panose="020B0503020204020204" pitchFamily="34" charset="-122"/>
            </a:endParaRPr>
          </a:p>
        </p:txBody>
      </p:sp>
      <p:sp>
        <p:nvSpPr>
          <p:cNvPr id="37" name="矩形 36"/>
          <p:cNvSpPr/>
          <p:nvPr/>
        </p:nvSpPr>
        <p:spPr>
          <a:xfrm>
            <a:off x="7701062" y="3232648"/>
            <a:ext cx="2201367" cy="7838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865" b="1" dirty="0">
                <a:solidFill>
                  <a:prstClr val="white"/>
                </a:solidFill>
                <a:latin typeface="微软雅黑" panose="020B0503020204020204" pitchFamily="34" charset="-122"/>
                <a:ea typeface="微软雅黑" panose="020B0503020204020204" pitchFamily="34" charset="-122"/>
              </a:rPr>
              <a:t>NLG</a:t>
            </a:r>
            <a:endParaRPr lang="en-US" altLang="zh-CN" sz="1865" b="1" dirty="0">
              <a:solidFill>
                <a:prstClr val="white"/>
              </a:solidFill>
              <a:latin typeface="微软雅黑" panose="020B0503020204020204" pitchFamily="34" charset="-122"/>
              <a:ea typeface="微软雅黑" panose="020B0503020204020204" pitchFamily="34" charset="-122"/>
            </a:endParaRPr>
          </a:p>
          <a:p>
            <a:pPr algn="ctr" defTabSz="914400"/>
            <a:r>
              <a:rPr lang="zh-CN" altLang="en-US" sz="1465" b="1" dirty="0">
                <a:solidFill>
                  <a:prstClr val="white"/>
                </a:solidFill>
                <a:latin typeface="微软雅黑" panose="020B0503020204020204" pitchFamily="34" charset="-122"/>
                <a:ea typeface="微软雅黑" panose="020B0503020204020204" pitchFamily="34" charset="-122"/>
              </a:rPr>
              <a:t>自然语言生成</a:t>
            </a:r>
            <a:endParaRPr lang="zh-CN" altLang="en-US" sz="1865" b="1" dirty="0">
              <a:solidFill>
                <a:prstClr val="white"/>
              </a:solidFill>
              <a:latin typeface="微软雅黑" panose="020B0503020204020204" pitchFamily="34" charset="-122"/>
              <a:ea typeface="微软雅黑" panose="020B0503020204020204" pitchFamily="34" charset="-122"/>
            </a:endParaRPr>
          </a:p>
        </p:txBody>
      </p:sp>
      <p:sp>
        <p:nvSpPr>
          <p:cNvPr id="38" name="箭头: 右 37"/>
          <p:cNvSpPr/>
          <p:nvPr/>
        </p:nvSpPr>
        <p:spPr>
          <a:xfrm>
            <a:off x="7175533" y="3582163"/>
            <a:ext cx="492256" cy="609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pitchFamily="34" charset="-122"/>
              <a:ea typeface="微软雅黑" panose="020B0503020204020204" pitchFamily="34" charset="-122"/>
            </a:endParaRPr>
          </a:p>
        </p:txBody>
      </p:sp>
      <p:sp>
        <p:nvSpPr>
          <p:cNvPr id="39" name="箭头: 下 38"/>
          <p:cNvSpPr/>
          <p:nvPr/>
        </p:nvSpPr>
        <p:spPr>
          <a:xfrm>
            <a:off x="3179861" y="2598466"/>
            <a:ext cx="406400" cy="3076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pitchFamily="34" charset="-122"/>
              <a:ea typeface="微软雅黑" panose="020B0503020204020204" pitchFamily="34" charset="-122"/>
            </a:endParaRPr>
          </a:p>
        </p:txBody>
      </p:sp>
      <p:sp>
        <p:nvSpPr>
          <p:cNvPr id="42" name="文本框 41"/>
          <p:cNvSpPr txBox="1"/>
          <p:nvPr/>
        </p:nvSpPr>
        <p:spPr>
          <a:xfrm>
            <a:off x="1270634" y="4340918"/>
            <a:ext cx="8703024" cy="1136914"/>
          </a:xfrm>
          <a:prstGeom prst="rect">
            <a:avLst/>
          </a:prstGeom>
          <a:noFill/>
        </p:spPr>
        <p:txBody>
          <a:bodyPr wrap="none" rtlCol="0">
            <a:spAutoFit/>
          </a:bodyPr>
          <a:lstStyle/>
          <a:p>
            <a:pPr marL="381000" lvl="1" indent="-381000" defTabSz="914400">
              <a:lnSpc>
                <a:spcPct val="125000"/>
              </a:lnSpc>
              <a:buFont typeface="Wingdings" panose="05000000000000000000" pitchFamily="2" charset="2"/>
              <a:buChar char="l"/>
            </a:pPr>
            <a:r>
              <a:rPr lang="zh-CN" altLang="en-US" sz="1865" dirty="0">
                <a:solidFill>
                  <a:prstClr val="black"/>
                </a:solidFill>
                <a:latin typeface="微软雅黑" panose="020B0503020204020204" pitchFamily="34" charset="-122"/>
                <a:ea typeface="微软雅黑" panose="020B0503020204020204" pitchFamily="34" charset="-122"/>
              </a:rPr>
              <a:t>意图判断：</a:t>
            </a:r>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商品推荐，属性问答，品类问答，搭配问答，搭配判断，推断问答，换其他，确认等</a:t>
            </a:r>
            <a:endParaRPr lang="en-US" altLang="zh-CN" sz="1465" dirty="0">
              <a:solidFill>
                <a:prstClr val="black">
                  <a:lumMod val="50000"/>
                  <a:lumOff val="50000"/>
                </a:prstClr>
              </a:solidFill>
              <a:latin typeface="微软雅黑" panose="020B0503020204020204" pitchFamily="34" charset="-122"/>
              <a:ea typeface="微软雅黑" panose="020B0503020204020204" pitchFamily="34" charset="-122"/>
            </a:endParaRPr>
          </a:p>
          <a:p>
            <a:pPr marL="381000" lvl="1" indent="-381000" defTabSz="914400">
              <a:lnSpc>
                <a:spcPct val="125000"/>
              </a:lnSpc>
              <a:buFont typeface="Wingdings" panose="05000000000000000000" pitchFamily="2" charset="2"/>
              <a:buChar char="l"/>
            </a:pPr>
            <a:r>
              <a:rPr lang="zh-CN" altLang="en-US" sz="1865" dirty="0">
                <a:solidFill>
                  <a:prstClr val="black"/>
                </a:solidFill>
                <a:latin typeface="微软雅黑" panose="020B0503020204020204" pitchFamily="34" charset="-122"/>
                <a:ea typeface="微软雅黑" panose="020B0503020204020204" pitchFamily="34" charset="-122"/>
              </a:rPr>
              <a:t>实体识别：</a:t>
            </a:r>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商品实体</a:t>
            </a:r>
            <a:endParaRPr lang="en-US" altLang="zh-CN" sz="1865" dirty="0">
              <a:solidFill>
                <a:prstClr val="black">
                  <a:lumMod val="50000"/>
                  <a:lumOff val="50000"/>
                </a:prstClr>
              </a:solidFill>
              <a:latin typeface="微软雅黑" panose="020B0503020204020204" pitchFamily="34" charset="-122"/>
              <a:ea typeface="微软雅黑" panose="020B0503020204020204" pitchFamily="34" charset="-122"/>
            </a:endParaRPr>
          </a:p>
          <a:p>
            <a:pPr marL="381000" lvl="1" indent="-381000" defTabSz="914400">
              <a:lnSpc>
                <a:spcPct val="125000"/>
              </a:lnSpc>
              <a:buFont typeface="Wingdings" panose="05000000000000000000" pitchFamily="2" charset="2"/>
              <a:buChar char="l"/>
            </a:pPr>
            <a:r>
              <a:rPr lang="zh-CN" altLang="en-US" sz="1865" dirty="0">
                <a:solidFill>
                  <a:prstClr val="black"/>
                </a:solidFill>
                <a:latin typeface="微软雅黑" panose="020B0503020204020204" pitchFamily="34" charset="-122"/>
                <a:ea typeface="微软雅黑" panose="020B0503020204020204" pitchFamily="34" charset="-122"/>
              </a:rPr>
              <a:t>属性抽取：</a:t>
            </a:r>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颜色、品类、价格、规格、适应肤色</a:t>
            </a:r>
            <a:r>
              <a:rPr lang="en-US" altLang="zh-CN" sz="1465" dirty="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年龄</a:t>
            </a:r>
            <a:r>
              <a:rPr lang="en-US" altLang="zh-CN" sz="1465" dirty="0">
                <a:solidFill>
                  <a:prstClr val="black">
                    <a:lumMod val="50000"/>
                    <a:lumOff val="50000"/>
                  </a:prstClr>
                </a:solidFill>
                <a:latin typeface="微软雅黑" panose="020B0503020204020204" pitchFamily="34" charset="-122"/>
                <a:ea typeface="微软雅黑" panose="020B0503020204020204" pitchFamily="34" charset="-122"/>
              </a:rPr>
              <a:t>/</a:t>
            </a:r>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肤质等</a:t>
            </a:r>
            <a:endParaRPr lang="en-US" altLang="zh-CN" sz="1865"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43" name="文本框 42"/>
          <p:cNvSpPr txBox="1"/>
          <p:nvPr/>
        </p:nvSpPr>
        <p:spPr>
          <a:xfrm>
            <a:off x="5486401" y="1899920"/>
            <a:ext cx="184731" cy="379656"/>
          </a:xfrm>
          <a:prstGeom prst="rect">
            <a:avLst/>
          </a:prstGeom>
          <a:noFill/>
        </p:spPr>
        <p:txBody>
          <a:bodyPr wrap="none" rtlCol="0">
            <a:spAutoFit/>
          </a:bodyPr>
          <a:lstStyle/>
          <a:p>
            <a:pPr defTabSz="914400"/>
            <a:endParaRPr lang="zh-CN" altLang="en-US" sz="1865" dirty="0">
              <a:solidFill>
                <a:prstClr val="black"/>
              </a:solidFill>
              <a:latin typeface="Calibri" panose="020F0502020204030204"/>
              <a:ea typeface="宋体" panose="02010600030101010101" pitchFamily="2" charset="-122"/>
            </a:endParaRPr>
          </a:p>
        </p:txBody>
      </p:sp>
      <p:sp>
        <p:nvSpPr>
          <p:cNvPr id="44" name="文本框 43"/>
          <p:cNvSpPr txBox="1"/>
          <p:nvPr/>
        </p:nvSpPr>
        <p:spPr>
          <a:xfrm>
            <a:off x="4678384" y="1624431"/>
            <a:ext cx="3485133" cy="1059970"/>
          </a:xfrm>
          <a:prstGeom prst="rect">
            <a:avLst/>
          </a:prstGeom>
          <a:noFill/>
        </p:spPr>
        <p:txBody>
          <a:bodyPr wrap="square" rtlCol="0">
            <a:spAutoFit/>
          </a:bodyPr>
          <a:lstStyle/>
          <a:p>
            <a:pPr marL="381000" indent="-381000" defTabSz="914400">
              <a:lnSpc>
                <a:spcPct val="125000"/>
              </a:lnSpc>
              <a:buFont typeface="Wingdings" panose="05000000000000000000" pitchFamily="2" charset="2"/>
              <a:buChar char="l"/>
            </a:pPr>
            <a:r>
              <a:rPr lang="zh-CN" altLang="en-US" sz="1865" dirty="0">
                <a:solidFill>
                  <a:prstClr val="black"/>
                </a:solidFill>
                <a:latin typeface="微软雅黑" panose="020B0503020204020204" pitchFamily="34" charset="-122"/>
                <a:ea typeface="微软雅黑" panose="020B0503020204020204" pitchFamily="34" charset="-122"/>
              </a:rPr>
              <a:t>对话状态跟踪：</a:t>
            </a:r>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数据填槽，场景切换，前后否定反复</a:t>
            </a:r>
            <a:endParaRPr lang="zh-CN" altLang="en-US" sz="1865" dirty="0">
              <a:solidFill>
                <a:prstClr val="black">
                  <a:lumMod val="50000"/>
                  <a:lumOff val="50000"/>
                </a:prstClr>
              </a:solidFill>
              <a:latin typeface="微软雅黑" panose="020B0503020204020204" pitchFamily="34" charset="-122"/>
              <a:ea typeface="微软雅黑" panose="020B0503020204020204" pitchFamily="34" charset="-122"/>
            </a:endParaRPr>
          </a:p>
          <a:p>
            <a:pPr marL="381000" indent="-381000" defTabSz="914400">
              <a:lnSpc>
                <a:spcPct val="125000"/>
              </a:lnSpc>
              <a:buFont typeface="Wingdings" panose="05000000000000000000" pitchFamily="2" charset="2"/>
              <a:buChar char="l"/>
            </a:pPr>
            <a:r>
              <a:rPr lang="zh-CN" altLang="en-US" sz="1865" dirty="0">
                <a:solidFill>
                  <a:prstClr val="black"/>
                </a:solidFill>
                <a:latin typeface="微软雅黑" panose="020B0503020204020204" pitchFamily="34" charset="-122"/>
                <a:ea typeface="微软雅黑" panose="020B0503020204020204" pitchFamily="34" charset="-122"/>
              </a:rPr>
              <a:t>对话策略选取</a:t>
            </a:r>
            <a:endParaRPr lang="zh-CN" altLang="en-US" sz="1865" dirty="0">
              <a:solidFill>
                <a:prstClr val="black"/>
              </a:solidFill>
              <a:latin typeface="微软雅黑" panose="020B0503020204020204" pitchFamily="34" charset="-122"/>
              <a:ea typeface="微软雅黑" panose="020B0503020204020204" pitchFamily="34" charset="-122"/>
            </a:endParaRPr>
          </a:p>
        </p:txBody>
      </p:sp>
      <p:sp>
        <p:nvSpPr>
          <p:cNvPr id="45" name="文本框 44"/>
          <p:cNvSpPr txBox="1"/>
          <p:nvPr/>
        </p:nvSpPr>
        <p:spPr>
          <a:xfrm>
            <a:off x="8159862" y="1638631"/>
            <a:ext cx="3485133" cy="1059970"/>
          </a:xfrm>
          <a:prstGeom prst="rect">
            <a:avLst/>
          </a:prstGeom>
          <a:noFill/>
        </p:spPr>
        <p:txBody>
          <a:bodyPr wrap="square" rtlCol="0">
            <a:spAutoFit/>
          </a:bodyPr>
          <a:lstStyle/>
          <a:p>
            <a:pPr marL="381000" indent="-381000" defTabSz="914400">
              <a:lnSpc>
                <a:spcPct val="125000"/>
              </a:lnSpc>
              <a:buFont typeface="Wingdings" panose="05000000000000000000" pitchFamily="2" charset="2"/>
              <a:buChar char="l"/>
            </a:pPr>
            <a:r>
              <a:rPr lang="zh-CN" altLang="en-US" sz="1865" dirty="0">
                <a:solidFill>
                  <a:prstClr val="black"/>
                </a:solidFill>
                <a:latin typeface="微软雅黑" panose="020B0503020204020204" pitchFamily="34" charset="-122"/>
                <a:ea typeface="微软雅黑" panose="020B0503020204020204" pitchFamily="34" charset="-122"/>
              </a:rPr>
              <a:t>实现对话策略：</a:t>
            </a:r>
            <a:r>
              <a:rPr lang="zh-CN" altLang="en-US" sz="1465" dirty="0">
                <a:solidFill>
                  <a:prstClr val="black">
                    <a:lumMod val="50000"/>
                    <a:lumOff val="50000"/>
                  </a:prstClr>
                </a:solidFill>
                <a:latin typeface="微软雅黑" panose="020B0503020204020204" pitchFamily="34" charset="-122"/>
                <a:ea typeface="微软雅黑" panose="020B0503020204020204" pitchFamily="34" charset="-122"/>
              </a:rPr>
              <a:t>回复话术、商品检索结果选取</a:t>
            </a:r>
            <a:endParaRPr lang="zh-CN" altLang="en-US" sz="1865" dirty="0">
              <a:solidFill>
                <a:prstClr val="black">
                  <a:lumMod val="50000"/>
                  <a:lumOff val="50000"/>
                </a:prstClr>
              </a:solidFill>
              <a:latin typeface="微软雅黑" panose="020B0503020204020204" pitchFamily="34" charset="-122"/>
              <a:ea typeface="微软雅黑" panose="020B0503020204020204" pitchFamily="34" charset="-122"/>
            </a:endParaRPr>
          </a:p>
          <a:p>
            <a:pPr marL="381000" indent="-381000" defTabSz="914400">
              <a:lnSpc>
                <a:spcPct val="125000"/>
              </a:lnSpc>
              <a:buFont typeface="Wingdings" panose="05000000000000000000" pitchFamily="2" charset="2"/>
              <a:buChar char="l"/>
            </a:pPr>
            <a:r>
              <a:rPr lang="zh-CN" altLang="en-US" sz="1865" dirty="0">
                <a:solidFill>
                  <a:prstClr val="black"/>
                </a:solidFill>
                <a:latin typeface="微软雅黑" panose="020B0503020204020204" pitchFamily="34" charset="-122"/>
                <a:ea typeface="微软雅黑" panose="020B0503020204020204" pitchFamily="34" charset="-122"/>
              </a:rPr>
              <a:t>缺失数据的反问话术</a:t>
            </a:r>
            <a:endParaRPr lang="zh-CN" altLang="en-US" sz="1865" dirty="0">
              <a:solidFill>
                <a:prstClr val="black"/>
              </a:solidFill>
              <a:latin typeface="微软雅黑" panose="020B0503020204020204" pitchFamily="34" charset="-122"/>
              <a:ea typeface="微软雅黑" panose="020B0503020204020204" pitchFamily="34" charset="-122"/>
            </a:endParaRPr>
          </a:p>
        </p:txBody>
      </p:sp>
      <p:sp>
        <p:nvSpPr>
          <p:cNvPr id="47" name="箭头: 下 46"/>
          <p:cNvSpPr/>
          <p:nvPr/>
        </p:nvSpPr>
        <p:spPr>
          <a:xfrm rot="886031">
            <a:off x="5778355" y="2655372"/>
            <a:ext cx="406400" cy="490296"/>
          </a:xfrm>
          <a:prstGeom prst="down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pitchFamily="34" charset="-122"/>
              <a:ea typeface="微软雅黑" panose="020B0503020204020204" pitchFamily="34" charset="-122"/>
            </a:endParaRPr>
          </a:p>
        </p:txBody>
      </p:sp>
      <p:sp>
        <p:nvSpPr>
          <p:cNvPr id="48" name="箭头: 下 47"/>
          <p:cNvSpPr/>
          <p:nvPr/>
        </p:nvSpPr>
        <p:spPr>
          <a:xfrm rot="956131">
            <a:off x="8746627" y="2657096"/>
            <a:ext cx="406400" cy="505076"/>
          </a:xfrm>
          <a:prstGeom prst="downArrow">
            <a:avLst/>
          </a:prstGeom>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175533" y="5380701"/>
            <a:ext cx="3965883" cy="1312700"/>
          </a:xfrm>
          <a:prstGeom prst="rect">
            <a:avLst/>
          </a:prstGeom>
        </p:spPr>
      </p:pic>
      <p:sp>
        <p:nvSpPr>
          <p:cNvPr id="26" name="文本框 25"/>
          <p:cNvSpPr txBox="1"/>
          <p:nvPr/>
        </p:nvSpPr>
        <p:spPr>
          <a:xfrm>
            <a:off x="4931048" y="6362806"/>
            <a:ext cx="2305267" cy="369332"/>
          </a:xfrm>
          <a:prstGeom prst="rect">
            <a:avLst/>
          </a:prstGeom>
          <a:noFill/>
        </p:spPr>
        <p:txBody>
          <a:bodyPr wrap="square">
            <a:spAutoFit/>
          </a:bodyPr>
          <a:lstStyle/>
          <a:p>
            <a:pPr marL="0" indent="0">
              <a:buNone/>
            </a:pPr>
            <a:r>
              <a:rPr lang="zh-CN" altLang="en-US" sz="1800" b="1" dirty="0">
                <a:solidFill>
                  <a:srgbClr val="FF0000"/>
                </a:solidFill>
              </a:rPr>
              <a:t>谷歌引用：</a:t>
            </a:r>
            <a:r>
              <a:rPr lang="en-US" altLang="zh-CN" sz="1800" b="1" dirty="0">
                <a:solidFill>
                  <a:srgbClr val="FF0000"/>
                </a:solidFill>
              </a:rPr>
              <a:t>178</a:t>
            </a:r>
            <a:r>
              <a:rPr lang="zh-CN" altLang="en-US" sz="1800" b="1" dirty="0">
                <a:solidFill>
                  <a:srgbClr val="FF0000"/>
                </a:solidFill>
              </a:rPr>
              <a:t>次</a:t>
            </a:r>
            <a:endParaRPr lang="en-US" altLang="zh-CN" sz="1800" b="1" dirty="0">
              <a:solidFill>
                <a:srgbClr val="FF0000"/>
              </a:solidFill>
            </a:endParaRPr>
          </a:p>
        </p:txBody>
      </p:sp>
      <p:sp>
        <p:nvSpPr>
          <p:cNvPr id="24" name="Rounded Rectangle 12"/>
          <p:cNvSpPr/>
          <p:nvPr/>
        </p:nvSpPr>
        <p:spPr>
          <a:xfrm>
            <a:off x="8046991" y="6501752"/>
            <a:ext cx="683829" cy="179969"/>
          </a:xfrm>
          <a:prstGeom prst="round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矩形 1"/>
          <p:cNvSpPr/>
          <p:nvPr/>
        </p:nvSpPr>
        <p:spPr>
          <a:xfrm>
            <a:off x="137160" y="5630498"/>
            <a:ext cx="7238781" cy="923330"/>
          </a:xfrm>
          <a:prstGeom prst="rect">
            <a:avLst/>
          </a:prstGeom>
        </p:spPr>
        <p:txBody>
          <a:bodyPr wrap="square">
            <a:spAutoFit/>
          </a:bodyPr>
          <a:lstStyle/>
          <a:p>
            <a:r>
              <a:rPr lang="en-US" altLang="zh-CN" dirty="0" smtClean="0">
                <a:latin typeface="Times New Roman" panose="02020603050405020304" pitchFamily="18" charset="0"/>
                <a:cs typeface="Times New Roman" panose="02020603050405020304" pitchFamily="18" charset="0"/>
              </a:rPr>
              <a:t>Zhao </a:t>
            </a:r>
            <a:r>
              <a:rPr lang="en-US" altLang="zh-CN" dirty="0">
                <a:latin typeface="Times New Roman" panose="02020603050405020304" pitchFamily="18" charset="0"/>
                <a:cs typeface="Times New Roman" panose="02020603050405020304" pitchFamily="18" charset="0"/>
              </a:rPr>
              <a:t>Yan, Nan </a:t>
            </a:r>
            <a:r>
              <a:rPr lang="en-US" altLang="zh-CN" dirty="0" err="1">
                <a:latin typeface="Times New Roman" panose="02020603050405020304" pitchFamily="18" charset="0"/>
                <a:cs typeface="Times New Roman" panose="02020603050405020304" pitchFamily="18" charset="0"/>
              </a:rPr>
              <a:t>Duan</a:t>
            </a:r>
            <a:r>
              <a:rPr lang="en-US" altLang="zh-CN" dirty="0">
                <a:latin typeface="Times New Roman" panose="02020603050405020304" pitchFamily="18" charset="0"/>
                <a:cs typeface="Times New Roman" panose="02020603050405020304" pitchFamily="18" charset="0"/>
              </a:rPr>
              <a:t>, Peng Chen, Ming Zhou, </a:t>
            </a:r>
            <a:r>
              <a:rPr lang="en-US" altLang="zh-CN" dirty="0" err="1">
                <a:latin typeface="Times New Roman" panose="02020603050405020304" pitchFamily="18" charset="0"/>
                <a:cs typeface="Times New Roman" panose="02020603050405020304" pitchFamily="18" charset="0"/>
              </a:rPr>
              <a:t>Jianshe</a:t>
            </a:r>
            <a:r>
              <a:rPr lang="en-US" altLang="zh-CN" dirty="0">
                <a:latin typeface="Times New Roman" panose="02020603050405020304" pitchFamily="18" charset="0"/>
                <a:cs typeface="Times New Roman" panose="02020603050405020304" pitchFamily="18" charset="0"/>
              </a:rPr>
              <a:t> Zhou, </a:t>
            </a:r>
            <a:r>
              <a:rPr lang="en-US" altLang="zh-CN" b="1" dirty="0" err="1">
                <a:latin typeface="Times New Roman" panose="02020603050405020304" pitchFamily="18" charset="0"/>
                <a:cs typeface="Times New Roman" panose="02020603050405020304" pitchFamily="18" charset="0"/>
              </a:rPr>
              <a:t>Zhoujun</a:t>
            </a:r>
            <a:r>
              <a:rPr lang="en-US" altLang="zh-CN" b="1" dirty="0">
                <a:latin typeface="Times New Roman" panose="02020603050405020304" pitchFamily="18" charset="0"/>
                <a:cs typeface="Times New Roman" panose="02020603050405020304" pitchFamily="18" charset="0"/>
              </a:rPr>
              <a:t> Li</a:t>
            </a:r>
            <a:r>
              <a:rPr lang="en-US" altLang="zh-CN" dirty="0">
                <a:latin typeface="Times New Roman" panose="02020603050405020304" pitchFamily="18" charset="0"/>
                <a:cs typeface="Times New Roman" panose="02020603050405020304" pitchFamily="18" charset="0"/>
              </a:rPr>
              <a:t>:</a:t>
            </a:r>
            <a:br>
              <a:rPr lang="en-US" altLang="zh-CN" dirty="0">
                <a:latin typeface="Times New Roman" panose="02020603050405020304" pitchFamily="18" charset="0"/>
                <a:cs typeface="Times New Roman" panose="02020603050405020304" pitchFamily="18" charset="0"/>
              </a:rPr>
            </a:br>
            <a:r>
              <a:rPr lang="en-US" altLang="zh-CN" b="1" dirty="0">
                <a:latin typeface="Times New Roman" panose="02020603050405020304" pitchFamily="18" charset="0"/>
                <a:cs typeface="Times New Roman" panose="02020603050405020304" pitchFamily="18" charset="0"/>
              </a:rPr>
              <a:t>Building Task-Oriented Dialogue Systems for Online Shopping</a:t>
            </a:r>
            <a:r>
              <a:rPr lang="en-US" altLang="zh-CN" dirty="0">
                <a:latin typeface="Times New Roman" panose="02020603050405020304" pitchFamily="18" charset="0"/>
                <a:cs typeface="Times New Roman" panose="02020603050405020304" pitchFamily="18" charset="0"/>
              </a:rPr>
              <a:t>. </a:t>
            </a:r>
            <a:endParaRPr lang="en-US" altLang="zh-CN" dirty="0" smtClean="0">
              <a:latin typeface="Times New Roman" panose="02020603050405020304" pitchFamily="18" charset="0"/>
              <a:cs typeface="Times New Roman" panose="02020603050405020304" pitchFamily="18" charset="0"/>
            </a:endParaRPr>
          </a:p>
          <a:p>
            <a:r>
              <a:rPr lang="en-US" altLang="zh-CN" b="1" dirty="0" smtClean="0">
                <a:latin typeface="Times New Roman" panose="02020603050405020304" pitchFamily="18" charset="0"/>
                <a:cs typeface="Times New Roman" panose="02020603050405020304" pitchFamily="18" charset="0"/>
              </a:rPr>
              <a:t>AAAI</a:t>
            </a:r>
            <a:r>
              <a:rPr lang="en-US" altLang="zh-CN" b="1" dirty="0">
                <a:latin typeface="Times New Roman" panose="02020603050405020304" pitchFamily="18" charset="0"/>
                <a:cs typeface="Times New Roman" panose="02020603050405020304" pitchFamily="18" charset="0"/>
              </a:rPr>
              <a:t> 2017</a:t>
            </a:r>
            <a:r>
              <a:rPr lang="en-US" altLang="zh-CN" dirty="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4618-4626</a:t>
            </a:r>
            <a:endParaRPr lang="zh-CN" altLang="en-US" dirty="0"/>
          </a:p>
        </p:txBody>
      </p:sp>
      <p:sp>
        <p:nvSpPr>
          <p:cNvPr id="29" name="箭头: 下 38"/>
          <p:cNvSpPr/>
          <p:nvPr/>
        </p:nvSpPr>
        <p:spPr>
          <a:xfrm flipV="1">
            <a:off x="3225581" y="4064312"/>
            <a:ext cx="406400" cy="30708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3"/>
          <p:cNvSpPr/>
          <p:nvPr/>
        </p:nvSpPr>
        <p:spPr>
          <a:xfrm>
            <a:off x="-13715" y="995681"/>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Calibri" panose="020F0502020204030204"/>
              <a:ea typeface="宋体" panose="02010600030101010101" pitchFamily="2" charset="-122"/>
            </a:endParaRPr>
          </a:p>
        </p:txBody>
      </p:sp>
      <p:sp>
        <p:nvSpPr>
          <p:cNvPr id="15" name="TextBox 1"/>
          <p:cNvSpPr txBox="1"/>
          <p:nvPr/>
        </p:nvSpPr>
        <p:spPr>
          <a:xfrm>
            <a:off x="518161" y="276860"/>
            <a:ext cx="4103688" cy="648896"/>
          </a:xfrm>
          <a:prstGeom prst="rect">
            <a:avLst/>
          </a:prstGeom>
          <a:noFill/>
        </p:spPr>
        <p:txBody>
          <a:bodyPr wrap="none" lIns="0" tIns="0" rIns="0" bIns="45720" rtlCol="0">
            <a:spAutoFit/>
          </a:bodyPr>
          <a:lstStyle/>
          <a:p>
            <a:pPr defTabSz="914400">
              <a:lnSpc>
                <a:spcPts val="4700"/>
              </a:lnSpc>
              <a:tabLst>
                <a:tab pos="8533765" algn="l"/>
              </a:tabLst>
            </a:pPr>
            <a:r>
              <a:rPr lang="zh-CN" altLang="en-US" sz="3200" b="1" dirty="0">
                <a:solidFill>
                  <a:srgbClr val="000000"/>
                </a:solidFill>
                <a:latin typeface="微软雅黑" panose="020B0503020204020204" pitchFamily="34" charset="-122"/>
                <a:ea typeface="微软雅黑" panose="020B0503020204020204" pitchFamily="34" charset="-122"/>
              </a:rPr>
              <a:t>平安银行智能对话系统</a:t>
            </a:r>
            <a:endParaRPr lang="en-US" altLang="zh-CN" sz="3200" b="1" dirty="0">
              <a:solidFill>
                <a:prstClr val="black"/>
              </a:solidFill>
              <a:latin typeface="微软雅黑" panose="020B0503020204020204" pitchFamily="34" charset="-122"/>
              <a:ea typeface="微软雅黑" panose="020B0503020204020204" pitchFamily="34" charset="-122"/>
            </a:endParaRPr>
          </a:p>
        </p:txBody>
      </p:sp>
      <p:sp>
        <p:nvSpPr>
          <p:cNvPr id="2" name="矩形 1"/>
          <p:cNvSpPr/>
          <p:nvPr/>
        </p:nvSpPr>
        <p:spPr>
          <a:xfrm>
            <a:off x="711200" y="2060952"/>
            <a:ext cx="7112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en-US" altLang="zh-CN" sz="1465" dirty="0">
                <a:solidFill>
                  <a:prstClr val="white"/>
                </a:solidFill>
                <a:latin typeface="微软雅黑" panose="020B0503020204020204" pitchFamily="34" charset="-122"/>
                <a:ea typeface="微软雅黑" panose="020B0503020204020204" pitchFamily="34" charset="-122"/>
              </a:rPr>
              <a:t>PC</a:t>
            </a:r>
            <a:endParaRPr lang="zh-CN" altLang="en-US" sz="1465" dirty="0">
              <a:solidFill>
                <a:prstClr val="white"/>
              </a:solidFill>
              <a:latin typeface="微软雅黑" panose="020B0503020204020204" pitchFamily="34" charset="-122"/>
              <a:ea typeface="微软雅黑" panose="020B0503020204020204" pitchFamily="34" charset="-122"/>
            </a:endParaRPr>
          </a:p>
        </p:txBody>
      </p:sp>
      <p:sp>
        <p:nvSpPr>
          <p:cNvPr id="3" name="矩形 2"/>
          <p:cNvSpPr/>
          <p:nvPr/>
        </p:nvSpPr>
        <p:spPr>
          <a:xfrm>
            <a:off x="711200" y="2819400"/>
            <a:ext cx="1320800"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465" dirty="0">
                <a:solidFill>
                  <a:prstClr val="white"/>
                </a:solidFill>
                <a:latin typeface="微软雅黑" panose="020B0503020204020204" pitchFamily="34" charset="-122"/>
                <a:ea typeface="微软雅黑" panose="020B0503020204020204" pitchFamily="34" charset="-122"/>
              </a:rPr>
              <a:t>微信公众号</a:t>
            </a:r>
            <a:endParaRPr lang="zh-CN" altLang="en-US" sz="1465" dirty="0">
              <a:solidFill>
                <a:prstClr val="white"/>
              </a:solidFill>
              <a:latin typeface="微软雅黑" panose="020B0503020204020204" pitchFamily="34" charset="-122"/>
              <a:ea typeface="微软雅黑" panose="020B0503020204020204" pitchFamily="34" charset="-122"/>
            </a:endParaRPr>
          </a:p>
        </p:txBody>
      </p:sp>
      <p:sp>
        <p:nvSpPr>
          <p:cNvPr id="4" name="矩形 3"/>
          <p:cNvSpPr/>
          <p:nvPr/>
        </p:nvSpPr>
        <p:spPr>
          <a:xfrm>
            <a:off x="711201" y="3577848"/>
            <a:ext cx="983281"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465" dirty="0">
                <a:solidFill>
                  <a:prstClr val="white"/>
                </a:solidFill>
                <a:latin typeface="微软雅黑" panose="020B0503020204020204" pitchFamily="34" charset="-122"/>
                <a:ea typeface="微软雅黑" panose="020B0503020204020204" pitchFamily="34" charset="-122"/>
              </a:rPr>
              <a:t>小程序</a:t>
            </a:r>
            <a:endParaRPr lang="zh-CN" altLang="en-US" sz="1465" dirty="0">
              <a:solidFill>
                <a:prstClr val="white"/>
              </a:solidFill>
              <a:latin typeface="微软雅黑" panose="020B0503020204020204" pitchFamily="34" charset="-122"/>
              <a:ea typeface="微软雅黑" panose="020B0503020204020204" pitchFamily="34" charset="-122"/>
            </a:endParaRPr>
          </a:p>
        </p:txBody>
      </p:sp>
      <p:sp>
        <p:nvSpPr>
          <p:cNvPr id="5" name="矩形 4"/>
          <p:cNvSpPr/>
          <p:nvPr/>
        </p:nvSpPr>
        <p:spPr>
          <a:xfrm>
            <a:off x="711201" y="4336296"/>
            <a:ext cx="1084881"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465" dirty="0">
                <a:solidFill>
                  <a:prstClr val="white"/>
                </a:solidFill>
                <a:latin typeface="微软雅黑" panose="020B0503020204020204" pitchFamily="34" charset="-122"/>
                <a:ea typeface="微软雅黑" panose="020B0503020204020204" pitchFamily="34" charset="-122"/>
              </a:rPr>
              <a:t>移动</a:t>
            </a:r>
            <a:r>
              <a:rPr lang="en-US" altLang="zh-CN" sz="1465" dirty="0">
                <a:solidFill>
                  <a:prstClr val="white"/>
                </a:solidFill>
                <a:latin typeface="微软雅黑" panose="020B0503020204020204" pitchFamily="34" charset="-122"/>
                <a:ea typeface="微软雅黑" panose="020B0503020204020204" pitchFamily="34" charset="-122"/>
              </a:rPr>
              <a:t>APP</a:t>
            </a:r>
            <a:endParaRPr lang="zh-CN" altLang="en-US" sz="1465" dirty="0">
              <a:solidFill>
                <a:prstClr val="white"/>
              </a:solidFill>
              <a:latin typeface="微软雅黑" panose="020B0503020204020204" pitchFamily="34" charset="-122"/>
              <a:ea typeface="微软雅黑" panose="020B0503020204020204" pitchFamily="34" charset="-122"/>
            </a:endParaRPr>
          </a:p>
        </p:txBody>
      </p:sp>
      <p:sp>
        <p:nvSpPr>
          <p:cNvPr id="7" name="矩形 6"/>
          <p:cNvSpPr/>
          <p:nvPr/>
        </p:nvSpPr>
        <p:spPr>
          <a:xfrm>
            <a:off x="711200" y="5094745"/>
            <a:ext cx="1456843" cy="609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r>
              <a:rPr lang="zh-CN" altLang="en-US" sz="1465" dirty="0">
                <a:solidFill>
                  <a:prstClr val="white"/>
                </a:solidFill>
                <a:latin typeface="微软雅黑" panose="020B0503020204020204" pitchFamily="34" charset="-122"/>
                <a:ea typeface="微软雅黑" panose="020B0503020204020204" pitchFamily="34" charset="-122"/>
              </a:rPr>
              <a:t>其他自有设备</a:t>
            </a:r>
            <a:endParaRPr lang="zh-CN" altLang="en-US" sz="1465" dirty="0">
              <a:solidFill>
                <a:prstClr val="white"/>
              </a:solidFill>
              <a:latin typeface="微软雅黑" panose="020B0503020204020204" pitchFamily="34" charset="-122"/>
              <a:ea typeface="微软雅黑" panose="020B0503020204020204" pitchFamily="34" charset="-122"/>
            </a:endParaRPr>
          </a:p>
        </p:txBody>
      </p:sp>
      <p:sp>
        <p:nvSpPr>
          <p:cNvPr id="9" name="右大括号 8"/>
          <p:cNvSpPr/>
          <p:nvPr/>
        </p:nvSpPr>
        <p:spPr>
          <a:xfrm>
            <a:off x="2372253" y="2206248"/>
            <a:ext cx="609600" cy="3352800"/>
          </a:xfrm>
          <a:prstGeom prst="rightBrace">
            <a:avLst>
              <a:gd name="adj1" fmla="val 8333"/>
              <a:gd name="adj2" fmla="val 49178"/>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zh-CN" altLang="en-US" sz="1865">
              <a:solidFill>
                <a:prstClr val="black"/>
              </a:solidFill>
              <a:latin typeface="Calibri" panose="020F0502020204030204"/>
              <a:ea typeface="宋体" panose="02010600030101010101" pitchFamily="2" charset="-122"/>
            </a:endParaRPr>
          </a:p>
        </p:txBody>
      </p:sp>
      <p:sp>
        <p:nvSpPr>
          <p:cNvPr id="10" name="矩形: 圆角 9"/>
          <p:cNvSpPr/>
          <p:nvPr/>
        </p:nvSpPr>
        <p:spPr>
          <a:xfrm>
            <a:off x="3999579" y="1600201"/>
            <a:ext cx="7893804" cy="4704807"/>
          </a:xfrm>
          <a:prstGeom prst="roundRect">
            <a:avLst>
              <a:gd name="adj" fmla="val 5177"/>
            </a:avLst>
          </a:prstGeom>
          <a:solidFill>
            <a:schemeClr val="accent3">
              <a:lumMod val="20000"/>
              <a:lumOff val="80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微软雅黑" panose="020B0503020204020204" pitchFamily="34" charset="-122"/>
              <a:ea typeface="微软雅黑" panose="020B0503020204020204" pitchFamily="34" charset="-122"/>
            </a:endParaRPr>
          </a:p>
        </p:txBody>
      </p:sp>
      <p:sp>
        <p:nvSpPr>
          <p:cNvPr id="11" name="箭头: 右 10"/>
          <p:cNvSpPr/>
          <p:nvPr/>
        </p:nvSpPr>
        <p:spPr>
          <a:xfrm>
            <a:off x="3203285" y="3523496"/>
            <a:ext cx="510025" cy="663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12" name="文本框 11"/>
          <p:cNvSpPr txBox="1"/>
          <p:nvPr/>
        </p:nvSpPr>
        <p:spPr>
          <a:xfrm>
            <a:off x="4368800" y="1810086"/>
            <a:ext cx="7112000" cy="748795"/>
          </a:xfrm>
          <a:prstGeom prst="rect">
            <a:avLst/>
          </a:prstGeom>
          <a:noFill/>
        </p:spPr>
        <p:txBody>
          <a:bodyPr wrap="square" rtlCol="0">
            <a:spAutoFit/>
          </a:bodyPr>
          <a:lstStyle/>
          <a:p>
            <a:pPr defTabSz="914400"/>
            <a:r>
              <a:rPr lang="en-US" altLang="zh-CN" sz="2135" dirty="0" smtClean="0">
                <a:solidFill>
                  <a:prstClr val="black"/>
                </a:solidFill>
                <a:latin typeface="微软雅黑" panose="020B0503020204020204" pitchFamily="34" charset="-122"/>
                <a:ea typeface="微软雅黑" panose="020B0503020204020204" pitchFamily="34" charset="-122"/>
              </a:rPr>
              <a:t>FAQ</a:t>
            </a:r>
            <a:r>
              <a:rPr lang="zh-CN" altLang="en-US" sz="2000" dirty="0" smtClean="0">
                <a:solidFill>
                  <a:prstClr val="black"/>
                </a:solidFill>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常见</a:t>
            </a:r>
            <a:r>
              <a:rPr lang="zh-CN" altLang="en-US" sz="2000" dirty="0" smtClean="0">
                <a:latin typeface="微软雅黑" panose="020B0503020204020204" pitchFamily="34" charset="-122"/>
                <a:ea typeface="微软雅黑" panose="020B0503020204020204" pitchFamily="34" charset="-122"/>
              </a:rPr>
              <a:t>问题回答</a:t>
            </a:r>
            <a:r>
              <a:rPr lang="zh-CN" altLang="en-US" sz="2000" dirty="0" smtClean="0">
                <a:solidFill>
                  <a:prstClr val="black"/>
                </a:solidFill>
                <a:latin typeface="微软雅黑" panose="020B0503020204020204" pitchFamily="34" charset="-122"/>
                <a:ea typeface="微软雅黑" panose="020B0503020204020204" pitchFamily="34" charset="-122"/>
              </a:rPr>
              <a:t>）</a:t>
            </a:r>
            <a:r>
              <a:rPr lang="zh-CN" altLang="en-US" sz="2135" dirty="0" smtClean="0">
                <a:solidFill>
                  <a:prstClr val="black"/>
                </a:solidFill>
                <a:latin typeface="微软雅黑" panose="020B0503020204020204" pitchFamily="34" charset="-122"/>
                <a:ea typeface="微软雅黑" panose="020B0503020204020204" pitchFamily="34" charset="-122"/>
              </a:rPr>
              <a:t>：</a:t>
            </a:r>
            <a:r>
              <a:rPr lang="zh-CN" altLang="en-US" sz="1865" dirty="0">
                <a:solidFill>
                  <a:prstClr val="black">
                    <a:lumMod val="50000"/>
                    <a:lumOff val="50000"/>
                  </a:prstClr>
                </a:solidFill>
                <a:latin typeface="微软雅黑" panose="020B0503020204020204" pitchFamily="34" charset="-122"/>
                <a:ea typeface="微软雅黑" panose="020B0503020204020204" pitchFamily="34" charset="-122"/>
              </a:rPr>
              <a:t>知识库、客户服务、办公助手</a:t>
            </a:r>
            <a:r>
              <a:rPr lang="en-US" altLang="zh-CN" sz="1865" dirty="0">
                <a:solidFill>
                  <a:prstClr val="black">
                    <a:lumMod val="50000"/>
                    <a:lumOff val="50000"/>
                  </a:prstClr>
                </a:solidFill>
                <a:latin typeface="微软雅黑" panose="020B0503020204020204" pitchFamily="34" charset="-122"/>
                <a:ea typeface="微软雅黑" panose="020B0503020204020204" pitchFamily="34" charset="-122"/>
              </a:rPr>
              <a:t>……</a:t>
            </a:r>
            <a:endParaRPr lang="en-US" altLang="zh-CN" sz="2135" dirty="0">
              <a:solidFill>
                <a:prstClr val="black">
                  <a:lumMod val="50000"/>
                  <a:lumOff val="50000"/>
                </a:prstClr>
              </a:solidFill>
              <a:latin typeface="微软雅黑" panose="020B0503020204020204" pitchFamily="34" charset="-122"/>
              <a:ea typeface="微软雅黑" panose="020B0503020204020204" pitchFamily="34" charset="-122"/>
            </a:endParaRPr>
          </a:p>
          <a:p>
            <a:pPr defTabSz="914400"/>
            <a:r>
              <a:rPr lang="zh-CN" altLang="en-US" sz="2135" dirty="0">
                <a:solidFill>
                  <a:prstClr val="black">
                    <a:lumMod val="50000"/>
                    <a:lumOff val="50000"/>
                  </a:prstClr>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搜索引擎</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文本匹配</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自定义算法</a:t>
            </a:r>
            <a:endParaRPr lang="zh-CN" altLang="en-US" sz="2135" dirty="0">
              <a:solidFill>
                <a:srgbClr val="FF0000"/>
              </a:solidFill>
              <a:latin typeface="微软雅黑" panose="020B0503020204020204" pitchFamily="34" charset="-122"/>
              <a:ea typeface="微软雅黑" panose="020B0503020204020204" pitchFamily="34" charset="-122"/>
            </a:endParaRPr>
          </a:p>
        </p:txBody>
      </p:sp>
      <p:cxnSp>
        <p:nvCxnSpPr>
          <p:cNvPr id="14" name="直接连接符 13"/>
          <p:cNvCxnSpPr/>
          <p:nvPr/>
        </p:nvCxnSpPr>
        <p:spPr>
          <a:xfrm>
            <a:off x="4470400" y="2640955"/>
            <a:ext cx="7010400" cy="0"/>
          </a:xfrm>
          <a:prstGeom prst="line">
            <a:avLst/>
          </a:prstGeom>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4368800" y="2850841"/>
            <a:ext cx="6660798" cy="748795"/>
          </a:xfrm>
          <a:prstGeom prst="rect">
            <a:avLst/>
          </a:prstGeom>
          <a:noFill/>
        </p:spPr>
        <p:txBody>
          <a:bodyPr wrap="none" rtlCol="0">
            <a:spAutoFit/>
          </a:bodyPr>
          <a:lstStyle/>
          <a:p>
            <a:pPr defTabSz="914400"/>
            <a:r>
              <a:rPr lang="zh-CN" altLang="en-US" sz="2135" dirty="0">
                <a:solidFill>
                  <a:prstClr val="black"/>
                </a:solidFill>
                <a:latin typeface="微软雅黑" panose="020B0503020204020204" pitchFamily="34" charset="-122"/>
                <a:ea typeface="微软雅黑" panose="020B0503020204020204" pitchFamily="34" charset="-122"/>
              </a:rPr>
              <a:t>基于场景的多轮对话：</a:t>
            </a:r>
            <a:r>
              <a:rPr lang="zh-CN" altLang="en-US" sz="1865" dirty="0">
                <a:solidFill>
                  <a:prstClr val="black">
                    <a:lumMod val="50000"/>
                    <a:lumOff val="50000"/>
                  </a:prstClr>
                </a:solidFill>
                <a:latin typeface="微软雅黑" panose="020B0503020204020204" pitchFamily="34" charset="-122"/>
                <a:ea typeface="微软雅黑" panose="020B0503020204020204" pitchFamily="34" charset="-122"/>
              </a:rPr>
              <a:t>银行转账、流水打印、凭证购买</a:t>
            </a:r>
            <a:r>
              <a:rPr lang="en-US" altLang="zh-CN" sz="1865" dirty="0">
                <a:solidFill>
                  <a:prstClr val="black">
                    <a:lumMod val="50000"/>
                    <a:lumOff val="50000"/>
                  </a:prstClr>
                </a:solidFill>
                <a:latin typeface="微软雅黑" panose="020B0503020204020204" pitchFamily="34" charset="-122"/>
                <a:ea typeface="微软雅黑" panose="020B0503020204020204" pitchFamily="34" charset="-122"/>
              </a:rPr>
              <a:t>……</a:t>
            </a:r>
            <a:endParaRPr lang="en-US" altLang="zh-CN" sz="2135" dirty="0">
              <a:solidFill>
                <a:prstClr val="black">
                  <a:lumMod val="50000"/>
                  <a:lumOff val="50000"/>
                </a:prstClr>
              </a:solidFill>
              <a:latin typeface="微软雅黑" panose="020B0503020204020204" pitchFamily="34" charset="-122"/>
              <a:ea typeface="微软雅黑" panose="020B0503020204020204" pitchFamily="34" charset="-122"/>
            </a:endParaRPr>
          </a:p>
          <a:p>
            <a:pPr defTabSz="914400"/>
            <a:r>
              <a:rPr lang="zh-CN" altLang="en-US" sz="2135" dirty="0">
                <a:solidFill>
                  <a:prstClr val="black">
                    <a:lumMod val="50000"/>
                    <a:lumOff val="50000"/>
                  </a:prstClr>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自然语言理解</a:t>
            </a:r>
            <a:r>
              <a:rPr lang="en-US" altLang="zh-CN" sz="1400" dirty="0">
                <a:solidFill>
                  <a:srgbClr val="FF0000"/>
                </a:solidFill>
                <a:latin typeface="微软雅黑" panose="020B0503020204020204" pitchFamily="34" charset="-122"/>
                <a:ea typeface="微软雅黑" panose="020B0503020204020204" pitchFamily="34" charset="-122"/>
              </a:rPr>
              <a:t>NLU+</a:t>
            </a:r>
            <a:r>
              <a:rPr lang="zh-CN" altLang="en-US" sz="1400" dirty="0">
                <a:solidFill>
                  <a:srgbClr val="FF0000"/>
                </a:solidFill>
                <a:latin typeface="微软雅黑" panose="020B0503020204020204" pitchFamily="34" charset="-122"/>
                <a:ea typeface="微软雅黑" panose="020B0503020204020204" pitchFamily="34" charset="-122"/>
              </a:rPr>
              <a:t>对话管理</a:t>
            </a:r>
            <a:r>
              <a:rPr lang="en-US" altLang="zh-CN" sz="1400" dirty="0">
                <a:solidFill>
                  <a:srgbClr val="FF0000"/>
                </a:solidFill>
                <a:latin typeface="微软雅黑" panose="020B0503020204020204" pitchFamily="34" charset="-122"/>
                <a:ea typeface="微软雅黑" panose="020B0503020204020204" pitchFamily="34" charset="-122"/>
              </a:rPr>
              <a:t>DM+</a:t>
            </a:r>
            <a:r>
              <a:rPr lang="zh-CN" altLang="en-US" sz="1400" dirty="0">
                <a:solidFill>
                  <a:srgbClr val="FF0000"/>
                </a:solidFill>
                <a:latin typeface="微软雅黑" panose="020B0503020204020204" pitchFamily="34" charset="-122"/>
                <a:ea typeface="微软雅黑" panose="020B0503020204020204" pitchFamily="34" charset="-122"/>
              </a:rPr>
              <a:t>自然语言生成</a:t>
            </a:r>
            <a:r>
              <a:rPr lang="en-US" altLang="zh-CN" sz="1400" dirty="0">
                <a:solidFill>
                  <a:srgbClr val="FF0000"/>
                </a:solidFill>
                <a:latin typeface="微软雅黑" panose="020B0503020204020204" pitchFamily="34" charset="-122"/>
                <a:ea typeface="微软雅黑" panose="020B0503020204020204" pitchFamily="34" charset="-122"/>
              </a:rPr>
              <a:t>NLG</a:t>
            </a:r>
            <a:endParaRPr lang="zh-CN" altLang="en-US" sz="2135" dirty="0">
              <a:solidFill>
                <a:srgbClr val="FF0000"/>
              </a:solidFill>
              <a:latin typeface="微软雅黑" panose="020B0503020204020204" pitchFamily="34" charset="-122"/>
              <a:ea typeface="微软雅黑" panose="020B0503020204020204" pitchFamily="34" charset="-122"/>
            </a:endParaRPr>
          </a:p>
        </p:txBody>
      </p:sp>
      <p:cxnSp>
        <p:nvCxnSpPr>
          <p:cNvPr id="18" name="直接连接符 17"/>
          <p:cNvCxnSpPr/>
          <p:nvPr/>
        </p:nvCxnSpPr>
        <p:spPr>
          <a:xfrm>
            <a:off x="4470400" y="3855472"/>
            <a:ext cx="7010400" cy="0"/>
          </a:xfrm>
          <a:prstGeom prst="line">
            <a:avLst/>
          </a:prstGeom>
        </p:spPr>
        <p:style>
          <a:lnRef idx="1">
            <a:schemeClr val="accent1"/>
          </a:lnRef>
          <a:fillRef idx="0">
            <a:schemeClr val="accent1"/>
          </a:fillRef>
          <a:effectRef idx="0">
            <a:schemeClr val="accent1"/>
          </a:effectRef>
          <a:fontRef idx="minor">
            <a:schemeClr val="tx1"/>
          </a:fontRef>
        </p:style>
      </p:cxnSp>
      <p:sp>
        <p:nvSpPr>
          <p:cNvPr id="19" name="文本框 18"/>
          <p:cNvSpPr txBox="1"/>
          <p:nvPr/>
        </p:nvSpPr>
        <p:spPr>
          <a:xfrm>
            <a:off x="4342969" y="4044674"/>
            <a:ext cx="7178568" cy="748795"/>
          </a:xfrm>
          <a:prstGeom prst="rect">
            <a:avLst/>
          </a:prstGeom>
          <a:noFill/>
        </p:spPr>
        <p:txBody>
          <a:bodyPr wrap="none" rtlCol="0">
            <a:spAutoFit/>
          </a:bodyPr>
          <a:lstStyle/>
          <a:p>
            <a:pPr defTabSz="914400"/>
            <a:r>
              <a:rPr lang="zh-CN" altLang="en-US" sz="2135" dirty="0">
                <a:solidFill>
                  <a:prstClr val="black"/>
                </a:solidFill>
                <a:latin typeface="微软雅黑" panose="020B0503020204020204" pitchFamily="34" charset="-122"/>
                <a:ea typeface="微软雅黑" panose="020B0503020204020204" pitchFamily="34" charset="-122"/>
              </a:rPr>
              <a:t>对话式交互控制：</a:t>
            </a:r>
            <a:r>
              <a:rPr lang="zh-CN" altLang="en-US" sz="1865" dirty="0">
                <a:solidFill>
                  <a:prstClr val="black">
                    <a:lumMod val="50000"/>
                    <a:lumOff val="50000"/>
                  </a:prstClr>
                </a:solidFill>
                <a:latin typeface="微软雅黑" panose="020B0503020204020204" pitchFamily="34" charset="-122"/>
                <a:ea typeface="微软雅黑" panose="020B0503020204020204" pitchFamily="34" charset="-122"/>
              </a:rPr>
              <a:t>选择</a:t>
            </a:r>
            <a:r>
              <a:rPr lang="en-US" altLang="zh-CN" sz="1865" dirty="0">
                <a:solidFill>
                  <a:prstClr val="black">
                    <a:lumMod val="50000"/>
                    <a:lumOff val="50000"/>
                  </a:prstClr>
                </a:solidFill>
                <a:latin typeface="微软雅黑" panose="020B0503020204020204" pitchFamily="34" charset="-122"/>
                <a:ea typeface="微软雅黑" panose="020B0503020204020204" pitchFamily="34" charset="-122"/>
              </a:rPr>
              <a:t>xx</a:t>
            </a:r>
            <a:r>
              <a:rPr lang="zh-CN" altLang="en-US" sz="1865" dirty="0">
                <a:solidFill>
                  <a:prstClr val="black">
                    <a:lumMod val="50000"/>
                    <a:lumOff val="50000"/>
                  </a:prstClr>
                </a:solidFill>
                <a:latin typeface="微软雅黑" panose="020B0503020204020204" pitchFamily="34" charset="-122"/>
                <a:ea typeface="微软雅黑" panose="020B0503020204020204" pitchFamily="34" charset="-122"/>
              </a:rPr>
              <a:t>，跳转到</a:t>
            </a:r>
            <a:r>
              <a:rPr lang="en-US" altLang="zh-CN" sz="1865" dirty="0">
                <a:solidFill>
                  <a:prstClr val="black">
                    <a:lumMod val="50000"/>
                    <a:lumOff val="50000"/>
                  </a:prstClr>
                </a:solidFill>
                <a:latin typeface="微软雅黑" panose="020B0503020204020204" pitchFamily="34" charset="-122"/>
                <a:ea typeface="微软雅黑" panose="020B0503020204020204" pitchFamily="34" charset="-122"/>
              </a:rPr>
              <a:t>xx</a:t>
            </a:r>
            <a:r>
              <a:rPr lang="zh-CN" altLang="en-US" sz="1865" dirty="0">
                <a:solidFill>
                  <a:prstClr val="black">
                    <a:lumMod val="50000"/>
                    <a:lumOff val="50000"/>
                  </a:prstClr>
                </a:solidFill>
                <a:latin typeface="微软雅黑" panose="020B0503020204020204" pitchFamily="34" charset="-122"/>
                <a:ea typeface="微软雅黑" panose="020B0503020204020204" pitchFamily="34" charset="-122"/>
              </a:rPr>
              <a:t>，输入</a:t>
            </a:r>
            <a:r>
              <a:rPr lang="en-US" altLang="zh-CN" sz="1865" dirty="0">
                <a:solidFill>
                  <a:prstClr val="black">
                    <a:lumMod val="50000"/>
                    <a:lumOff val="50000"/>
                  </a:prstClr>
                </a:solidFill>
                <a:latin typeface="微软雅黑" panose="020B0503020204020204" pitchFamily="34" charset="-122"/>
                <a:ea typeface="微软雅黑" panose="020B0503020204020204" pitchFamily="34" charset="-122"/>
              </a:rPr>
              <a:t>xx</a:t>
            </a:r>
            <a:r>
              <a:rPr lang="zh-CN" altLang="en-US" sz="1865" dirty="0">
                <a:solidFill>
                  <a:prstClr val="black">
                    <a:lumMod val="50000"/>
                    <a:lumOff val="50000"/>
                  </a:prstClr>
                </a:solidFill>
                <a:latin typeface="微软雅黑" panose="020B0503020204020204" pitchFamily="34" charset="-122"/>
                <a:ea typeface="微软雅黑" panose="020B0503020204020204" pitchFamily="34" charset="-122"/>
              </a:rPr>
              <a:t>，关闭</a:t>
            </a:r>
            <a:r>
              <a:rPr lang="en-US" altLang="zh-CN" sz="1865" dirty="0">
                <a:solidFill>
                  <a:prstClr val="black">
                    <a:lumMod val="50000"/>
                    <a:lumOff val="50000"/>
                  </a:prstClr>
                </a:solidFill>
                <a:latin typeface="微软雅黑" panose="020B0503020204020204" pitchFamily="34" charset="-122"/>
                <a:ea typeface="微软雅黑" panose="020B0503020204020204" pitchFamily="34" charset="-122"/>
              </a:rPr>
              <a:t>xx</a:t>
            </a:r>
            <a:r>
              <a:rPr lang="zh-CN" altLang="en-US" sz="1865" dirty="0">
                <a:solidFill>
                  <a:prstClr val="black">
                    <a:lumMod val="50000"/>
                    <a:lumOff val="50000"/>
                  </a:prstClr>
                </a:solidFill>
                <a:latin typeface="微软雅黑" panose="020B0503020204020204" pitchFamily="34" charset="-122"/>
                <a:ea typeface="微软雅黑" panose="020B0503020204020204" pitchFamily="34" charset="-122"/>
              </a:rPr>
              <a:t>，打开</a:t>
            </a:r>
            <a:r>
              <a:rPr lang="en-US" altLang="zh-CN" sz="1865" dirty="0">
                <a:solidFill>
                  <a:prstClr val="black">
                    <a:lumMod val="50000"/>
                    <a:lumOff val="50000"/>
                  </a:prstClr>
                </a:solidFill>
                <a:latin typeface="微软雅黑" panose="020B0503020204020204" pitchFamily="34" charset="-122"/>
                <a:ea typeface="微软雅黑" panose="020B0503020204020204" pitchFamily="34" charset="-122"/>
              </a:rPr>
              <a:t>xx</a:t>
            </a:r>
            <a:endParaRPr lang="en-US" altLang="zh-CN" sz="2135" dirty="0">
              <a:solidFill>
                <a:prstClr val="black">
                  <a:lumMod val="50000"/>
                  <a:lumOff val="50000"/>
                </a:prstClr>
              </a:solidFill>
              <a:latin typeface="微软雅黑" panose="020B0503020204020204" pitchFamily="34" charset="-122"/>
              <a:ea typeface="微软雅黑" panose="020B0503020204020204" pitchFamily="34" charset="-122"/>
            </a:endParaRPr>
          </a:p>
          <a:p>
            <a:pPr defTabSz="914400"/>
            <a:r>
              <a:rPr lang="zh-CN" altLang="en-US" sz="2135" dirty="0">
                <a:solidFill>
                  <a:srgbClr val="FF0000"/>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指令分类、指令发现、指令与系统动作映射关系维护</a:t>
            </a:r>
            <a:endParaRPr lang="zh-CN" altLang="en-US" sz="1400" dirty="0">
              <a:solidFill>
                <a:srgbClr val="FF0000"/>
              </a:solidFill>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4470400" y="5094745"/>
            <a:ext cx="7010400"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4368801" y="5249685"/>
            <a:ext cx="7356501" cy="748795"/>
          </a:xfrm>
          <a:prstGeom prst="rect">
            <a:avLst/>
          </a:prstGeom>
          <a:noFill/>
        </p:spPr>
        <p:txBody>
          <a:bodyPr wrap="none" rtlCol="0">
            <a:spAutoFit/>
          </a:bodyPr>
          <a:lstStyle/>
          <a:p>
            <a:pPr defTabSz="914400"/>
            <a:r>
              <a:rPr lang="zh-CN" altLang="en-US" sz="2135" dirty="0">
                <a:solidFill>
                  <a:prstClr val="black"/>
                </a:solidFill>
                <a:latin typeface="微软雅黑" panose="020B0503020204020204" pitchFamily="34" charset="-122"/>
                <a:ea typeface="微软雅黑" panose="020B0503020204020204" pitchFamily="34" charset="-122"/>
              </a:rPr>
              <a:t>对话式数据检索：</a:t>
            </a:r>
            <a:r>
              <a:rPr lang="zh-CN" altLang="en-US" sz="1865" dirty="0">
                <a:solidFill>
                  <a:prstClr val="black">
                    <a:lumMod val="50000"/>
                    <a:lumOff val="50000"/>
                  </a:prstClr>
                </a:solidFill>
                <a:latin typeface="微软雅黑" panose="020B0503020204020204" pitchFamily="34" charset="-122"/>
                <a:ea typeface="微软雅黑" panose="020B0503020204020204" pitchFamily="34" charset="-122"/>
              </a:rPr>
              <a:t>业务指标查询，数据表格检索，报表专题推送</a:t>
            </a:r>
            <a:endParaRPr lang="en-US" altLang="zh-CN" sz="1865" dirty="0">
              <a:solidFill>
                <a:prstClr val="black">
                  <a:lumMod val="50000"/>
                  <a:lumOff val="50000"/>
                </a:prstClr>
              </a:solidFill>
              <a:latin typeface="微软雅黑" panose="020B0503020204020204" pitchFamily="34" charset="-122"/>
              <a:ea typeface="微软雅黑" panose="020B0503020204020204" pitchFamily="34" charset="-122"/>
            </a:endParaRPr>
          </a:p>
          <a:p>
            <a:pPr defTabSz="914400"/>
            <a:r>
              <a:rPr lang="zh-CN" altLang="en-US" sz="2135" dirty="0">
                <a:solidFill>
                  <a:prstClr val="black">
                    <a:lumMod val="50000"/>
                    <a:lumOff val="50000"/>
                  </a:prstClr>
                </a:solidFill>
                <a:latin typeface="微软雅黑" panose="020B0503020204020204" pitchFamily="34" charset="-122"/>
                <a:ea typeface="微软雅黑" panose="020B0503020204020204" pitchFamily="34" charset="-122"/>
              </a:rPr>
              <a:t>          </a:t>
            </a:r>
            <a:r>
              <a:rPr lang="zh-CN" altLang="en-US" sz="1400" dirty="0">
                <a:solidFill>
                  <a:srgbClr val="FF0000"/>
                </a:solidFill>
                <a:latin typeface="微软雅黑" panose="020B0503020204020204" pitchFamily="34" charset="-122"/>
                <a:ea typeface="微软雅黑" panose="020B0503020204020204" pitchFamily="34" charset="-122"/>
              </a:rPr>
              <a:t>检索意图识别，指标抽取，时间抽取，数值抽取、机构</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部门</a:t>
            </a:r>
            <a:r>
              <a:rPr lang="en-US" altLang="zh-CN" sz="1400" dirty="0">
                <a:solidFill>
                  <a:srgbClr val="FF0000"/>
                </a:solidFill>
                <a:latin typeface="微软雅黑" panose="020B0503020204020204" pitchFamily="34" charset="-122"/>
                <a:ea typeface="微软雅黑" panose="020B0503020204020204" pitchFamily="34" charset="-122"/>
              </a:rPr>
              <a:t>/</a:t>
            </a:r>
            <a:r>
              <a:rPr lang="zh-CN" altLang="en-US" sz="1400" dirty="0">
                <a:solidFill>
                  <a:srgbClr val="FF0000"/>
                </a:solidFill>
                <a:latin typeface="微软雅黑" panose="020B0503020204020204" pitchFamily="34" charset="-122"/>
                <a:ea typeface="微软雅黑" panose="020B0503020204020204" pitchFamily="34" charset="-122"/>
              </a:rPr>
              <a:t>团队等实体抽取</a:t>
            </a:r>
            <a:r>
              <a:rPr lang="en-US" altLang="zh-CN" sz="1400" dirty="0">
                <a:solidFill>
                  <a:prstClr val="black">
                    <a:lumMod val="50000"/>
                    <a:lumOff val="50000"/>
                  </a:prstClr>
                </a:solidFill>
                <a:latin typeface="微软雅黑" panose="020B0503020204020204" pitchFamily="34" charset="-122"/>
                <a:ea typeface="微软雅黑" panose="020B0503020204020204" pitchFamily="34" charset="-122"/>
              </a:rPr>
              <a:t>……</a:t>
            </a:r>
            <a:endParaRPr lang="zh-CN" altLang="en-US" sz="14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pic>
        <p:nvPicPr>
          <p:cNvPr id="2" name="图片 1" descr="组 58"/>
          <p:cNvPicPr>
            <a:picLocks noChangeAspect="1"/>
          </p:cNvPicPr>
          <p:nvPr/>
        </p:nvPicPr>
        <p:blipFill>
          <a:blip r:embed="rId2"/>
          <a:stretch>
            <a:fillRect/>
          </a:stretch>
        </p:blipFill>
        <p:spPr>
          <a:xfrm>
            <a:off x="3338195" y="1736725"/>
            <a:ext cx="5849620" cy="313563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3326" y="91979"/>
            <a:ext cx="1641475" cy="595869"/>
          </a:xfrm>
          <a:prstGeom prst="rect">
            <a:avLst/>
          </a:prstGeom>
          <a:noFill/>
        </p:spPr>
        <p:txBody>
          <a:bodyPr wrap="none" lIns="0" tIns="0" rIns="0" bIns="45720" rtlCol="0">
            <a:spAutoFit/>
          </a:bodyPr>
          <a:lstStyle/>
          <a:p>
            <a:pPr>
              <a:lnSpc>
                <a:spcPts val="4700"/>
              </a:lnSpc>
            </a:pPr>
            <a:r>
              <a:rPr lang="zh-CN" altLang="en-US"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汇报提纲</a:t>
            </a:r>
            <a:endParaRPr lang="en-US" altLang="zh-CN"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1"/>
          <p:cNvSpPr txBox="1"/>
          <p:nvPr/>
        </p:nvSpPr>
        <p:spPr>
          <a:xfrm>
            <a:off x="885407" y="1193801"/>
            <a:ext cx="6896100" cy="5187315"/>
          </a:xfrm>
          <a:prstGeom prst="rect">
            <a:avLst/>
          </a:prstGeom>
          <a:noFill/>
        </p:spPr>
        <p:txBody>
          <a:bodyPr wrap="square" lIns="0" tIns="0" rIns="0" bIns="45720" rtlCol="0">
            <a:spAutoFit/>
          </a:bodyPr>
          <a:lstStyle/>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rPr>
              <a:t>简介</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的原理与技术</a:t>
            </a:r>
            <a:endParaRPr lang="en-US" altLang="zh-CN" sz="2665"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聊天机器人的演变</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深入剖析</a:t>
            </a:r>
            <a:r>
              <a:rPr lang="en-US" altLang="zh-CN" sz="2400" b="1" dirty="0" err="1">
                <a:solidFill>
                  <a:srgbClr val="FF0000"/>
                </a:solidFill>
                <a:latin typeface="微软雅黑" panose="020B0503020204020204" pitchFamily="34" charset="-122"/>
                <a:ea typeface="微软雅黑" panose="020B0503020204020204" pitchFamily="34" charset="-122"/>
              </a:rPr>
              <a:t>ChatGPT</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en-US" altLang="zh-CN" sz="2400" b="1" dirty="0" err="1">
                <a:latin typeface="微软雅黑" panose="020B0503020204020204" pitchFamily="34" charset="-122"/>
                <a:ea typeface="微软雅黑" panose="020B0503020204020204" pitchFamily="34" charset="-122"/>
              </a:rPr>
              <a:t>ChatGPT</a:t>
            </a:r>
            <a:r>
              <a:rPr lang="zh-CN" altLang="en-US" sz="2400" b="1" dirty="0">
                <a:latin typeface="微软雅黑" panose="020B0503020204020204" pitchFamily="34" charset="-122"/>
                <a:ea typeface="微软雅黑" panose="020B0503020204020204" pitchFamily="34" charset="-122"/>
              </a:rPr>
              <a:t>的优势与</a:t>
            </a:r>
            <a:r>
              <a:rPr lang="zh-CN" altLang="en-US" sz="2400" b="1" dirty="0" smtClean="0">
                <a:latin typeface="微软雅黑" panose="020B0503020204020204" pitchFamily="34" charset="-122"/>
                <a:ea typeface="微软雅黑" panose="020B0503020204020204" pitchFamily="34" charset="-122"/>
              </a:rPr>
              <a:t>不足</a:t>
            </a:r>
            <a:endParaRPr lang="en-US" altLang="zh-CN" sz="2400" b="1" dirty="0" smtClean="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en-US" sz="2400" b="1" dirty="0">
                <a:latin typeface="微软雅黑" panose="020B0503020204020204" pitchFamily="34" charset="-122"/>
                <a:ea typeface="微软雅黑" panose="020B0503020204020204" pitchFamily="34" charset="-122"/>
              </a:rPr>
              <a:t>GPT4</a:t>
            </a:r>
            <a:r>
              <a:rPr lang="zh-CN" altLang="en-US" sz="2400" b="1" dirty="0">
                <a:latin typeface="微软雅黑" panose="020B0503020204020204" pitchFamily="34" charset="-122"/>
                <a:ea typeface="微软雅黑" panose="020B0503020204020204" pitchFamily="34" charset="-122"/>
              </a:rPr>
              <a:t>的提升</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rPr>
              <a:t>带来的机会与挑战</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endParaRPr>
          </a:p>
        </p:txBody>
      </p:sp>
      <p:sp>
        <p:nvSpPr>
          <p:cNvPr id="6"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359624" y="960427"/>
            <a:ext cx="9663741" cy="4956843"/>
          </a:xfrm>
          <a:prstGeom prst="rect">
            <a:avLst/>
          </a:prstGeom>
        </p:spPr>
      </p:pic>
      <p:sp>
        <p:nvSpPr>
          <p:cNvPr id="5" name="文本框 4"/>
          <p:cNvSpPr txBox="1"/>
          <p:nvPr/>
        </p:nvSpPr>
        <p:spPr>
          <a:xfrm>
            <a:off x="1020043" y="5970266"/>
            <a:ext cx="3080009" cy="523220"/>
          </a:xfrm>
          <a:prstGeom prst="rect">
            <a:avLst/>
          </a:prstGeom>
          <a:noFill/>
        </p:spPr>
        <p:txBody>
          <a:bodyPr wrap="square" rtlCol="0">
            <a:spAutoFit/>
          </a:bodyPr>
          <a:lstStyle/>
          <a:p>
            <a:r>
              <a:rPr lang="zh-CN" altLang="en-US" sz="1400" b="1" dirty="0">
                <a:solidFill>
                  <a:schemeClr val="accent2"/>
                </a:solidFill>
                <a:latin typeface="微软雅黑" panose="020B0503020204020204" pitchFamily="34" charset="-122"/>
                <a:ea typeface="微软雅黑" panose="020B0503020204020204" pitchFamily="34" charset="-122"/>
                <a:cs typeface="Tahoma" panose="020B0604030504040204"/>
              </a:rPr>
              <a:t>手把手</a:t>
            </a:r>
            <a:r>
              <a:rPr lang="zh-CN" altLang="en-US" sz="1400" dirty="0">
                <a:solidFill>
                  <a:srgbClr val="002060"/>
                </a:solidFill>
                <a:latin typeface="微软雅黑" panose="020B0503020204020204" pitchFamily="34" charset="-122"/>
                <a:ea typeface="微软雅黑" panose="020B0503020204020204" pitchFamily="34" charset="-122"/>
                <a:cs typeface="Tahoma" panose="020B0604030504040204"/>
              </a:rPr>
              <a:t>“教”模型如何</a:t>
            </a:r>
            <a:r>
              <a:rPr lang="zh-CN" altLang="en-US" sz="1400" dirty="0" smtClean="0">
                <a:solidFill>
                  <a:srgbClr val="002060"/>
                </a:solidFill>
                <a:latin typeface="微软雅黑" panose="020B0503020204020204" pitchFamily="34" charset="-122"/>
                <a:ea typeface="微软雅黑" panose="020B0503020204020204" pitchFamily="34" charset="-122"/>
                <a:cs typeface="Tahoma" panose="020B0604030504040204"/>
              </a:rPr>
              <a:t>写出“</a:t>
            </a:r>
            <a:r>
              <a:rPr lang="zh-CN" altLang="en-US" sz="1400" b="1" dirty="0" smtClean="0">
                <a:solidFill>
                  <a:srgbClr val="FF0000"/>
                </a:solidFill>
                <a:latin typeface="微软雅黑" panose="020B0503020204020204" pitchFamily="34" charset="-122"/>
                <a:ea typeface="微软雅黑" panose="020B0503020204020204" pitchFamily="34" charset="-122"/>
                <a:cs typeface="Tahoma" panose="020B0604030504040204"/>
              </a:rPr>
              <a:t>好</a:t>
            </a:r>
            <a:r>
              <a:rPr lang="zh-CN" altLang="en-US" sz="1400" dirty="0" smtClean="0">
                <a:solidFill>
                  <a:srgbClr val="002060"/>
                </a:solidFill>
                <a:latin typeface="微软雅黑" panose="020B0503020204020204" pitchFamily="34" charset="-122"/>
                <a:ea typeface="微软雅黑" panose="020B0503020204020204" pitchFamily="34" charset="-122"/>
                <a:cs typeface="Tahoma" panose="020B0604030504040204"/>
              </a:rPr>
              <a:t>”的</a:t>
            </a:r>
            <a:r>
              <a:rPr lang="zh-CN" altLang="en-US" sz="1400" dirty="0">
                <a:solidFill>
                  <a:srgbClr val="002060"/>
                </a:solidFill>
                <a:latin typeface="微软雅黑" panose="020B0503020204020204" pitchFamily="34" charset="-122"/>
                <a:ea typeface="微软雅黑" panose="020B0503020204020204" pitchFamily="34" charset="-122"/>
                <a:cs typeface="Tahoma" panose="020B0604030504040204"/>
              </a:rPr>
              <a:t>答案</a:t>
            </a:r>
            <a:endParaRPr lang="zh-CN" altLang="en-US" sz="1400"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6" name="文本框 5"/>
          <p:cNvSpPr txBox="1"/>
          <p:nvPr/>
        </p:nvSpPr>
        <p:spPr>
          <a:xfrm>
            <a:off x="4626779" y="5970266"/>
            <a:ext cx="2821861" cy="523220"/>
          </a:xfrm>
          <a:prstGeom prst="rect">
            <a:avLst/>
          </a:prstGeom>
          <a:noFill/>
        </p:spPr>
        <p:txBody>
          <a:bodyPr wrap="square" rtlCol="0">
            <a:spAutoFit/>
          </a:bodyPr>
          <a:lstStyle/>
          <a:p>
            <a:r>
              <a:rPr lang="zh-CN" altLang="en-US" sz="1400" dirty="0">
                <a:solidFill>
                  <a:srgbClr val="002060"/>
                </a:solidFill>
                <a:latin typeface="微软雅黑" panose="020B0503020204020204" pitchFamily="34" charset="-122"/>
                <a:ea typeface="微软雅黑" panose="020B0503020204020204" pitchFamily="34" charset="-122"/>
                <a:cs typeface="Tahoma" panose="020B0604030504040204"/>
              </a:rPr>
              <a:t>训练</a:t>
            </a:r>
            <a:r>
              <a:rPr lang="zh-CN" altLang="en-US" sz="1400" b="1" dirty="0">
                <a:solidFill>
                  <a:schemeClr val="accent2"/>
                </a:solidFill>
                <a:latin typeface="微软雅黑" panose="020B0503020204020204" pitchFamily="34" charset="-122"/>
                <a:ea typeface="微软雅黑" panose="020B0503020204020204" pitchFamily="34" charset="-122"/>
                <a:cs typeface="Tahoma" panose="020B0604030504040204"/>
              </a:rPr>
              <a:t>智能裁判员</a:t>
            </a:r>
            <a:r>
              <a:rPr lang="zh-CN" altLang="en-US" sz="1400" dirty="0">
                <a:solidFill>
                  <a:srgbClr val="002060"/>
                </a:solidFill>
                <a:latin typeface="微软雅黑" panose="020B0503020204020204" pitchFamily="34" charset="-122"/>
                <a:ea typeface="微软雅黑" panose="020B0503020204020204" pitchFamily="34" charset="-122"/>
                <a:cs typeface="Tahoma" panose="020B0604030504040204"/>
              </a:rPr>
              <a:t>，能够以人的标准，评判答案</a:t>
            </a:r>
            <a:r>
              <a:rPr lang="zh-CN" altLang="en-US" sz="1400" b="1" dirty="0" smtClean="0">
                <a:solidFill>
                  <a:srgbClr val="FF0000"/>
                </a:solidFill>
                <a:latin typeface="微软雅黑" panose="020B0503020204020204" pitchFamily="34" charset="-122"/>
                <a:ea typeface="微软雅黑" panose="020B0503020204020204" pitchFamily="34" charset="-122"/>
                <a:cs typeface="Tahoma" panose="020B0604030504040204"/>
              </a:rPr>
              <a:t>好</a:t>
            </a:r>
            <a:r>
              <a:rPr lang="zh-CN" altLang="en-US" sz="1400" dirty="0" smtClean="0">
                <a:solidFill>
                  <a:srgbClr val="002060"/>
                </a:solidFill>
                <a:latin typeface="微软雅黑" panose="020B0503020204020204" pitchFamily="34" charset="-122"/>
                <a:ea typeface="微软雅黑" panose="020B0503020204020204" pitchFamily="34" charset="-122"/>
                <a:cs typeface="Tahoma" panose="020B0604030504040204"/>
              </a:rPr>
              <a:t>与</a:t>
            </a:r>
            <a:r>
              <a:rPr lang="zh-CN" altLang="en-US" sz="1400" b="1" dirty="0" smtClean="0">
                <a:solidFill>
                  <a:srgbClr val="FF0000"/>
                </a:solidFill>
                <a:latin typeface="微软雅黑" panose="020B0503020204020204" pitchFamily="34" charset="-122"/>
                <a:ea typeface="微软雅黑" panose="020B0503020204020204" pitchFamily="34" charset="-122"/>
                <a:cs typeface="Tahoma" panose="020B0604030504040204"/>
              </a:rPr>
              <a:t>坏</a:t>
            </a:r>
            <a:endParaRPr lang="zh-CN" altLang="en-US" sz="1400" b="1" dirty="0">
              <a:solidFill>
                <a:srgbClr val="FF0000"/>
              </a:solidFill>
              <a:latin typeface="微软雅黑" panose="020B0503020204020204" pitchFamily="34" charset="-122"/>
              <a:ea typeface="微软雅黑" panose="020B0503020204020204" pitchFamily="34" charset="-122"/>
              <a:cs typeface="Tahoma" panose="020B0604030504040204"/>
            </a:endParaRPr>
          </a:p>
        </p:txBody>
      </p:sp>
      <p:sp>
        <p:nvSpPr>
          <p:cNvPr id="7" name="文本框 6"/>
          <p:cNvSpPr txBox="1"/>
          <p:nvPr/>
        </p:nvSpPr>
        <p:spPr>
          <a:xfrm>
            <a:off x="8078200" y="5984111"/>
            <a:ext cx="2726960" cy="523220"/>
          </a:xfrm>
          <a:prstGeom prst="rect">
            <a:avLst/>
          </a:prstGeom>
          <a:noFill/>
        </p:spPr>
        <p:txBody>
          <a:bodyPr wrap="square" rtlCol="0">
            <a:spAutoFit/>
          </a:bodyPr>
          <a:lstStyle/>
          <a:p>
            <a:r>
              <a:rPr lang="zh-CN" altLang="en-US" sz="1400" dirty="0">
                <a:solidFill>
                  <a:srgbClr val="002060"/>
                </a:solidFill>
                <a:latin typeface="微软雅黑" panose="020B0503020204020204" pitchFamily="34" charset="-122"/>
                <a:ea typeface="微软雅黑" panose="020B0503020204020204" pitchFamily="34" charset="-122"/>
                <a:cs typeface="Tahoma" panose="020B0604030504040204"/>
              </a:rPr>
              <a:t>利用智能裁判员，让模型在大量数据</a:t>
            </a:r>
            <a:r>
              <a:rPr lang="zh-CN" altLang="en-US" sz="1400" dirty="0" smtClean="0">
                <a:solidFill>
                  <a:srgbClr val="002060"/>
                </a:solidFill>
                <a:latin typeface="微软雅黑" panose="020B0503020204020204" pitchFamily="34" charset="-122"/>
                <a:ea typeface="微软雅黑" panose="020B0503020204020204" pitchFamily="34" charset="-122"/>
                <a:cs typeface="Tahoma" panose="020B0604030504040204"/>
              </a:rPr>
              <a:t>上进行</a:t>
            </a:r>
            <a:r>
              <a:rPr lang="zh-CN" altLang="en-US" sz="1400" b="1" dirty="0" smtClean="0">
                <a:solidFill>
                  <a:schemeClr val="accent2"/>
                </a:solidFill>
                <a:latin typeface="微软雅黑" panose="020B0503020204020204" pitchFamily="34" charset="-122"/>
                <a:ea typeface="微软雅黑" panose="020B0503020204020204" pitchFamily="34" charset="-122"/>
                <a:cs typeface="Tahoma" panose="020B0604030504040204"/>
              </a:rPr>
              <a:t>自我</a:t>
            </a:r>
            <a:r>
              <a:rPr lang="zh-CN" altLang="en-US" sz="1400" b="1" dirty="0">
                <a:solidFill>
                  <a:schemeClr val="accent2"/>
                </a:solidFill>
                <a:latin typeface="微软雅黑" panose="020B0503020204020204" pitchFamily="34" charset="-122"/>
                <a:ea typeface="微软雅黑" panose="020B0503020204020204" pitchFamily="34" charset="-122"/>
                <a:cs typeface="Tahoma" panose="020B0604030504040204"/>
              </a:rPr>
              <a:t>迭代</a:t>
            </a:r>
            <a:endParaRPr lang="zh-CN" altLang="en-US" sz="1400" b="1" dirty="0">
              <a:solidFill>
                <a:schemeClr val="accent2"/>
              </a:solidFill>
              <a:latin typeface="微软雅黑" panose="020B0503020204020204" pitchFamily="34" charset="-122"/>
              <a:ea typeface="微软雅黑" panose="020B0503020204020204" pitchFamily="34" charset="-122"/>
              <a:cs typeface="Tahoma" panose="020B0604030504040204"/>
            </a:endParaRPr>
          </a:p>
        </p:txBody>
      </p:sp>
      <p:sp>
        <p:nvSpPr>
          <p:cNvPr id="8" name="Freeform 3"/>
          <p:cNvSpPr/>
          <p:nvPr/>
        </p:nvSpPr>
        <p:spPr>
          <a:xfrm flipV="1">
            <a:off x="0" y="720000"/>
            <a:ext cx="12192000" cy="99803"/>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9" name="标题 1"/>
          <p:cNvSpPr>
            <a:spLocks noGrp="1"/>
          </p:cNvSpPr>
          <p:nvPr>
            <p:ph type="title"/>
          </p:nvPr>
        </p:nvSpPr>
        <p:spPr>
          <a:xfrm>
            <a:off x="566297" y="39571"/>
            <a:ext cx="8217667" cy="920856"/>
          </a:xfrm>
        </p:spPr>
        <p:txBody>
          <a:bodyPr>
            <a:normAutofit/>
          </a:bodyPr>
          <a:lstStyle/>
          <a:p>
            <a:r>
              <a:rPr lang="zh-CN" altLang="en-US" sz="2800" b="1" dirty="0">
                <a:latin typeface="微软雅黑" panose="020B0503020204020204" pitchFamily="34" charset="-122"/>
                <a:ea typeface="微软雅黑" panose="020B0503020204020204" pitchFamily="34" charset="-122"/>
              </a:rPr>
              <a:t>深入剖析</a:t>
            </a:r>
            <a:r>
              <a:rPr lang="en-US" altLang="zh-CN" sz="2800" b="1" dirty="0" err="1">
                <a:latin typeface="微软雅黑" panose="020B0503020204020204" pitchFamily="34" charset="-122"/>
                <a:ea typeface="微软雅黑" panose="020B0503020204020204" pitchFamily="34" charset="-122"/>
              </a:rPr>
              <a:t>ChatGPT</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训练方法</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360682" y="3468191"/>
            <a:ext cx="8473595" cy="2700095"/>
            <a:chOff x="764432" y="3652067"/>
            <a:chExt cx="8473595" cy="2700095"/>
          </a:xfrm>
        </p:grpSpPr>
        <p:pic>
          <p:nvPicPr>
            <p:cNvPr id="4" name="图片 3"/>
            <p:cNvPicPr>
              <a:picLocks noChangeAspect="1"/>
            </p:cNvPicPr>
            <p:nvPr/>
          </p:nvPicPr>
          <p:blipFill rotWithShape="1">
            <a:blip r:embed="rId1"/>
            <a:srcRect t="3894" b="5237"/>
            <a:stretch>
              <a:fillRect/>
            </a:stretch>
          </p:blipFill>
          <p:spPr>
            <a:xfrm>
              <a:off x="764432" y="3652067"/>
              <a:ext cx="2516326" cy="2700095"/>
            </a:xfrm>
            <a:prstGeom prst="rect">
              <a:avLst/>
            </a:prstGeom>
            <a:ln w="12700">
              <a:solidFill>
                <a:schemeClr val="tx1"/>
              </a:solidFill>
            </a:ln>
          </p:spPr>
        </p:pic>
        <p:pic>
          <p:nvPicPr>
            <p:cNvPr id="13" name="图片 12"/>
            <p:cNvPicPr>
              <a:picLocks noChangeAspect="1"/>
            </p:cNvPicPr>
            <p:nvPr/>
          </p:nvPicPr>
          <p:blipFill rotWithShape="1">
            <a:blip r:embed="rId2"/>
            <a:srcRect t="2650" b="9105"/>
            <a:stretch>
              <a:fillRect/>
            </a:stretch>
          </p:blipFill>
          <p:spPr>
            <a:xfrm>
              <a:off x="3394835" y="3652067"/>
              <a:ext cx="5843192" cy="2700095"/>
            </a:xfrm>
            <a:prstGeom prst="rect">
              <a:avLst/>
            </a:prstGeom>
            <a:ln w="12700">
              <a:solidFill>
                <a:schemeClr val="tx1"/>
              </a:solidFill>
            </a:ln>
          </p:spPr>
        </p:pic>
      </p:grpSp>
      <p:sp>
        <p:nvSpPr>
          <p:cNvPr id="15" name="文本框 14"/>
          <p:cNvSpPr txBox="1"/>
          <p:nvPr/>
        </p:nvSpPr>
        <p:spPr>
          <a:xfrm>
            <a:off x="643651" y="1022947"/>
            <a:ext cx="10781636" cy="1614805"/>
          </a:xfrm>
          <a:prstGeom prst="rect">
            <a:avLst/>
          </a:prstGeom>
          <a:noFill/>
        </p:spPr>
        <p:txBody>
          <a:bodyPr wrap="square" rtlCol="0">
            <a:spAutoFit/>
          </a:bodyPr>
          <a:lstStyle/>
          <a:p>
            <a:pPr>
              <a:lnSpc>
                <a:spcPct val="150000"/>
              </a:lnSpc>
            </a:pPr>
            <a:r>
              <a:rPr lang="zh-CN" altLang="en-US" b="1" dirty="0">
                <a:solidFill>
                  <a:srgbClr val="222222"/>
                </a:solidFill>
                <a:latin typeface="微软雅黑" panose="020B0503020204020204" pitchFamily="34" charset="-122"/>
                <a:ea typeface="微软雅黑" panose="020B0503020204020204" pitchFamily="34" charset="-122"/>
              </a:rPr>
              <a:t>提示（</a:t>
            </a:r>
            <a:r>
              <a:rPr lang="en-US" altLang="zh-CN" b="1" dirty="0">
                <a:solidFill>
                  <a:srgbClr val="222222"/>
                </a:solidFill>
                <a:latin typeface="微软雅黑" panose="020B0503020204020204" pitchFamily="34" charset="-122"/>
                <a:ea typeface="微软雅黑" panose="020B0503020204020204" pitchFamily="34" charset="-122"/>
              </a:rPr>
              <a:t>Prompt</a:t>
            </a:r>
            <a:r>
              <a:rPr lang="zh-CN" altLang="en-US" b="1" dirty="0">
                <a:solidFill>
                  <a:srgbClr val="222222"/>
                </a:solidFill>
                <a:latin typeface="微软雅黑" panose="020B0503020204020204" pitchFamily="34" charset="-122"/>
                <a:ea typeface="微软雅黑" panose="020B0503020204020204" pitchFamily="34" charset="-122"/>
              </a:rPr>
              <a:t>）的编写原则</a:t>
            </a:r>
            <a:endParaRPr lang="en-US" altLang="zh-CN" b="1" dirty="0">
              <a:solidFill>
                <a:srgbClr val="222222"/>
              </a:solidFill>
              <a:effectLst/>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多样性：让标注人员随机写</a:t>
            </a:r>
            <a:r>
              <a:rPr kumimoji="1" lang="en-US" altLang="zh-CN" sz="1600" dirty="0">
                <a:latin typeface="微软雅黑" panose="020B0503020204020204" pitchFamily="34" charset="-122"/>
                <a:ea typeface="微软雅黑" panose="020B0503020204020204" pitchFamily="34" charset="-122"/>
              </a:rPr>
              <a:t>prompt</a:t>
            </a:r>
            <a:r>
              <a:rPr kumimoji="1" lang="zh-CN" altLang="en-US" sz="1600" dirty="0">
                <a:latin typeface="微软雅黑" panose="020B0503020204020204" pitchFamily="34" charset="-122"/>
                <a:ea typeface="微软雅黑" panose="020B0503020204020204" pitchFamily="34" charset="-122"/>
              </a:rPr>
              <a:t>，要求这些</a:t>
            </a:r>
            <a:r>
              <a:rPr kumimoji="1" lang="en-US" altLang="zh-CN" sz="1600" dirty="0">
                <a:latin typeface="微软雅黑" panose="020B0503020204020204" pitchFamily="34" charset="-122"/>
                <a:ea typeface="微软雅黑" panose="020B0503020204020204" pitchFamily="34" charset="-122"/>
              </a:rPr>
              <a:t>prompt</a:t>
            </a:r>
            <a:r>
              <a:rPr kumimoji="1" lang="zh-CN" altLang="en-US" sz="1600" dirty="0">
                <a:latin typeface="微软雅黑" panose="020B0503020204020204" pitchFamily="34" charset="-122"/>
                <a:ea typeface="微软雅黑" panose="020B0503020204020204" pitchFamily="34" charset="-122"/>
              </a:rPr>
              <a:t>保持多样性</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具体性：让标注人员写带有例子的</a:t>
            </a:r>
            <a:r>
              <a:rPr kumimoji="1" lang="en-US" altLang="zh-CN" sz="1600" dirty="0">
                <a:latin typeface="微软雅黑" panose="020B0503020204020204" pitchFamily="34" charset="-122"/>
                <a:ea typeface="微软雅黑" panose="020B0503020204020204" pitchFamily="34" charset="-122"/>
              </a:rPr>
              <a:t>prompt</a:t>
            </a:r>
            <a:r>
              <a:rPr kumimoji="1" lang="zh-CN" altLang="en-US" sz="1600" dirty="0">
                <a:latin typeface="微软雅黑" panose="020B0503020204020204" pitchFamily="34" charset="-122"/>
                <a:ea typeface="微软雅黑" panose="020B0503020204020204" pitchFamily="34" charset="-122"/>
              </a:rPr>
              <a:t>，</a:t>
            </a:r>
            <a:r>
              <a:rPr kumimoji="1" lang="zh-CN" altLang="en-US" sz="1600" dirty="0" smtClean="0">
                <a:latin typeface="微软雅黑" panose="020B0503020204020204" pitchFamily="34" charset="-122"/>
                <a:ea typeface="微软雅黑" panose="020B0503020204020204" pitchFamily="34" charset="-122"/>
              </a:rPr>
              <a:t>必须描述</a:t>
            </a:r>
            <a:r>
              <a:rPr kumimoji="1" lang="zh-CN" altLang="en-US" sz="1600" b="1" dirty="0" smtClean="0">
                <a:solidFill>
                  <a:srgbClr val="FF0000"/>
                </a:solidFill>
                <a:latin typeface="微软雅黑" panose="020B0503020204020204" pitchFamily="34" charset="-122"/>
                <a:ea typeface="微软雅黑" panose="020B0503020204020204" pitchFamily="34" charset="-122"/>
              </a:rPr>
              <a:t>特定</a:t>
            </a:r>
            <a:r>
              <a:rPr kumimoji="1" lang="zh-CN" altLang="en-US" sz="1600" b="1" dirty="0">
                <a:solidFill>
                  <a:srgbClr val="FF0000"/>
                </a:solidFill>
                <a:latin typeface="微软雅黑" panose="020B0503020204020204" pitchFamily="34" charset="-122"/>
                <a:ea typeface="微软雅黑" panose="020B0503020204020204" pitchFamily="34" charset="-122"/>
              </a:rPr>
              <a:t>的</a:t>
            </a:r>
            <a:r>
              <a:rPr kumimoji="1" lang="zh-CN" altLang="en-US" sz="1600" b="1" dirty="0" smtClean="0">
                <a:solidFill>
                  <a:srgbClr val="FF0000"/>
                </a:solidFill>
                <a:latin typeface="微软雅黑" panose="020B0503020204020204" pitchFamily="34" charset="-122"/>
                <a:ea typeface="微软雅黑" panose="020B0503020204020204" pitchFamily="34" charset="-122"/>
              </a:rPr>
              <a:t>格式</a:t>
            </a:r>
            <a:r>
              <a:rPr kumimoji="1" lang="zh-CN" altLang="en-US" sz="1600" dirty="0" smtClean="0">
                <a:solidFill>
                  <a:srgbClr val="FF0000"/>
                </a:solidFill>
                <a:latin typeface="微软雅黑" panose="020B0503020204020204" pitchFamily="34" charset="-122"/>
                <a:ea typeface="微软雅黑" panose="020B0503020204020204" pitchFamily="34" charset="-122"/>
              </a:rPr>
              <a:t>和</a:t>
            </a:r>
            <a:r>
              <a:rPr kumimoji="1" lang="zh-CN" altLang="en-US" sz="1600" b="1" dirty="0">
                <a:solidFill>
                  <a:srgbClr val="FF0000"/>
                </a:solidFill>
                <a:latin typeface="微软雅黑" panose="020B0503020204020204" pitchFamily="34" charset="-122"/>
                <a:ea typeface="微软雅黑" panose="020B0503020204020204" pitchFamily="34" charset="-122"/>
              </a:rPr>
              <a:t>多个</a:t>
            </a:r>
            <a:r>
              <a:rPr kumimoji="1" lang="zh-CN" altLang="en-US" sz="1600" dirty="0">
                <a:solidFill>
                  <a:srgbClr val="FF0000"/>
                </a:solidFill>
                <a:latin typeface="微软雅黑" panose="020B0503020204020204" pitchFamily="34" charset="-122"/>
                <a:ea typeface="微软雅黑" panose="020B0503020204020204" pitchFamily="34" charset="-122"/>
              </a:rPr>
              <a:t>具体输出样例</a:t>
            </a:r>
            <a:endParaRPr kumimoji="1" lang="en-US" altLang="zh-CN" sz="1600" dirty="0">
              <a:solidFill>
                <a:srgbClr val="FF0000"/>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sz="1600" dirty="0">
                <a:latin typeface="微软雅黑" panose="020B0503020204020204" pitchFamily="34" charset="-122"/>
                <a:ea typeface="微软雅黑" panose="020B0503020204020204" pitchFamily="34" charset="-122"/>
              </a:rPr>
              <a:t>真实性：让标注人员从</a:t>
            </a:r>
            <a:r>
              <a:rPr kumimoji="1" lang="en-US" altLang="zh-CN" sz="1600" dirty="0">
                <a:latin typeface="微软雅黑" panose="020B0503020204020204" pitchFamily="34" charset="-122"/>
                <a:ea typeface="微软雅黑" panose="020B0503020204020204" pitchFamily="34" charset="-122"/>
              </a:rPr>
              <a:t>GPT-3API</a:t>
            </a:r>
            <a:r>
              <a:rPr kumimoji="1" lang="zh-CN" altLang="en-US" sz="1600" dirty="0">
                <a:latin typeface="微软雅黑" panose="020B0503020204020204" pitchFamily="34" charset="-122"/>
                <a:ea typeface="微软雅黑" panose="020B0503020204020204" pitchFamily="34" charset="-122"/>
              </a:rPr>
              <a:t>的调用中，挑选并修改</a:t>
            </a:r>
            <a:r>
              <a:rPr kumimoji="1" lang="en-US" altLang="zh-CN" sz="1600" dirty="0">
                <a:latin typeface="微软雅黑" panose="020B0503020204020204" pitchFamily="34" charset="-122"/>
                <a:ea typeface="微软雅黑" panose="020B0503020204020204" pitchFamily="34" charset="-122"/>
              </a:rPr>
              <a:t>prompt</a:t>
            </a:r>
            <a:r>
              <a:rPr kumimoji="1" lang="zh-CN" altLang="en-US" sz="1600" dirty="0">
                <a:latin typeface="微软雅黑" panose="020B0503020204020204" pitchFamily="34" charset="-122"/>
                <a:ea typeface="微软雅黑" panose="020B0503020204020204" pitchFamily="34" charset="-122"/>
              </a:rPr>
              <a:t>，这类占比约</a:t>
            </a:r>
            <a:r>
              <a:rPr kumimoji="1" lang="en-US" altLang="zh-CN" sz="1600" b="1" dirty="0">
                <a:solidFill>
                  <a:srgbClr val="FF0000"/>
                </a:solidFill>
                <a:latin typeface="微软雅黑" panose="020B0503020204020204" pitchFamily="34" charset="-122"/>
                <a:ea typeface="微软雅黑" panose="020B0503020204020204" pitchFamily="34" charset="-122"/>
              </a:rPr>
              <a:t>65%</a:t>
            </a:r>
            <a:r>
              <a:rPr kumimoji="1" lang="zh-CN" altLang="en-US" sz="1600" dirty="0">
                <a:latin typeface="微软雅黑" panose="020B0503020204020204" pitchFamily="34" charset="-122"/>
                <a:ea typeface="微软雅黑" panose="020B0503020204020204" pitchFamily="34" charset="-122"/>
              </a:rPr>
              <a:t>，为</a:t>
            </a:r>
            <a:r>
              <a:rPr kumimoji="1" lang="en-US" altLang="zh-CN" sz="1600" b="1" dirty="0" err="1">
                <a:latin typeface="微软雅黑" panose="020B0503020204020204" pitchFamily="34" charset="-122"/>
                <a:ea typeface="微软雅黑" panose="020B0503020204020204" pitchFamily="34" charset="-122"/>
              </a:rPr>
              <a:t>ChatGPT</a:t>
            </a:r>
            <a:r>
              <a:rPr kumimoji="1" lang="zh-CN" altLang="en-US" sz="1600" b="1" dirty="0">
                <a:latin typeface="微软雅黑" panose="020B0503020204020204" pitchFamily="34" charset="-122"/>
                <a:ea typeface="微软雅黑" panose="020B0503020204020204" pitchFamily="34" charset="-122"/>
              </a:rPr>
              <a:t>核心数据</a:t>
            </a:r>
            <a:r>
              <a:rPr kumimoji="1" lang="zh-CN" altLang="en-US" sz="1600" dirty="0">
                <a:latin typeface="微软雅黑" panose="020B0503020204020204" pitchFamily="34" charset="-122"/>
                <a:ea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endParaRPr>
          </a:p>
        </p:txBody>
      </p:sp>
      <p:sp>
        <p:nvSpPr>
          <p:cNvPr id="9" name="Freeform 3"/>
          <p:cNvSpPr/>
          <p:nvPr/>
        </p:nvSpPr>
        <p:spPr>
          <a:xfrm flipV="1">
            <a:off x="0"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0" name="文本框 9"/>
          <p:cNvSpPr txBox="1"/>
          <p:nvPr/>
        </p:nvSpPr>
        <p:spPr>
          <a:xfrm>
            <a:off x="200537" y="3748833"/>
            <a:ext cx="1152525" cy="2487604"/>
          </a:xfrm>
          <a:prstGeom prst="rect">
            <a:avLst/>
          </a:prstGeom>
          <a:noFill/>
        </p:spPr>
        <p:txBody>
          <a:bodyPr wrap="square" rtlCol="0">
            <a:spAutoFit/>
          </a:bodyPr>
          <a:lstStyle/>
          <a:p>
            <a:pPr algn="r">
              <a:lnSpc>
                <a:spcPct val="112000"/>
              </a:lnSpc>
            </a:pPr>
            <a:r>
              <a:rPr kumimoji="1" lang="zh-CN" altLang="en-US" sz="1400" b="1" dirty="0">
                <a:solidFill>
                  <a:srgbClr val="FF0000"/>
                </a:solidFill>
                <a:latin typeface="微软雅黑" panose="020B0503020204020204" pitchFamily="34" charset="-122"/>
                <a:ea typeface="微软雅黑" panose="020B0503020204020204" pitchFamily="34" charset="-122"/>
              </a:rPr>
              <a:t>生成</a:t>
            </a:r>
            <a:endParaRPr kumimoji="1" lang="en-US" altLang="zh-CN" sz="1400" b="1" dirty="0">
              <a:solidFill>
                <a:srgbClr val="FF0000"/>
              </a:solidFill>
              <a:latin typeface="微软雅黑" panose="020B0503020204020204" pitchFamily="34" charset="-122"/>
              <a:ea typeface="微软雅黑" panose="020B0503020204020204" pitchFamily="34" charset="-122"/>
            </a:endParaRPr>
          </a:p>
          <a:p>
            <a:pPr algn="r">
              <a:lnSpc>
                <a:spcPct val="112000"/>
              </a:lnSpc>
            </a:pPr>
            <a:r>
              <a:rPr kumimoji="1" lang="zh-CN" altLang="en-US" sz="1400" b="1" dirty="0">
                <a:solidFill>
                  <a:srgbClr val="FF0000"/>
                </a:solidFill>
                <a:latin typeface="微软雅黑" panose="020B0503020204020204" pitchFamily="34" charset="-122"/>
                <a:ea typeface="微软雅黑" panose="020B0503020204020204" pitchFamily="34" charset="-122"/>
              </a:rPr>
              <a:t>开放域问答</a:t>
            </a:r>
            <a:endParaRPr kumimoji="1" lang="en-US" altLang="zh-CN" sz="1400" b="1" dirty="0">
              <a:solidFill>
                <a:srgbClr val="FF0000"/>
              </a:solidFill>
              <a:latin typeface="微软雅黑" panose="020B0503020204020204" pitchFamily="34" charset="-122"/>
              <a:ea typeface="微软雅黑" panose="020B0503020204020204" pitchFamily="34" charset="-122"/>
            </a:endParaRPr>
          </a:p>
          <a:p>
            <a:pPr algn="r">
              <a:lnSpc>
                <a:spcPct val="112000"/>
              </a:lnSpc>
            </a:pPr>
            <a:r>
              <a:rPr kumimoji="1" lang="zh-CN" altLang="en-US" sz="1400" b="1" dirty="0">
                <a:solidFill>
                  <a:srgbClr val="FF0000"/>
                </a:solidFill>
                <a:latin typeface="微软雅黑" panose="020B0503020204020204" pitchFamily="34" charset="-122"/>
                <a:ea typeface="微软雅黑" panose="020B0503020204020204" pitchFamily="34" charset="-122"/>
              </a:rPr>
              <a:t>头脑风暴</a:t>
            </a:r>
            <a:endParaRPr kumimoji="1" lang="en-US" altLang="zh-CN" sz="1400" b="1" dirty="0">
              <a:solidFill>
                <a:srgbClr val="FF0000"/>
              </a:solidFill>
              <a:latin typeface="微软雅黑" panose="020B0503020204020204" pitchFamily="34" charset="-122"/>
              <a:ea typeface="微软雅黑" panose="020B0503020204020204" pitchFamily="34" charset="-122"/>
            </a:endParaRPr>
          </a:p>
          <a:p>
            <a:pPr algn="r">
              <a:lnSpc>
                <a:spcPct val="112000"/>
              </a:lnSpc>
            </a:pPr>
            <a:r>
              <a:rPr kumimoji="1" lang="zh-CN" altLang="en-US" sz="1400" b="1" dirty="0">
                <a:solidFill>
                  <a:srgbClr val="FF0000"/>
                </a:solidFill>
                <a:latin typeface="微软雅黑" panose="020B0503020204020204" pitchFamily="34" charset="-122"/>
                <a:ea typeface="微软雅黑" panose="020B0503020204020204" pitchFamily="34" charset="-122"/>
              </a:rPr>
              <a:t>闲聊</a:t>
            </a:r>
            <a:endParaRPr kumimoji="1" lang="en-US" altLang="zh-CN" sz="1400" b="1" dirty="0">
              <a:solidFill>
                <a:srgbClr val="FF0000"/>
              </a:solidFill>
              <a:latin typeface="微软雅黑" panose="020B0503020204020204" pitchFamily="34" charset="-122"/>
              <a:ea typeface="微软雅黑" panose="020B0503020204020204" pitchFamily="34" charset="-122"/>
            </a:endParaRPr>
          </a:p>
          <a:p>
            <a:pPr algn="r">
              <a:lnSpc>
                <a:spcPct val="112000"/>
              </a:lnSpc>
            </a:pPr>
            <a:r>
              <a:rPr kumimoji="1" lang="zh-CN" altLang="en-US" sz="1400" b="1" dirty="0">
                <a:solidFill>
                  <a:srgbClr val="FF0000"/>
                </a:solidFill>
                <a:latin typeface="微软雅黑" panose="020B0503020204020204" pitchFamily="34" charset="-122"/>
                <a:ea typeface="微软雅黑" panose="020B0503020204020204" pitchFamily="34" charset="-122"/>
              </a:rPr>
              <a:t>改写</a:t>
            </a:r>
            <a:endParaRPr kumimoji="1" lang="en-US" altLang="zh-CN" sz="1400" b="1" dirty="0">
              <a:solidFill>
                <a:srgbClr val="FF0000"/>
              </a:solidFill>
              <a:latin typeface="微软雅黑" panose="020B0503020204020204" pitchFamily="34" charset="-122"/>
              <a:ea typeface="微软雅黑" panose="020B0503020204020204" pitchFamily="34" charset="-122"/>
            </a:endParaRPr>
          </a:p>
          <a:p>
            <a:pPr algn="r">
              <a:lnSpc>
                <a:spcPct val="112000"/>
              </a:lnSpc>
            </a:pPr>
            <a:r>
              <a:rPr kumimoji="1" lang="zh-CN" altLang="en-US" sz="1400" b="1" dirty="0">
                <a:solidFill>
                  <a:srgbClr val="FF0000"/>
                </a:solidFill>
                <a:latin typeface="微软雅黑" panose="020B0503020204020204" pitchFamily="34" charset="-122"/>
                <a:ea typeface="微软雅黑" panose="020B0503020204020204" pitchFamily="34" charset="-122"/>
              </a:rPr>
              <a:t>摘要</a:t>
            </a:r>
            <a:endParaRPr kumimoji="1" lang="en-US" altLang="zh-CN" sz="1400" b="1" dirty="0">
              <a:solidFill>
                <a:srgbClr val="FF0000"/>
              </a:solidFill>
              <a:latin typeface="微软雅黑" panose="020B0503020204020204" pitchFamily="34" charset="-122"/>
              <a:ea typeface="微软雅黑" panose="020B0503020204020204" pitchFamily="34" charset="-122"/>
            </a:endParaRPr>
          </a:p>
          <a:p>
            <a:pPr algn="r">
              <a:lnSpc>
                <a:spcPct val="112000"/>
              </a:lnSpc>
            </a:pPr>
            <a:r>
              <a:rPr kumimoji="1" lang="zh-CN" altLang="en-US" sz="1400" b="1" dirty="0">
                <a:solidFill>
                  <a:srgbClr val="FF0000"/>
                </a:solidFill>
                <a:latin typeface="微软雅黑" panose="020B0503020204020204" pitchFamily="34" charset="-122"/>
                <a:ea typeface="微软雅黑" panose="020B0503020204020204" pitchFamily="34" charset="-122"/>
              </a:rPr>
              <a:t>分类</a:t>
            </a:r>
            <a:endParaRPr kumimoji="1" lang="en-US" altLang="zh-CN" sz="1400" b="1" dirty="0">
              <a:solidFill>
                <a:srgbClr val="FF0000"/>
              </a:solidFill>
              <a:latin typeface="微软雅黑" panose="020B0503020204020204" pitchFamily="34" charset="-122"/>
              <a:ea typeface="微软雅黑" panose="020B0503020204020204" pitchFamily="34" charset="-122"/>
            </a:endParaRPr>
          </a:p>
          <a:p>
            <a:pPr algn="r">
              <a:lnSpc>
                <a:spcPct val="112000"/>
              </a:lnSpc>
            </a:pPr>
            <a:r>
              <a:rPr kumimoji="1" lang="zh-CN" altLang="en-US" sz="1400" b="1" dirty="0">
                <a:solidFill>
                  <a:srgbClr val="FF0000"/>
                </a:solidFill>
                <a:latin typeface="微软雅黑" panose="020B0503020204020204" pitchFamily="34" charset="-122"/>
                <a:ea typeface="微软雅黑" panose="020B0503020204020204" pitchFamily="34" charset="-122"/>
              </a:rPr>
              <a:t>其他</a:t>
            </a:r>
            <a:endParaRPr kumimoji="1" lang="en-US" altLang="zh-CN" sz="1400" b="1" dirty="0">
              <a:solidFill>
                <a:srgbClr val="FF0000"/>
              </a:solidFill>
              <a:latin typeface="微软雅黑" panose="020B0503020204020204" pitchFamily="34" charset="-122"/>
              <a:ea typeface="微软雅黑" panose="020B0503020204020204" pitchFamily="34" charset="-122"/>
            </a:endParaRPr>
          </a:p>
          <a:p>
            <a:pPr algn="r">
              <a:lnSpc>
                <a:spcPct val="112000"/>
              </a:lnSpc>
            </a:pPr>
            <a:r>
              <a:rPr kumimoji="1" lang="zh-CN" altLang="en-US" sz="1400" b="1" dirty="0">
                <a:solidFill>
                  <a:srgbClr val="FF0000"/>
                </a:solidFill>
                <a:latin typeface="微软雅黑" panose="020B0503020204020204" pitchFamily="34" charset="-122"/>
                <a:ea typeface="微软雅黑" panose="020B0503020204020204" pitchFamily="34" charset="-122"/>
              </a:rPr>
              <a:t>封闭域问答</a:t>
            </a:r>
            <a:endParaRPr kumimoji="1" lang="en-US" altLang="zh-CN" sz="1400" b="1" dirty="0">
              <a:solidFill>
                <a:srgbClr val="FF0000"/>
              </a:solidFill>
              <a:latin typeface="微软雅黑" panose="020B0503020204020204" pitchFamily="34" charset="-122"/>
              <a:ea typeface="微软雅黑" panose="020B0503020204020204" pitchFamily="34" charset="-122"/>
            </a:endParaRPr>
          </a:p>
          <a:p>
            <a:pPr algn="r">
              <a:lnSpc>
                <a:spcPct val="112000"/>
              </a:lnSpc>
            </a:pPr>
            <a:r>
              <a:rPr kumimoji="1" lang="zh-CN" altLang="en-US" sz="1400" b="1" dirty="0">
                <a:solidFill>
                  <a:srgbClr val="FF0000"/>
                </a:solidFill>
                <a:latin typeface="微软雅黑" panose="020B0503020204020204" pitchFamily="34" charset="-122"/>
                <a:ea typeface="微软雅黑" panose="020B0503020204020204" pitchFamily="34" charset="-122"/>
              </a:rPr>
              <a:t>抽取</a:t>
            </a:r>
            <a:endParaRPr kumimoji="1"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209751" y="3999890"/>
            <a:ext cx="933450" cy="307777"/>
          </a:xfrm>
          <a:prstGeom prst="rect">
            <a:avLst/>
          </a:prstGeom>
          <a:noFill/>
        </p:spPr>
        <p:txBody>
          <a:bodyPr wrap="square" rtlCol="0">
            <a:spAutoFit/>
          </a:bodyPr>
          <a:lstStyle/>
          <a:p>
            <a:r>
              <a:rPr kumimoji="1" lang="zh-CN" altLang="en-US" sz="1400" b="1" dirty="0">
                <a:solidFill>
                  <a:srgbClr val="FF0000"/>
                </a:solidFill>
                <a:latin typeface="微软雅黑" panose="020B0503020204020204" pitchFamily="34" charset="-122"/>
                <a:ea typeface="微软雅黑" panose="020B0503020204020204" pitchFamily="34" charset="-122"/>
              </a:rPr>
              <a:t>头脑风暴</a:t>
            </a:r>
            <a:endParaRPr kumimoji="1"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4143076" y="4533290"/>
            <a:ext cx="933450" cy="307777"/>
          </a:xfrm>
          <a:prstGeom prst="rect">
            <a:avLst/>
          </a:prstGeom>
          <a:noFill/>
        </p:spPr>
        <p:txBody>
          <a:bodyPr wrap="square" rtlCol="0">
            <a:spAutoFit/>
          </a:bodyPr>
          <a:lstStyle/>
          <a:p>
            <a:pPr algn="ctr"/>
            <a:r>
              <a:rPr kumimoji="1" lang="zh-CN" altLang="en-US" sz="1400" b="1" dirty="0">
                <a:solidFill>
                  <a:srgbClr val="FF0000"/>
                </a:solidFill>
                <a:latin typeface="微软雅黑" panose="020B0503020204020204" pitchFamily="34" charset="-122"/>
                <a:ea typeface="微软雅黑" panose="020B0503020204020204" pitchFamily="34" charset="-122"/>
              </a:rPr>
              <a:t>生成</a:t>
            </a:r>
            <a:endParaRPr kumimoji="1"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4148150" y="5107263"/>
            <a:ext cx="933450" cy="307777"/>
          </a:xfrm>
          <a:prstGeom prst="rect">
            <a:avLst/>
          </a:prstGeom>
          <a:noFill/>
        </p:spPr>
        <p:txBody>
          <a:bodyPr wrap="square" rtlCol="0">
            <a:spAutoFit/>
          </a:bodyPr>
          <a:lstStyle/>
          <a:p>
            <a:pPr algn="ctr"/>
            <a:r>
              <a:rPr kumimoji="1" lang="zh-CN" altLang="en-US" sz="1400" b="1" dirty="0">
                <a:solidFill>
                  <a:srgbClr val="FF0000"/>
                </a:solidFill>
                <a:latin typeface="微软雅黑" panose="020B0503020204020204" pitchFamily="34" charset="-122"/>
                <a:ea typeface="微软雅黑" panose="020B0503020204020204" pitchFamily="34" charset="-122"/>
              </a:rPr>
              <a:t>改写</a:t>
            </a:r>
            <a:endParaRPr kumimoji="1" lang="en-US" altLang="zh-CN" sz="1400" b="1" dirty="0">
              <a:solidFill>
                <a:srgbClr val="FF0000"/>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43651" y="2789559"/>
            <a:ext cx="3792794" cy="506730"/>
          </a:xfrm>
          <a:prstGeom prst="rect">
            <a:avLst/>
          </a:prstGeom>
          <a:noFill/>
        </p:spPr>
        <p:txBody>
          <a:bodyPr wrap="square" rtlCol="0">
            <a:spAutoFit/>
          </a:bodyPr>
          <a:lstStyle/>
          <a:p>
            <a:pPr>
              <a:lnSpc>
                <a:spcPct val="150000"/>
              </a:lnSpc>
            </a:pPr>
            <a:r>
              <a:rPr lang="zh-CN" altLang="en-US" b="1" dirty="0">
                <a:solidFill>
                  <a:srgbClr val="222222"/>
                </a:solidFill>
                <a:latin typeface="微软雅黑" panose="020B0503020204020204" pitchFamily="34" charset="-122"/>
                <a:ea typeface="微软雅黑" panose="020B0503020204020204" pitchFamily="34" charset="-122"/>
              </a:rPr>
              <a:t>提示（</a:t>
            </a:r>
            <a:r>
              <a:rPr lang="en-US" altLang="zh-CN" b="1" dirty="0">
                <a:solidFill>
                  <a:srgbClr val="222222"/>
                </a:solidFill>
                <a:latin typeface="微软雅黑" panose="020B0503020204020204" pitchFamily="34" charset="-122"/>
                <a:ea typeface="微软雅黑" panose="020B0503020204020204" pitchFamily="34" charset="-122"/>
              </a:rPr>
              <a:t>Prompt</a:t>
            </a:r>
            <a:r>
              <a:rPr lang="zh-CN" altLang="en-US" b="1" dirty="0">
                <a:solidFill>
                  <a:srgbClr val="222222"/>
                </a:solidFill>
                <a:latin typeface="微软雅黑" panose="020B0503020204020204" pitchFamily="34" charset="-122"/>
                <a:ea typeface="微软雅黑" panose="020B0503020204020204" pitchFamily="34" charset="-122"/>
              </a:rPr>
              <a:t>）的任务类型分布：</a:t>
            </a:r>
            <a:endParaRPr lang="en-US" altLang="zh-CN" b="1" dirty="0">
              <a:solidFill>
                <a:srgbClr val="222222"/>
              </a:solidFill>
              <a:effectLst/>
              <a:latin typeface="微软雅黑" panose="020B0503020204020204" pitchFamily="34" charset="-122"/>
              <a:ea typeface="微软雅黑" panose="020B0503020204020204" pitchFamily="34" charset="-122"/>
            </a:endParaRPr>
          </a:p>
        </p:txBody>
      </p:sp>
      <p:sp>
        <p:nvSpPr>
          <p:cNvPr id="18" name="标题 1"/>
          <p:cNvSpPr>
            <a:spLocks noGrp="1"/>
          </p:cNvSpPr>
          <p:nvPr>
            <p:ph type="title"/>
          </p:nvPr>
        </p:nvSpPr>
        <p:spPr>
          <a:xfrm>
            <a:off x="566297" y="39571"/>
            <a:ext cx="8217667" cy="920856"/>
          </a:xfrm>
        </p:spPr>
        <p:txBody>
          <a:bodyPr>
            <a:normAutofit/>
          </a:bodyPr>
          <a:lstStyle/>
          <a:p>
            <a:r>
              <a:rPr lang="zh-CN" altLang="en-US" sz="2800" b="1" dirty="0">
                <a:latin typeface="微软雅黑" panose="020B0503020204020204" pitchFamily="34" charset="-122"/>
                <a:ea typeface="微软雅黑" panose="020B0503020204020204" pitchFamily="34" charset="-122"/>
              </a:rPr>
              <a:t>深入剖析</a:t>
            </a:r>
            <a:r>
              <a:rPr lang="en-US" altLang="zh-CN" sz="2800" b="1" dirty="0" err="1">
                <a:latin typeface="微软雅黑" panose="020B0503020204020204" pitchFamily="34" charset="-122"/>
                <a:ea typeface="微软雅黑" panose="020B0503020204020204" pitchFamily="34" charset="-122"/>
              </a:rPr>
              <a:t>ChatGPT</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提示的编写原则与类型</a:t>
            </a:r>
            <a:endParaRPr lang="zh-CN" altLang="en-US" sz="2800" b="1" dirty="0">
              <a:latin typeface="微软雅黑" panose="020B0503020204020204" pitchFamily="34" charset="-122"/>
              <a:ea typeface="微软雅黑" panose="020B0503020204020204" pitchFamily="34" charset="-122"/>
            </a:endParaRPr>
          </a:p>
        </p:txBody>
      </p:sp>
      <p:sp>
        <p:nvSpPr>
          <p:cNvPr id="19" name="文本框 18"/>
          <p:cNvSpPr txBox="1"/>
          <p:nvPr/>
        </p:nvSpPr>
        <p:spPr>
          <a:xfrm>
            <a:off x="8558278" y="1155232"/>
            <a:ext cx="3474315" cy="307777"/>
          </a:xfrm>
          <a:prstGeom prst="rect">
            <a:avLst/>
          </a:prstGeom>
          <a:noFill/>
        </p:spPr>
        <p:txBody>
          <a:bodyPr wrap="square" rtlCol="0">
            <a:spAutoFit/>
          </a:bodyPr>
          <a:lstStyle/>
          <a:p>
            <a:r>
              <a:rPr lang="zh-CN" altLang="en-US" sz="1400" dirty="0">
                <a:solidFill>
                  <a:srgbClr val="002060"/>
                </a:solidFill>
                <a:latin typeface="微软雅黑" panose="020B0503020204020204" pitchFamily="34" charset="-122"/>
                <a:ea typeface="微软雅黑" panose="020B0503020204020204" pitchFamily="34" charset="-122"/>
                <a:cs typeface="Tahoma" panose="020B0604030504040204"/>
              </a:rPr>
              <a:t>给模型的输入，也被称为</a:t>
            </a:r>
            <a:r>
              <a:rPr lang="zh-CN" altLang="en-US" sz="1400" b="1" dirty="0">
                <a:solidFill>
                  <a:srgbClr val="FF0000"/>
                </a:solidFill>
                <a:latin typeface="微软雅黑" panose="020B0503020204020204" pitchFamily="34" charset="-122"/>
                <a:ea typeface="微软雅黑" panose="020B0503020204020204" pitchFamily="34" charset="-122"/>
                <a:cs typeface="Tahoma" panose="020B0604030504040204"/>
              </a:rPr>
              <a:t>提示（</a:t>
            </a:r>
            <a:r>
              <a:rPr lang="en-US" altLang="zh-CN" sz="1400" b="1" dirty="0">
                <a:solidFill>
                  <a:srgbClr val="FF0000"/>
                </a:solidFill>
                <a:latin typeface="微软雅黑" panose="020B0503020204020204" pitchFamily="34" charset="-122"/>
                <a:ea typeface="微软雅黑" panose="020B0503020204020204" pitchFamily="34" charset="-122"/>
                <a:cs typeface="Tahoma" panose="020B0604030504040204"/>
              </a:rPr>
              <a:t>Prompt</a:t>
            </a:r>
            <a:r>
              <a:rPr lang="zh-CN" altLang="en-US" sz="1400" b="1" dirty="0">
                <a:solidFill>
                  <a:srgbClr val="FF0000"/>
                </a:solidFill>
                <a:latin typeface="微软雅黑" panose="020B0503020204020204" pitchFamily="34" charset="-122"/>
                <a:ea typeface="微软雅黑" panose="020B0503020204020204" pitchFamily="34" charset="-122"/>
                <a:cs typeface="Tahoma" panose="020B0604030504040204"/>
              </a:rPr>
              <a:t>）</a:t>
            </a:r>
            <a:endParaRPr lang="zh-CN" altLang="en-US" sz="1400" b="1" dirty="0">
              <a:solidFill>
                <a:srgbClr val="FF0000"/>
              </a:solidFill>
              <a:latin typeface="微软雅黑" panose="020B0503020204020204" pitchFamily="34" charset="-122"/>
              <a:ea typeface="微软雅黑" panose="020B0503020204020204" pitchFamily="34" charset="-122"/>
              <a:cs typeface="Tahoma" panose="020B0604030504040204"/>
            </a:endParaRPr>
          </a:p>
        </p:txBody>
      </p:sp>
      <p:sp>
        <p:nvSpPr>
          <p:cNvPr id="22" name="文本框 21"/>
          <p:cNvSpPr txBox="1"/>
          <p:nvPr/>
        </p:nvSpPr>
        <p:spPr>
          <a:xfrm>
            <a:off x="1226435" y="6386300"/>
            <a:ext cx="4940726" cy="276999"/>
          </a:xfrm>
          <a:prstGeom prst="rect">
            <a:avLst/>
          </a:prstGeom>
          <a:noFill/>
        </p:spPr>
        <p:txBody>
          <a:bodyPr wrap="square" rtlCol="0">
            <a:spAutoFit/>
          </a:bodyPr>
          <a:lstStyle/>
          <a:p>
            <a:r>
              <a:rPr lang="zh-CN" altLang="en-US" sz="1200" dirty="0">
                <a:solidFill>
                  <a:srgbClr val="002060"/>
                </a:solidFill>
                <a:latin typeface="微软雅黑" panose="020B0503020204020204" pitchFamily="34" charset="-122"/>
                <a:ea typeface="微软雅黑" panose="020B0503020204020204" pitchFamily="34" charset="-122"/>
                <a:cs typeface="Tahoma" panose="020B0604030504040204"/>
              </a:rPr>
              <a:t>注：上表来自于</a:t>
            </a:r>
            <a:r>
              <a:rPr lang="en-US" altLang="zh-CN" sz="1200" dirty="0" err="1">
                <a:solidFill>
                  <a:srgbClr val="002060"/>
                </a:solidFill>
                <a:latin typeface="微软雅黑" panose="020B0503020204020204" pitchFamily="34" charset="-122"/>
                <a:ea typeface="微软雅黑" panose="020B0503020204020204" pitchFamily="34" charset="-122"/>
                <a:cs typeface="Tahoma" panose="020B0604030504040204"/>
              </a:rPr>
              <a:t>InstructGPT</a:t>
            </a:r>
            <a:r>
              <a:rPr lang="zh-CN" altLang="en-US" sz="1200" dirty="0">
                <a:solidFill>
                  <a:srgbClr val="002060"/>
                </a:solidFill>
                <a:latin typeface="微软雅黑" panose="020B0503020204020204" pitchFamily="34" charset="-122"/>
                <a:ea typeface="微软雅黑" panose="020B0503020204020204" pitchFamily="34" charset="-122"/>
                <a:cs typeface="Tahoma" panose="020B0604030504040204"/>
              </a:rPr>
              <a:t>论文。</a:t>
            </a:r>
            <a:r>
              <a:rPr lang="en-US" altLang="zh-CN" sz="1200" dirty="0" err="1">
                <a:solidFill>
                  <a:srgbClr val="002060"/>
                </a:solidFill>
                <a:latin typeface="微软雅黑" panose="020B0503020204020204" pitchFamily="34" charset="-122"/>
                <a:ea typeface="微软雅黑" panose="020B0503020204020204" pitchFamily="34" charset="-122"/>
                <a:cs typeface="Tahoma" panose="020B0604030504040204"/>
              </a:rPr>
              <a:t>ChatGPT</a:t>
            </a:r>
            <a:r>
              <a:rPr lang="zh-CN" altLang="en-US" sz="1200" dirty="0">
                <a:solidFill>
                  <a:srgbClr val="002060"/>
                </a:solidFill>
                <a:latin typeface="微软雅黑" panose="020B0503020204020204" pitchFamily="34" charset="-122"/>
                <a:ea typeface="微软雅黑" panose="020B0503020204020204" pitchFamily="34" charset="-122"/>
                <a:cs typeface="Tahoma" panose="020B0604030504040204"/>
              </a:rPr>
              <a:t>未公布相关信息。</a:t>
            </a:r>
            <a:endParaRPr lang="zh-CN" altLang="en-US" sz="1200"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20" name="文本框 19"/>
          <p:cNvSpPr txBox="1"/>
          <p:nvPr/>
        </p:nvSpPr>
        <p:spPr>
          <a:xfrm>
            <a:off x="9856914" y="3659937"/>
            <a:ext cx="2289366" cy="523220"/>
          </a:xfrm>
          <a:prstGeom prst="rect">
            <a:avLst/>
          </a:prstGeom>
          <a:noFill/>
        </p:spPr>
        <p:txBody>
          <a:bodyPr wrap="square" rtlCol="0">
            <a:spAutoFit/>
          </a:bodyPr>
          <a:lstStyle/>
          <a:p>
            <a:r>
              <a:rPr kumimoji="1" lang="zh-CN" altLang="en-US" sz="1400" b="1" dirty="0" smtClean="0">
                <a:solidFill>
                  <a:srgbClr val="FF0000"/>
                </a:solidFill>
                <a:highlight>
                  <a:srgbClr val="FFFF00"/>
                </a:highlight>
                <a:latin typeface="微软雅黑" panose="020B0503020204020204" pitchFamily="34" charset="-122"/>
                <a:ea typeface="微软雅黑" panose="020B0503020204020204" pitchFamily="34" charset="-122"/>
              </a:rPr>
              <a:t>列出五个如何重拾对事业热情的方法</a:t>
            </a:r>
            <a:endParaRPr kumimoji="1"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23" name="文本框 19"/>
          <p:cNvSpPr txBox="1"/>
          <p:nvPr/>
        </p:nvSpPr>
        <p:spPr>
          <a:xfrm>
            <a:off x="9865348" y="4287961"/>
            <a:ext cx="2265691" cy="738664"/>
          </a:xfrm>
          <a:prstGeom prst="rect">
            <a:avLst/>
          </a:prstGeom>
          <a:noFill/>
        </p:spPr>
        <p:txBody>
          <a:bodyPr wrap="square" rtlCol="0">
            <a:spAutoFit/>
          </a:bodyPr>
          <a:lstStyle/>
          <a:p>
            <a:r>
              <a:rPr kumimoji="1"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写一</a:t>
            </a:r>
            <a:r>
              <a:rPr kumimoji="1" lang="zh-CN" altLang="en-US" sz="1400" b="1" dirty="0" smtClean="0">
                <a:solidFill>
                  <a:srgbClr val="FF0000"/>
                </a:solidFill>
                <a:highlight>
                  <a:srgbClr val="FFFF00"/>
                </a:highlight>
                <a:latin typeface="微软雅黑" panose="020B0503020204020204" pitchFamily="34" charset="-122"/>
                <a:ea typeface="微软雅黑" panose="020B0503020204020204" pitchFamily="34" charset="-122"/>
              </a:rPr>
              <a:t>个小故事：一只熊去海滩，与一只海豹交朋友，然后回家</a:t>
            </a:r>
            <a:endParaRPr kumimoji="1"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
        <p:nvSpPr>
          <p:cNvPr id="24" name="文本框 19"/>
          <p:cNvSpPr txBox="1"/>
          <p:nvPr/>
        </p:nvSpPr>
        <p:spPr>
          <a:xfrm>
            <a:off x="9856913" y="5183937"/>
            <a:ext cx="2145199" cy="923330"/>
          </a:xfrm>
          <a:prstGeom prst="rect">
            <a:avLst/>
          </a:prstGeom>
          <a:noFill/>
        </p:spPr>
        <p:txBody>
          <a:bodyPr wrap="square" rtlCol="0">
            <a:spAutoFit/>
          </a:bodyPr>
          <a:lstStyle/>
          <a:p>
            <a:r>
              <a:rPr kumimoji="1"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这</a:t>
            </a:r>
            <a:r>
              <a:rPr kumimoji="1" lang="zh-CN" altLang="en-US" sz="1400" b="1" dirty="0" smtClean="0">
                <a:solidFill>
                  <a:srgbClr val="FF0000"/>
                </a:solidFill>
                <a:highlight>
                  <a:srgbClr val="FFFF00"/>
                </a:highlight>
                <a:latin typeface="微软雅黑" panose="020B0503020204020204" pitchFamily="34" charset="-122"/>
                <a:ea typeface="微软雅黑" panose="020B0503020204020204" pitchFamily="34" charset="-122"/>
              </a:rPr>
              <a:t>是百老汇一出戏的摘要：</a:t>
            </a:r>
            <a:endParaRPr kumimoji="1" lang="en-US" altLang="zh-CN" sz="1400" b="1" dirty="0" smtClean="0">
              <a:solidFill>
                <a:srgbClr val="FF0000"/>
              </a:solidFill>
              <a:highlight>
                <a:srgbClr val="FFFF00"/>
              </a:highlight>
              <a:latin typeface="微软雅黑" panose="020B0503020204020204" pitchFamily="34" charset="-122"/>
              <a:ea typeface="微软雅黑" panose="020B0503020204020204" pitchFamily="34" charset="-122"/>
            </a:endParaRPr>
          </a:p>
          <a:p>
            <a:pPr>
              <a:lnSpc>
                <a:spcPct val="150000"/>
              </a:lnSpc>
              <a:spcAft>
                <a:spcPts val="600"/>
              </a:spcAft>
            </a:pPr>
            <a:r>
              <a:rPr kumimoji="1" lang="en-US" altLang="zh-CN" sz="1400" b="1" dirty="0" smtClean="0">
                <a:solidFill>
                  <a:srgbClr val="FF0000"/>
                </a:solidFill>
                <a:highlight>
                  <a:srgbClr val="FFFF00"/>
                </a:highlight>
                <a:latin typeface="微软雅黑" panose="020B0503020204020204" pitchFamily="34" charset="-122"/>
                <a:ea typeface="微软雅黑" panose="020B0503020204020204" pitchFamily="34" charset="-122"/>
              </a:rPr>
              <a:t>{</a:t>
            </a:r>
            <a:r>
              <a:rPr kumimoji="1" lang="zh-CN" altLang="en-US" sz="1400" b="1" dirty="0" smtClean="0">
                <a:solidFill>
                  <a:srgbClr val="FF0000"/>
                </a:solidFill>
                <a:highlight>
                  <a:srgbClr val="FFFF00"/>
                </a:highlight>
                <a:latin typeface="微软雅黑" panose="020B0503020204020204" pitchFamily="34" charset="-122"/>
                <a:ea typeface="微软雅黑" panose="020B0503020204020204" pitchFamily="34" charset="-122"/>
              </a:rPr>
              <a:t>摘要</a:t>
            </a:r>
            <a:r>
              <a:rPr kumimoji="1" lang="en-US" altLang="zh-CN" sz="1400" b="1" dirty="0" smtClean="0">
                <a:solidFill>
                  <a:srgbClr val="FF0000"/>
                </a:solidFill>
                <a:highlight>
                  <a:srgbClr val="FFFF00"/>
                </a:highlight>
                <a:latin typeface="微软雅黑" panose="020B0503020204020204" pitchFamily="34" charset="-122"/>
                <a:ea typeface="微软雅黑" panose="020B0503020204020204" pitchFamily="34" charset="-122"/>
              </a:rPr>
              <a:t>}</a:t>
            </a:r>
            <a:endParaRPr kumimoji="1"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a:p>
            <a:r>
              <a:rPr kumimoji="1" lang="zh-CN" altLang="en-US" sz="1400" b="1" dirty="0">
                <a:solidFill>
                  <a:srgbClr val="FF0000"/>
                </a:solidFill>
                <a:highlight>
                  <a:srgbClr val="FFFF00"/>
                </a:highlight>
                <a:latin typeface="微软雅黑" panose="020B0503020204020204" pitchFamily="34" charset="-122"/>
                <a:ea typeface="微软雅黑" panose="020B0503020204020204" pitchFamily="34" charset="-122"/>
              </a:rPr>
              <a:t>这</a:t>
            </a:r>
            <a:r>
              <a:rPr kumimoji="1" lang="zh-CN" altLang="en-US" sz="1400" b="1" dirty="0" smtClean="0">
                <a:solidFill>
                  <a:srgbClr val="FF0000"/>
                </a:solidFill>
                <a:highlight>
                  <a:srgbClr val="FFFF00"/>
                </a:highlight>
                <a:latin typeface="微软雅黑" panose="020B0503020204020204" pitchFamily="34" charset="-122"/>
                <a:ea typeface="微软雅黑" panose="020B0503020204020204" pitchFamily="34" charset="-122"/>
              </a:rPr>
              <a:t>是那出戏商演的大纲：</a:t>
            </a:r>
            <a:endParaRPr kumimoji="1" lang="en-US" altLang="zh-CN" sz="1400" b="1" dirty="0">
              <a:solidFill>
                <a:srgbClr val="FF0000"/>
              </a:solidFill>
              <a:highlight>
                <a:srgbClr val="FFFF00"/>
              </a:highlight>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6420" y="39370"/>
            <a:ext cx="8263890" cy="920750"/>
          </a:xfrm>
        </p:spPr>
        <p:txBody>
          <a:bodyPr>
            <a:normAutofit/>
          </a:bodyPr>
          <a:lstStyle/>
          <a:p>
            <a:r>
              <a:rPr lang="en-US" sz="2800" b="1" dirty="0">
                <a:latin typeface="微软雅黑" panose="020B0503020204020204" pitchFamily="34" charset="-122"/>
                <a:ea typeface="微软雅黑" panose="020B0503020204020204" pitchFamily="34" charset="-122"/>
              </a:rPr>
              <a:t>ChatGPTPrompt</a:t>
            </a:r>
            <a:r>
              <a:rPr lang="zh-CN" altLang="en-US" sz="2800" b="1" dirty="0">
                <a:latin typeface="微软雅黑" panose="020B0503020204020204" pitchFamily="34" charset="-122"/>
                <a:ea typeface="微软雅黑" panose="020B0503020204020204" pitchFamily="34" charset="-122"/>
              </a:rPr>
              <a:t>设计原则</a:t>
            </a:r>
            <a:endParaRPr lang="zh-CN" altLang="en-US" sz="2800" b="1" dirty="0">
              <a:latin typeface="微软雅黑" panose="020B0503020204020204" pitchFamily="34" charset="-122"/>
              <a:ea typeface="微软雅黑" panose="020B0503020204020204" pitchFamily="34" charset="-122"/>
            </a:endParaRPr>
          </a:p>
        </p:txBody>
      </p:sp>
      <p:sp>
        <p:nvSpPr>
          <p:cNvPr id="39"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8" name="AutoShape 6"/>
          <p:cNvSpPr>
            <a:spLocks noChangeArrowheads="1"/>
          </p:cNvSpPr>
          <p:nvPr/>
        </p:nvSpPr>
        <p:spPr bwMode="auto">
          <a:xfrm>
            <a:off x="702786" y="1303194"/>
            <a:ext cx="9234255" cy="2058301"/>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ctr"/>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lgn="ctr">
              <a:spcBef>
                <a:spcPct val="0"/>
              </a:spcBef>
            </a:pP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9" name="矩形: 圆角 44"/>
          <p:cNvSpPr/>
          <p:nvPr/>
        </p:nvSpPr>
        <p:spPr>
          <a:xfrm>
            <a:off x="852953" y="985587"/>
            <a:ext cx="4829662" cy="504056"/>
          </a:xfrm>
          <a:prstGeom prst="roundRect">
            <a:avLst/>
          </a:prstGeom>
          <a:solidFill>
            <a:srgbClr val="C00000"/>
          </a:solidFill>
          <a:ln>
            <a:noFill/>
          </a:ln>
          <a:effectLst/>
        </p:spPr>
        <p:txBody>
          <a:bodyPr rtlCol="0" anchor="ctr"/>
          <a:lstStyle/>
          <a:p>
            <a:pPr eaLnBrk="0" fontAlgn="base" hangingPunct="0">
              <a:spcBef>
                <a:spcPct val="0"/>
              </a:spcBef>
              <a:spcAft>
                <a:spcPct val="0"/>
              </a:spcAft>
            </a:pPr>
            <a:r>
              <a:rPr lang="en-US" altLang="zh-CN" sz="2000" b="1" dirty="0">
                <a:solidFill>
                  <a:prstClr val="white"/>
                </a:solidFill>
                <a:latin typeface="微软雅黑" panose="020B0503020204020204" pitchFamily="34" charset="-122"/>
                <a:ea typeface="微软雅黑" panose="020B0503020204020204" pitchFamily="34" charset="-122"/>
              </a:rPr>
              <a:t>Prompt</a:t>
            </a:r>
            <a:r>
              <a:rPr lang="zh-CN" altLang="en-US" sz="2000" b="1" dirty="0">
                <a:solidFill>
                  <a:prstClr val="white"/>
                </a:solidFill>
                <a:latin typeface="微软雅黑" panose="020B0503020204020204" pitchFamily="34" charset="-122"/>
                <a:ea typeface="微软雅黑" panose="020B0503020204020204" pitchFamily="34" charset="-122"/>
              </a:rPr>
              <a:t>设计原则，主要包含以下几个：</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697213" y="1482027"/>
            <a:ext cx="9019101" cy="1661609"/>
          </a:xfrm>
          <a:prstGeom prst="rect">
            <a:avLst/>
          </a:prstGeom>
          <a:noFill/>
        </p:spPr>
        <p:txBody>
          <a:bodyPr wrap="square" rtlCol="0">
            <a:spAutoFit/>
          </a:bodyPr>
          <a:lstStyle/>
          <a:p>
            <a:pPr marL="342900" indent="-342900" algn="just">
              <a:lnSpc>
                <a:spcPct val="130000"/>
              </a:lnSpc>
              <a:spcBef>
                <a:spcPct val="0"/>
              </a:spcBef>
              <a:buClr>
                <a:srgbClr val="C00000"/>
              </a:buClr>
              <a:buFont typeface="Wingdings" panose="05000000000000000000" pitchFamily="2" charset="2"/>
              <a:buChar char="l"/>
            </a:pP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清晰，切忌复杂或歧义，如果有术语，应定义清楚。</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a:p>
            <a:pPr marL="342900" indent="-342900" algn="just">
              <a:lnSpc>
                <a:spcPct val="130000"/>
              </a:lnSpc>
              <a:spcBef>
                <a:spcPct val="0"/>
              </a:spcBef>
              <a:buClr>
                <a:srgbClr val="C00000"/>
              </a:buClr>
              <a:buFont typeface="Wingdings" panose="05000000000000000000" pitchFamily="2" charset="2"/>
              <a:buChar char="l"/>
            </a:pP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具体，描述语言应尽量具体，不要抽象活模棱两可。</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a:p>
            <a:pPr marL="342900" indent="-342900" algn="just">
              <a:lnSpc>
                <a:spcPct val="130000"/>
              </a:lnSpc>
              <a:spcBef>
                <a:spcPct val="0"/>
              </a:spcBef>
              <a:buClr>
                <a:srgbClr val="C00000"/>
              </a:buClr>
              <a:buFont typeface="Wingdings" panose="05000000000000000000" pitchFamily="2" charset="2"/>
              <a:buChar char="l"/>
            </a:pP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聚焦，问题避免太泛或开放。</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a:p>
            <a:pPr marL="342900" indent="-342900" algn="just">
              <a:lnSpc>
                <a:spcPct val="130000"/>
              </a:lnSpc>
              <a:spcBef>
                <a:spcPct val="0"/>
              </a:spcBef>
              <a:buClr>
                <a:srgbClr val="C00000"/>
              </a:buClr>
              <a:buFont typeface="Wingdings" panose="05000000000000000000" pitchFamily="2" charset="2"/>
              <a:buChar char="l"/>
            </a:pP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简洁，避免不必要的描述。</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a:p>
            <a:pPr marL="342900" indent="-342900" algn="just">
              <a:lnSpc>
                <a:spcPct val="130000"/>
              </a:lnSpc>
              <a:spcBef>
                <a:spcPct val="0"/>
              </a:spcBef>
              <a:buClr>
                <a:srgbClr val="C00000"/>
              </a:buClr>
              <a:buFont typeface="Wingdings" panose="05000000000000000000" pitchFamily="2" charset="2"/>
              <a:buChar char="l"/>
            </a:pP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相关，主要指主题相关，而且是整个对话期间，不要东一瓢西一瓤。</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p:txBody>
      </p:sp>
      <p:sp>
        <p:nvSpPr>
          <p:cNvPr id="11" name="AutoShape 6"/>
          <p:cNvSpPr>
            <a:spLocks noChangeArrowheads="1"/>
          </p:cNvSpPr>
          <p:nvPr/>
        </p:nvSpPr>
        <p:spPr bwMode="auto">
          <a:xfrm>
            <a:off x="702787" y="4295315"/>
            <a:ext cx="4979828" cy="1476375"/>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ctr"/>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lgn="ctr">
              <a:spcBef>
                <a:spcPct val="0"/>
              </a:spcBef>
            </a:pP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2" name="矩形: 圆角 44"/>
          <p:cNvSpPr/>
          <p:nvPr/>
        </p:nvSpPr>
        <p:spPr>
          <a:xfrm>
            <a:off x="852953" y="4051981"/>
            <a:ext cx="2088367" cy="504056"/>
          </a:xfrm>
          <a:prstGeom prst="roundRect">
            <a:avLst/>
          </a:prstGeom>
          <a:solidFill>
            <a:srgbClr val="0070C0"/>
          </a:solidFill>
          <a:ln>
            <a:noFill/>
          </a:ln>
          <a:effectLst/>
        </p:spPr>
        <p:txBody>
          <a:bodyPr rtlCol="0" anchor="ctr"/>
          <a:lstStyle/>
          <a:p>
            <a:pPr eaLnBrk="0" fontAlgn="base" hangingPunct="0">
              <a:spcBef>
                <a:spcPct val="0"/>
              </a:spcBef>
              <a:spcAft>
                <a:spcPct val="0"/>
              </a:spcAft>
            </a:pPr>
            <a:r>
              <a:rPr lang="zh-CN" altLang="en-US" sz="2000" b="1" dirty="0">
                <a:solidFill>
                  <a:prstClr val="white"/>
                </a:solidFill>
                <a:latin typeface="微软雅黑" panose="020B0503020204020204" pitchFamily="34" charset="-122"/>
                <a:ea typeface="微软雅黑" panose="020B0503020204020204" pitchFamily="34" charset="-122"/>
              </a:rPr>
              <a:t>有效</a:t>
            </a:r>
            <a:r>
              <a:rPr lang="en-US" altLang="zh-CN" sz="2000" b="1" dirty="0">
                <a:solidFill>
                  <a:prstClr val="white"/>
                </a:solidFill>
                <a:latin typeface="微软雅黑" panose="020B0503020204020204" pitchFamily="34" charset="-122"/>
                <a:ea typeface="微软雅黑" panose="020B0503020204020204" pitchFamily="34" charset="-122"/>
              </a:rPr>
              <a:t>Prompt:</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852953" y="4563721"/>
            <a:ext cx="4663927" cy="1050925"/>
          </a:xfrm>
          <a:prstGeom prst="rect">
            <a:avLst/>
          </a:prstGeom>
          <a:noFill/>
        </p:spPr>
        <p:txBody>
          <a:bodyPr wrap="square" rtlCol="0">
            <a:spAutoFit/>
          </a:bodyPr>
          <a:lstStyle/>
          <a:p>
            <a:pPr marL="342900" indent="-342900" algn="just">
              <a:lnSpc>
                <a:spcPct val="130000"/>
              </a:lnSpc>
              <a:spcBef>
                <a:spcPct val="0"/>
              </a:spcBef>
              <a:buClr>
                <a:srgbClr val="C00000"/>
              </a:buClr>
              <a:buFont typeface="Wingdings" panose="05000000000000000000" pitchFamily="2" charset="2"/>
              <a:buChar char="l"/>
            </a:pPr>
            <a:r>
              <a:rPr lang="en-US" altLang="zh-CN"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1</a:t>
            </a: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你能总结一下</a:t>
            </a:r>
            <a:r>
              <a:rPr lang="en-US" altLang="zh-CN"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a:t>
            </a: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锻炼的好处</a:t>
            </a:r>
            <a:r>
              <a:rPr lang="en-US" altLang="zh-CN"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a:t>
            </a: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一文的要点吗？</a:t>
            </a:r>
            <a:r>
              <a:rPr lang="en-US" altLang="zh-CN"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a:t>
            </a: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聚焦、相关</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a:p>
            <a:pPr marL="342900" indent="-342900" algn="just">
              <a:lnSpc>
                <a:spcPct val="130000"/>
              </a:lnSpc>
              <a:spcBef>
                <a:spcPct val="0"/>
              </a:spcBef>
              <a:buClr>
                <a:srgbClr val="C00000"/>
              </a:buClr>
              <a:buFont typeface="Wingdings" panose="05000000000000000000" pitchFamily="2" charset="2"/>
              <a:buChar char="l"/>
            </a:pP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巴黎最好的素食餐厅有哪些？</a:t>
            </a:r>
            <a:r>
              <a:rPr lang="en-US" altLang="zh-CN"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a:t>
            </a: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具体、相关</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p:txBody>
      </p:sp>
      <p:sp>
        <p:nvSpPr>
          <p:cNvPr id="15" name="AutoShape 6"/>
          <p:cNvSpPr>
            <a:spLocks noChangeArrowheads="1"/>
          </p:cNvSpPr>
          <p:nvPr/>
        </p:nvSpPr>
        <p:spPr bwMode="auto">
          <a:xfrm>
            <a:off x="6631147" y="3712476"/>
            <a:ext cx="5129994" cy="1140970"/>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ctr"/>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lgn="ctr">
              <a:spcBef>
                <a:spcPct val="0"/>
              </a:spcBef>
            </a:pP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6" name="矩形: 圆角 44"/>
          <p:cNvSpPr/>
          <p:nvPr/>
        </p:nvSpPr>
        <p:spPr>
          <a:xfrm>
            <a:off x="6781313" y="3469141"/>
            <a:ext cx="2088367" cy="504056"/>
          </a:xfrm>
          <a:prstGeom prst="roundRect">
            <a:avLst/>
          </a:prstGeom>
          <a:solidFill>
            <a:srgbClr val="0070C0"/>
          </a:solidFill>
          <a:ln>
            <a:noFill/>
          </a:ln>
          <a:effectLst/>
        </p:spPr>
        <p:txBody>
          <a:bodyPr rtlCol="0" anchor="ctr"/>
          <a:lstStyle/>
          <a:p>
            <a:pPr eaLnBrk="0" fontAlgn="base" hangingPunct="0">
              <a:spcBef>
                <a:spcPct val="0"/>
              </a:spcBef>
              <a:spcAft>
                <a:spcPct val="0"/>
              </a:spcAft>
            </a:pPr>
            <a:r>
              <a:rPr lang="zh-CN" altLang="en-US" sz="2000" b="1" dirty="0">
                <a:solidFill>
                  <a:prstClr val="white"/>
                </a:solidFill>
                <a:latin typeface="微软雅黑" panose="020B0503020204020204" pitchFamily="34" charset="-122"/>
                <a:ea typeface="微软雅黑" panose="020B0503020204020204" pitchFamily="34" charset="-122"/>
              </a:rPr>
              <a:t>无效</a:t>
            </a:r>
            <a:r>
              <a:rPr lang="en-US" altLang="zh-CN" sz="2000" b="1" dirty="0">
                <a:solidFill>
                  <a:prstClr val="white"/>
                </a:solidFill>
                <a:latin typeface="微软雅黑" panose="020B0503020204020204" pitchFamily="34" charset="-122"/>
                <a:ea typeface="微软雅黑" panose="020B0503020204020204" pitchFamily="34" charset="-122"/>
              </a:rPr>
              <a:t>Prompt:</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6781313" y="3980881"/>
            <a:ext cx="4979828" cy="730885"/>
          </a:xfrm>
          <a:prstGeom prst="rect">
            <a:avLst/>
          </a:prstGeom>
          <a:noFill/>
        </p:spPr>
        <p:txBody>
          <a:bodyPr wrap="square" rtlCol="0">
            <a:spAutoFit/>
          </a:bodyPr>
          <a:lstStyle/>
          <a:p>
            <a:pPr marL="342900" indent="-342900" algn="just">
              <a:lnSpc>
                <a:spcPct val="130000"/>
              </a:lnSpc>
              <a:spcBef>
                <a:spcPct val="0"/>
              </a:spcBef>
              <a:buClr>
                <a:srgbClr val="C00000"/>
              </a:buClr>
              <a:buFont typeface="Wingdings" panose="05000000000000000000" pitchFamily="2" charset="2"/>
              <a:buChar char="l"/>
            </a:pP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你能告诉我关于这个世界的什么？</a:t>
            </a:r>
            <a:r>
              <a:rPr lang="en-US" altLang="zh-CN"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a:t>
            </a: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宽泛、开放</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a:p>
            <a:pPr marL="342900" indent="-342900" algn="just">
              <a:lnSpc>
                <a:spcPct val="130000"/>
              </a:lnSpc>
              <a:spcBef>
                <a:spcPct val="0"/>
              </a:spcBef>
              <a:buClr>
                <a:srgbClr val="C00000"/>
              </a:buClr>
              <a:buFont typeface="Wingdings" panose="05000000000000000000" pitchFamily="2" charset="2"/>
              <a:buChar char="l"/>
            </a:pP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你能帮我做作业吗？</a:t>
            </a:r>
            <a:r>
              <a:rPr lang="en-US" altLang="zh-CN"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a:t>
            </a: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开放、无目的、不聚焦</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p:txBody>
      </p:sp>
      <p:sp>
        <p:nvSpPr>
          <p:cNvPr id="18" name="AutoShape 6"/>
          <p:cNvSpPr>
            <a:spLocks noChangeArrowheads="1"/>
          </p:cNvSpPr>
          <p:nvPr/>
        </p:nvSpPr>
        <p:spPr bwMode="auto">
          <a:xfrm>
            <a:off x="6631147" y="5319565"/>
            <a:ext cx="5129994" cy="1297522"/>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ctr"/>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lgn="ctr">
              <a:spcBef>
                <a:spcPct val="0"/>
              </a:spcBef>
            </a:pPr>
            <a:endParaRPr lang="zh-CN" altLang="en-US" sz="2000" dirty="0">
              <a:solidFill>
                <a:prstClr val="black"/>
              </a:solidFill>
              <a:latin typeface="微软雅黑" panose="020B0503020204020204" pitchFamily="34" charset="-122"/>
              <a:ea typeface="微软雅黑" panose="020B0503020204020204" pitchFamily="34" charset="-122"/>
            </a:endParaRPr>
          </a:p>
        </p:txBody>
      </p:sp>
      <p:sp>
        <p:nvSpPr>
          <p:cNvPr id="19" name="矩形: 圆角 44"/>
          <p:cNvSpPr/>
          <p:nvPr/>
        </p:nvSpPr>
        <p:spPr>
          <a:xfrm>
            <a:off x="6741943" y="5050750"/>
            <a:ext cx="2539217" cy="504056"/>
          </a:xfrm>
          <a:prstGeom prst="roundRect">
            <a:avLst/>
          </a:prstGeom>
          <a:solidFill>
            <a:srgbClr val="0070C0"/>
          </a:solidFill>
          <a:ln>
            <a:noFill/>
          </a:ln>
          <a:effectLst/>
        </p:spPr>
        <p:txBody>
          <a:bodyPr rtlCol="0" anchor="ctr"/>
          <a:lstStyle/>
          <a:p>
            <a:pPr eaLnBrk="0" fontAlgn="base" hangingPunct="0">
              <a:spcBef>
                <a:spcPct val="0"/>
              </a:spcBef>
              <a:spcAft>
                <a:spcPct val="0"/>
              </a:spcAft>
            </a:pPr>
            <a:r>
              <a:rPr lang="zh-CN" altLang="en-US" sz="2000" b="1" dirty="0">
                <a:solidFill>
                  <a:prstClr val="white"/>
                </a:solidFill>
                <a:latin typeface="微软雅黑" panose="020B0503020204020204" pitchFamily="34" charset="-122"/>
                <a:ea typeface="微软雅黑" panose="020B0503020204020204" pitchFamily="34" charset="-122"/>
              </a:rPr>
              <a:t>不合适的</a:t>
            </a:r>
            <a:r>
              <a:rPr lang="en-US" altLang="zh-CN" sz="2000" b="1" dirty="0">
                <a:solidFill>
                  <a:prstClr val="white"/>
                </a:solidFill>
                <a:latin typeface="微软雅黑" panose="020B0503020204020204" pitchFamily="34" charset="-122"/>
                <a:ea typeface="微软雅黑" panose="020B0503020204020204" pitchFamily="34" charset="-122"/>
              </a:rPr>
              <a:t>Prompt:</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689873" y="5595654"/>
            <a:ext cx="5071268" cy="1052596"/>
          </a:xfrm>
          <a:prstGeom prst="rect">
            <a:avLst/>
          </a:prstGeom>
          <a:noFill/>
        </p:spPr>
        <p:txBody>
          <a:bodyPr wrap="square" rtlCol="0">
            <a:spAutoFit/>
          </a:bodyPr>
          <a:lstStyle/>
          <a:p>
            <a:pPr marL="342900" indent="-342900" algn="just">
              <a:lnSpc>
                <a:spcPct val="130000"/>
              </a:lnSpc>
              <a:spcBef>
                <a:spcPct val="0"/>
              </a:spcBef>
              <a:buClr>
                <a:srgbClr val="C00000"/>
              </a:buClr>
              <a:buFont typeface="Wingdings" panose="05000000000000000000" pitchFamily="2" charset="2"/>
              <a:buChar char="l"/>
            </a:pP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让模型做数学题，</a:t>
            </a:r>
            <a:r>
              <a:rPr lang="zh-CN" altLang="en-US" sz="1600" kern="0" dirty="0" smtClean="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语言模型在推理能力等方面较弱</a:t>
            </a: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a:p>
            <a:pPr marL="342900" indent="-342900" algn="just">
              <a:lnSpc>
                <a:spcPct val="130000"/>
              </a:lnSpc>
              <a:spcBef>
                <a:spcPct val="0"/>
              </a:spcBef>
              <a:buClr>
                <a:srgbClr val="C00000"/>
              </a:buClr>
              <a:buFont typeface="Wingdings" panose="05000000000000000000" pitchFamily="2" charset="2"/>
              <a:buChar char="l"/>
            </a:pP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没有说明具体的输出目标。</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a:p>
            <a:pPr marL="342900" indent="-342900" algn="just">
              <a:lnSpc>
                <a:spcPct val="130000"/>
              </a:lnSpc>
              <a:spcBef>
                <a:spcPct val="0"/>
              </a:spcBef>
              <a:buClr>
                <a:srgbClr val="C00000"/>
              </a:buClr>
              <a:buFont typeface="Wingdings" panose="05000000000000000000" pitchFamily="2" charset="2"/>
              <a:buChar char="l"/>
            </a:pPr>
            <a:r>
              <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rPr>
              <a:t>没有给出想要什么的示例样本。</a:t>
            </a:r>
            <a:endParaRPr lang="zh-CN" altLang="en-US" sz="1600" kern="0" dirty="0">
              <a:solidFill>
                <a:srgbClr val="002060"/>
              </a:solidFill>
              <a:latin typeface="微软雅黑" panose="020B0503020204020204" pitchFamily="34" charset="-122"/>
              <a:ea typeface="微软雅黑" panose="020B0503020204020204" pitchFamily="34" charset="-122"/>
              <a:sym typeface="华文楷体" panose="02010600040101010101" pitchFamily="2"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6420" y="39370"/>
            <a:ext cx="8263890" cy="920750"/>
          </a:xfrm>
        </p:spPr>
        <p:txBody>
          <a:bodyPr>
            <a:normAutofit/>
          </a:bodyPr>
          <a:lstStyle/>
          <a:p>
            <a:r>
              <a:rPr lang="en-US" sz="2800" b="1" dirty="0">
                <a:latin typeface="微软雅黑" panose="020B0503020204020204" pitchFamily="34" charset="-122"/>
                <a:ea typeface="微软雅黑" panose="020B0503020204020204" pitchFamily="34" charset="-122"/>
              </a:rPr>
              <a:t>ChatGPTPrompt</a:t>
            </a:r>
            <a:r>
              <a:rPr lang="zh-CN" altLang="en-US" sz="2800" b="1" dirty="0">
                <a:latin typeface="微软雅黑" panose="020B0503020204020204" pitchFamily="34" charset="-122"/>
                <a:ea typeface="微软雅黑" panose="020B0503020204020204" pitchFamily="34" charset="-122"/>
              </a:rPr>
              <a:t>对结果的影响</a:t>
            </a:r>
            <a:endParaRPr lang="zh-CN" altLang="en-US" sz="2800" b="1" dirty="0">
              <a:latin typeface="微软雅黑" panose="020B0503020204020204" pitchFamily="34" charset="-122"/>
              <a:ea typeface="微软雅黑" panose="020B0503020204020204" pitchFamily="34" charset="-122"/>
            </a:endParaRPr>
          </a:p>
        </p:txBody>
      </p:sp>
      <p:sp>
        <p:nvSpPr>
          <p:cNvPr id="39"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65"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pic>
        <p:nvPicPr>
          <p:cNvPr id="9" name="图片 8"/>
          <p:cNvPicPr>
            <a:picLocks noChangeAspect="1"/>
          </p:cNvPicPr>
          <p:nvPr/>
        </p:nvPicPr>
        <p:blipFill>
          <a:blip r:embed="rId1"/>
          <a:stretch>
            <a:fillRect/>
          </a:stretch>
        </p:blipFill>
        <p:spPr>
          <a:xfrm>
            <a:off x="668020" y="1183640"/>
            <a:ext cx="3131820" cy="3067050"/>
          </a:xfrm>
          <a:prstGeom prst="rect">
            <a:avLst/>
          </a:prstGeom>
        </p:spPr>
      </p:pic>
      <p:pic>
        <p:nvPicPr>
          <p:cNvPr id="10" name="图片 9"/>
          <p:cNvPicPr>
            <a:picLocks noChangeAspect="1"/>
          </p:cNvPicPr>
          <p:nvPr/>
        </p:nvPicPr>
        <p:blipFill>
          <a:blip r:embed="rId2"/>
          <a:srcRect b="63642"/>
          <a:stretch>
            <a:fillRect/>
          </a:stretch>
        </p:blipFill>
        <p:spPr>
          <a:xfrm>
            <a:off x="4515485" y="1478915"/>
            <a:ext cx="3441700" cy="1127125"/>
          </a:xfrm>
          <a:prstGeom prst="rect">
            <a:avLst/>
          </a:prstGeom>
        </p:spPr>
      </p:pic>
      <p:sp>
        <p:nvSpPr>
          <p:cNvPr id="12" name="文本框 11"/>
          <p:cNvSpPr txBox="1"/>
          <p:nvPr/>
        </p:nvSpPr>
        <p:spPr>
          <a:xfrm>
            <a:off x="503555" y="850265"/>
            <a:ext cx="3736975" cy="337185"/>
          </a:xfrm>
          <a:prstGeom prst="rect">
            <a:avLst/>
          </a:prstGeom>
          <a:noFill/>
        </p:spPr>
        <p:txBody>
          <a:bodyPr wrap="square" rtlCol="0">
            <a:spAutoFit/>
          </a:bodyPr>
          <a:lstStyle/>
          <a:p>
            <a:r>
              <a:rPr lang="en-US" altLang="zh-CN" sz="1600" b="1">
                <a:solidFill>
                  <a:srgbClr val="2F5597"/>
                </a:solidFill>
                <a:latin typeface="微软雅黑" panose="020B0503020204020204" pitchFamily="34" charset="-122"/>
                <a:ea typeface="微软雅黑" panose="020B0503020204020204" pitchFamily="34" charset="-122"/>
              </a:rPr>
              <a:t>1</a:t>
            </a:r>
            <a:r>
              <a:rPr lang="zh-CN" altLang="en-US" sz="1600" b="1">
                <a:solidFill>
                  <a:srgbClr val="2F5597"/>
                </a:solidFill>
                <a:latin typeface="微软雅黑" panose="020B0503020204020204" pitchFamily="34" charset="-122"/>
                <a:ea typeface="微软雅黑" panose="020B0503020204020204" pitchFamily="34" charset="-122"/>
              </a:rPr>
              <a:t>、给定几个实例让模型模仿甄嬛体</a:t>
            </a:r>
            <a:endParaRPr lang="zh-CN" altLang="en-US" sz="1600" b="1">
              <a:solidFill>
                <a:srgbClr val="2F5597"/>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3"/>
            </p:custDataLst>
          </p:nvPr>
        </p:nvSpPr>
        <p:spPr>
          <a:xfrm>
            <a:off x="4515485" y="1145223"/>
            <a:ext cx="5963920" cy="306705"/>
          </a:xfrm>
          <a:prstGeom prst="rect">
            <a:avLst/>
          </a:prstGeom>
          <a:noFill/>
        </p:spPr>
        <p:txBody>
          <a:bodyPr wrap="square" rtlCol="0">
            <a:spAutoFit/>
          </a:bodyPr>
          <a:lstStyle/>
          <a:p>
            <a:r>
              <a:rPr lang="zh-CN" altLang="en-US" sz="1400" b="1">
                <a:latin typeface="微软雅黑" panose="020B0503020204020204" pitchFamily="34" charset="-122"/>
                <a:ea typeface="微软雅黑" panose="020B0503020204020204" pitchFamily="34" charset="-122"/>
              </a:rPr>
              <a:t>告知模型之前的不够好，在</a:t>
            </a:r>
            <a:r>
              <a:rPr lang="en-US" altLang="zh-CN" sz="1400" b="1">
                <a:latin typeface="微软雅黑" panose="020B0503020204020204" pitchFamily="34" charset="-122"/>
                <a:ea typeface="微软雅黑" panose="020B0503020204020204" pitchFamily="34" charset="-122"/>
              </a:rPr>
              <a:t>prompt</a:t>
            </a:r>
            <a:r>
              <a:rPr lang="zh-CN" altLang="en-US" sz="1400" b="1">
                <a:latin typeface="微软雅黑" panose="020B0503020204020204" pitchFamily="34" charset="-122"/>
                <a:ea typeface="微软雅黑" panose="020B0503020204020204" pitchFamily="34" charset="-122"/>
              </a:rPr>
              <a:t>中写入更详细的要求</a:t>
            </a:r>
            <a:endParaRPr lang="zh-CN" altLang="en-US" sz="1400" b="1">
              <a:latin typeface="微软雅黑" panose="020B0503020204020204" pitchFamily="34" charset="-122"/>
              <a:ea typeface="微软雅黑" panose="020B0503020204020204" pitchFamily="34" charset="-122"/>
            </a:endParaRPr>
          </a:p>
        </p:txBody>
      </p:sp>
      <p:sp>
        <p:nvSpPr>
          <p:cNvPr id="15" name="文本框 14"/>
          <p:cNvSpPr txBox="1"/>
          <p:nvPr/>
        </p:nvSpPr>
        <p:spPr>
          <a:xfrm>
            <a:off x="4662805" y="2591435"/>
            <a:ext cx="3463290" cy="737235"/>
          </a:xfrm>
          <a:prstGeom prst="rect">
            <a:avLst/>
          </a:prstGeom>
          <a:noFill/>
        </p:spPr>
        <p:txBody>
          <a:bodyPr wrap="square" rtlCol="0">
            <a:spAutoFit/>
          </a:bodyPr>
          <a:lstStyle/>
          <a:p>
            <a:pPr>
              <a:lnSpc>
                <a:spcPct val="150000"/>
              </a:lnSpc>
            </a:pPr>
            <a:r>
              <a:rPr lang="zh-CN" altLang="en-US" sz="1400" b="1" dirty="0">
                <a:solidFill>
                  <a:srgbClr val="FF0000"/>
                </a:solidFill>
                <a:latin typeface="微软雅黑" panose="020B0503020204020204" pitchFamily="34" charset="-122"/>
                <a:ea typeface="微软雅黑" panose="020B0503020204020204" pitchFamily="34" charset="-122"/>
              </a:rPr>
              <a:t>按照输出调整</a:t>
            </a:r>
            <a:r>
              <a:rPr lang="zh-CN" altLang="en-US" sz="1400" b="1" dirty="0" smtClean="0">
                <a:solidFill>
                  <a:srgbClr val="FF0000"/>
                </a:solidFill>
                <a:latin typeface="微软雅黑" panose="020B0503020204020204" pitchFamily="34" charset="-122"/>
                <a:ea typeface="微软雅黑" panose="020B0503020204020204" pitchFamily="34" charset="-122"/>
              </a:rPr>
              <a:t>要求，</a:t>
            </a:r>
            <a:endParaRPr lang="zh-CN" altLang="en-US" sz="1400" b="1" dirty="0" smtClean="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sz="1400" b="1" dirty="0" smtClean="0">
                <a:solidFill>
                  <a:srgbClr val="FF0000"/>
                </a:solidFill>
                <a:latin typeface="微软雅黑" panose="020B0503020204020204" pitchFamily="34" charset="-122"/>
                <a:ea typeface="微软雅黑" panose="020B0503020204020204" pitchFamily="34" charset="-122"/>
              </a:rPr>
              <a:t>可以</a:t>
            </a:r>
            <a:r>
              <a:rPr lang="zh-CN" altLang="en-US" sz="1400" b="1" dirty="0">
                <a:solidFill>
                  <a:srgbClr val="FF0000"/>
                </a:solidFill>
                <a:latin typeface="微软雅黑" panose="020B0503020204020204" pitchFamily="34" charset="-122"/>
                <a:ea typeface="微软雅黑" panose="020B0503020204020204" pitchFamily="34" charset="-122"/>
              </a:rPr>
              <a:t>帮助模型更好的输出结果</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3" name="文本框 2"/>
          <p:cNvSpPr txBox="1"/>
          <p:nvPr>
            <p:custDataLst>
              <p:tags r:id="rId4"/>
            </p:custDataLst>
          </p:nvPr>
        </p:nvSpPr>
        <p:spPr>
          <a:xfrm>
            <a:off x="566420" y="4465320"/>
            <a:ext cx="1496695" cy="337185"/>
          </a:xfrm>
          <a:prstGeom prst="rect">
            <a:avLst/>
          </a:prstGeom>
          <a:noFill/>
        </p:spPr>
        <p:txBody>
          <a:bodyPr wrap="square" rtlCol="0">
            <a:spAutoFit/>
          </a:bodyPr>
          <a:lstStyle/>
          <a:p>
            <a:r>
              <a:rPr lang="en-US" altLang="zh-CN" sz="1600" b="1">
                <a:solidFill>
                  <a:srgbClr val="2F5597"/>
                </a:solidFill>
                <a:latin typeface="微软雅黑" panose="020B0503020204020204" pitchFamily="34" charset="-122"/>
                <a:ea typeface="微软雅黑" panose="020B0503020204020204" pitchFamily="34" charset="-122"/>
              </a:rPr>
              <a:t>2</a:t>
            </a:r>
            <a:r>
              <a:rPr lang="zh-CN" altLang="en-US" sz="1600" b="1">
                <a:solidFill>
                  <a:srgbClr val="2F5597"/>
                </a:solidFill>
                <a:latin typeface="微软雅黑" panose="020B0503020204020204" pitchFamily="34" charset="-122"/>
                <a:ea typeface="微软雅黑" panose="020B0503020204020204" pitchFamily="34" charset="-122"/>
              </a:rPr>
              <a:t>、实体抽取</a:t>
            </a:r>
            <a:endParaRPr lang="zh-CN" altLang="en-US" sz="1600" b="1">
              <a:solidFill>
                <a:srgbClr val="2F5597"/>
              </a:solidFill>
              <a:latin typeface="微软雅黑" panose="020B0503020204020204" pitchFamily="34" charset="-122"/>
              <a:ea typeface="微软雅黑" panose="020B0503020204020204" pitchFamily="34" charset="-122"/>
            </a:endParaRPr>
          </a:p>
        </p:txBody>
      </p:sp>
      <p:sp>
        <p:nvSpPr>
          <p:cNvPr id="4" name="文本框 3"/>
          <p:cNvSpPr txBox="1"/>
          <p:nvPr>
            <p:custDataLst>
              <p:tags r:id="rId5"/>
            </p:custDataLst>
          </p:nvPr>
        </p:nvSpPr>
        <p:spPr>
          <a:xfrm>
            <a:off x="4515485" y="4398645"/>
            <a:ext cx="6176010" cy="306705"/>
          </a:xfrm>
          <a:prstGeom prst="rect">
            <a:avLst/>
          </a:prstGeom>
          <a:noFill/>
        </p:spPr>
        <p:txBody>
          <a:bodyPr wrap="square" rtlCol="0">
            <a:spAutoFit/>
          </a:bodyPr>
          <a:lstStyle/>
          <a:p>
            <a:pPr algn="l"/>
            <a:r>
              <a:rPr lang="zh-CN" sz="1400" b="1">
                <a:latin typeface="微软雅黑" panose="020B0503020204020204" pitchFamily="34" charset="-122"/>
                <a:ea typeface="微软雅黑" panose="020B0503020204020204" pitchFamily="34" charset="-122"/>
              </a:rPr>
              <a:t>实体抽取并限定输出格式（比左侧多抽取了一个地名</a:t>
            </a:r>
            <a:r>
              <a:rPr lang="en-US" altLang="zh-CN" sz="1400" b="1">
                <a:latin typeface="微软雅黑" panose="020B0503020204020204" pitchFamily="34" charset="-122"/>
                <a:ea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rPr>
              <a:t>北京电影学院</a:t>
            </a:r>
            <a:r>
              <a:rPr lang="en-US" altLang="zh-CN" sz="1400" b="1">
                <a:latin typeface="微软雅黑" panose="020B0503020204020204" pitchFamily="34" charset="-122"/>
                <a:ea typeface="微软雅黑" panose="020B0503020204020204" pitchFamily="34" charset="-122"/>
              </a:rPr>
              <a:t>’</a:t>
            </a:r>
            <a:r>
              <a:rPr lang="zh-CN" altLang="en-US" sz="1400" b="1">
                <a:latin typeface="微软雅黑" panose="020B0503020204020204" pitchFamily="34" charset="-122"/>
                <a:ea typeface="微软雅黑" panose="020B0503020204020204" pitchFamily="34" charset="-122"/>
              </a:rPr>
              <a:t>）</a:t>
            </a:r>
            <a:endParaRPr lang="zh-CN" altLang="en-US" sz="1400" b="1">
              <a:latin typeface="微软雅黑" panose="020B0503020204020204" pitchFamily="34" charset="-122"/>
              <a:ea typeface="微软雅黑" panose="020B0503020204020204" pitchFamily="34" charset="-122"/>
            </a:endParaRPr>
          </a:p>
        </p:txBody>
      </p:sp>
      <p:pic>
        <p:nvPicPr>
          <p:cNvPr id="5" name="图片 4"/>
          <p:cNvPicPr>
            <a:picLocks noChangeAspect="1"/>
          </p:cNvPicPr>
          <p:nvPr>
            <p:custDataLst>
              <p:tags r:id="rId6"/>
            </p:custDataLst>
          </p:nvPr>
        </p:nvPicPr>
        <p:blipFill>
          <a:blip r:embed="rId7"/>
          <a:srcRect b="69858"/>
          <a:stretch>
            <a:fillRect/>
          </a:stretch>
        </p:blipFill>
        <p:spPr>
          <a:xfrm>
            <a:off x="4515485" y="4828540"/>
            <a:ext cx="3044825" cy="901700"/>
          </a:xfrm>
          <a:prstGeom prst="rect">
            <a:avLst/>
          </a:prstGeom>
        </p:spPr>
      </p:pic>
      <p:pic>
        <p:nvPicPr>
          <p:cNvPr id="6" name="图片 5"/>
          <p:cNvPicPr>
            <a:picLocks noChangeAspect="1"/>
          </p:cNvPicPr>
          <p:nvPr>
            <p:custDataLst>
              <p:tags r:id="rId8"/>
            </p:custDataLst>
          </p:nvPr>
        </p:nvPicPr>
        <p:blipFill>
          <a:blip r:embed="rId9"/>
          <a:stretch>
            <a:fillRect/>
          </a:stretch>
        </p:blipFill>
        <p:spPr>
          <a:xfrm>
            <a:off x="668020" y="4897120"/>
            <a:ext cx="3510915" cy="1559560"/>
          </a:xfrm>
          <a:prstGeom prst="rect">
            <a:avLst/>
          </a:prstGeom>
        </p:spPr>
      </p:pic>
      <p:sp>
        <p:nvSpPr>
          <p:cNvPr id="7" name="文本框 6"/>
          <p:cNvSpPr txBox="1"/>
          <p:nvPr>
            <p:custDataLst>
              <p:tags r:id="rId10"/>
            </p:custDataLst>
          </p:nvPr>
        </p:nvSpPr>
        <p:spPr>
          <a:xfrm>
            <a:off x="4662805" y="5678805"/>
            <a:ext cx="3376930" cy="737235"/>
          </a:xfrm>
          <a:prstGeom prst="rect">
            <a:avLst/>
          </a:prstGeom>
          <a:noFill/>
        </p:spPr>
        <p:txBody>
          <a:bodyPr wrap="square" rtlCol="0">
            <a:spAutoFit/>
          </a:bodyPr>
          <a:lstStyle/>
          <a:p>
            <a:pPr>
              <a:lnSpc>
                <a:spcPct val="150000"/>
              </a:lnSpc>
            </a:pPr>
            <a:r>
              <a:rPr lang="zh-CN" altLang="en-US" sz="1400" b="1">
                <a:solidFill>
                  <a:srgbClr val="FF0000"/>
                </a:solidFill>
                <a:latin typeface="微软雅黑" panose="020B0503020204020204" pitchFamily="34" charset="-122"/>
                <a:ea typeface="微软雅黑" panose="020B0503020204020204" pitchFamily="34" charset="-122"/>
              </a:rPr>
              <a:t>给定更加详细的任务要求描述和输出格式要求，模型会做出更好的结果。</a:t>
            </a:r>
            <a:endParaRPr lang="zh-CN" altLang="en-US" sz="1400" b="1">
              <a:solidFill>
                <a:srgbClr val="FF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rcRect t="36788" b="-82"/>
          <a:stretch>
            <a:fillRect/>
          </a:stretch>
        </p:blipFill>
        <p:spPr>
          <a:xfrm>
            <a:off x="7879715" y="1452245"/>
            <a:ext cx="3441700" cy="1962150"/>
          </a:xfrm>
          <a:prstGeom prst="rect">
            <a:avLst/>
          </a:prstGeom>
        </p:spPr>
      </p:pic>
      <p:pic>
        <p:nvPicPr>
          <p:cNvPr id="11" name="图片 10"/>
          <p:cNvPicPr>
            <a:picLocks noChangeAspect="1"/>
          </p:cNvPicPr>
          <p:nvPr>
            <p:custDataLst>
              <p:tags r:id="rId11"/>
            </p:custDataLst>
          </p:nvPr>
        </p:nvPicPr>
        <p:blipFill>
          <a:blip r:embed="rId7"/>
          <a:srcRect t="31055" b="-84"/>
          <a:stretch>
            <a:fillRect/>
          </a:stretch>
        </p:blipFill>
        <p:spPr>
          <a:xfrm>
            <a:off x="7957185" y="4828540"/>
            <a:ext cx="2733675" cy="1854200"/>
          </a:xfrm>
          <a:prstGeom prst="rect">
            <a:avLst/>
          </a:prstGeom>
        </p:spPr>
      </p:pic>
      <p:cxnSp>
        <p:nvCxnSpPr>
          <p:cNvPr id="13" name="直接连接符 12"/>
          <p:cNvCxnSpPr/>
          <p:nvPr>
            <p:custDataLst>
              <p:tags r:id="rId12"/>
            </p:custDataLst>
          </p:nvPr>
        </p:nvCxnSpPr>
        <p:spPr>
          <a:xfrm>
            <a:off x="383838" y="4319732"/>
            <a:ext cx="11602720" cy="18415"/>
          </a:xfrm>
          <a:prstGeom prst="line">
            <a:avLst/>
          </a:prstGeom>
          <a:ln w="158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2"/>
          <p:cNvSpPr>
            <a:spLocks noChangeAspect="1" noChangeArrowheads="1"/>
          </p:cNvSpPr>
          <p:nvPr/>
        </p:nvSpPr>
        <p:spPr bwMode="auto">
          <a:xfrm>
            <a:off x="5848796" y="38398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p:cNvSpPr>
            <a:spLocks noChangeAspect="1" noChangeArrowheads="1"/>
          </p:cNvSpPr>
          <p:nvPr/>
        </p:nvSpPr>
        <p:spPr bwMode="auto">
          <a:xfrm>
            <a:off x="6001196" y="39922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1" name="文本框 10"/>
          <p:cNvSpPr txBox="1"/>
          <p:nvPr/>
        </p:nvSpPr>
        <p:spPr>
          <a:xfrm>
            <a:off x="643651" y="1094837"/>
            <a:ext cx="8986732" cy="337185"/>
          </a:xfrm>
          <a:prstGeom prst="rect">
            <a:avLst/>
          </a:prstGeom>
          <a:noFill/>
        </p:spPr>
        <p:txBody>
          <a:bodyPr wrap="square" rtlCol="0">
            <a:spAutoFit/>
          </a:bodyPr>
          <a:lstStyle/>
          <a:p>
            <a:pPr marL="285750" indent="-285750">
              <a:buFont typeface="Wingdings" panose="05000000000000000000" pitchFamily="2" charset="2"/>
              <a:buChar char="u"/>
            </a:pPr>
            <a:r>
              <a:rPr kumimoji="1" lang="zh-CN" altLang="en-US" sz="1600" dirty="0">
                <a:latin typeface="微软雅黑" panose="020B0503020204020204" pitchFamily="34" charset="-122"/>
                <a:ea typeface="微软雅黑" panose="020B0503020204020204" pitchFamily="34" charset="-122"/>
              </a:rPr>
              <a:t>各个阶段使用到的提示（</a:t>
            </a:r>
            <a:r>
              <a:rPr kumimoji="1" lang="en-US" altLang="zh-CN" sz="1600" dirty="0">
                <a:latin typeface="微软雅黑" panose="020B0503020204020204" pitchFamily="34" charset="-122"/>
                <a:ea typeface="微软雅黑" panose="020B0503020204020204" pitchFamily="34" charset="-122"/>
              </a:rPr>
              <a:t>prompt</a:t>
            </a:r>
            <a:r>
              <a:rPr kumimoji="1" lang="zh-CN" altLang="en-US" sz="1600" dirty="0">
                <a:latin typeface="微软雅黑" panose="020B0503020204020204" pitchFamily="34" charset="-122"/>
                <a:ea typeface="微软雅黑" panose="020B0503020204020204" pitchFamily="34" charset="-122"/>
              </a:rPr>
              <a:t>）数量</a:t>
            </a:r>
            <a:endParaRPr kumimoji="1" lang="zh-CN" altLang="en-US" sz="1600"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620366" y="3992225"/>
            <a:ext cx="7493245" cy="26765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en-US" altLang="zh-CN" sz="1600" dirty="0">
                <a:latin typeface="微软雅黑" panose="020B0503020204020204" pitchFamily="34" charset="-122"/>
                <a:ea typeface="微软雅黑" panose="020B0503020204020204" pitchFamily="34" charset="-122"/>
              </a:rPr>
              <a:t>Step1-</a:t>
            </a:r>
            <a:r>
              <a:rPr kumimoji="1" lang="zh-CN" altLang="en-US" sz="1600" dirty="0">
                <a:latin typeface="微软雅黑" panose="020B0503020204020204" pitchFamily="34" charset="-122"/>
                <a:ea typeface="微软雅黑" panose="020B0503020204020204" pitchFamily="34" charset="-122"/>
              </a:rPr>
              <a:t>微调模型：标注员标注的问题为主</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sz="1600" dirty="0">
                <a:latin typeface="微软雅黑" panose="020B0503020204020204" pitchFamily="34" charset="-122"/>
                <a:ea typeface="微软雅黑" panose="020B0503020204020204" pitchFamily="34" charset="-122"/>
              </a:rPr>
              <a:t>Step2-</a:t>
            </a:r>
            <a:r>
              <a:rPr kumimoji="1" lang="zh-CN" altLang="en-US" sz="1600" dirty="0">
                <a:latin typeface="微软雅黑" panose="020B0503020204020204" pitchFamily="34" charset="-122"/>
                <a:ea typeface="微软雅黑" panose="020B0503020204020204" pitchFamily="34" charset="-122"/>
              </a:rPr>
              <a:t>打分模型：真实用户的问题为主</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en-US" altLang="zh-CN" sz="1600" dirty="0">
                <a:latin typeface="微软雅黑" panose="020B0503020204020204" pitchFamily="34" charset="-122"/>
                <a:ea typeface="微软雅黑" panose="020B0503020204020204" pitchFamily="34" charset="-122"/>
              </a:rPr>
              <a:t>Step3-</a:t>
            </a:r>
            <a:r>
              <a:rPr kumimoji="1" lang="zh-CN" altLang="en-US" sz="1600" dirty="0">
                <a:latin typeface="微软雅黑" panose="020B0503020204020204" pitchFamily="34" charset="-122"/>
                <a:ea typeface="微软雅黑" panose="020B0503020204020204" pitchFamily="34" charset="-122"/>
              </a:rPr>
              <a:t>目标模型：全部使用真实用户的问题</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endParaRPr kumimoji="1" lang="en-US" altLang="zh-CN" sz="1600" b="1"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1600" b="1" dirty="0">
                <a:latin typeface="微软雅黑" panose="020B0503020204020204" pitchFamily="34" charset="-122"/>
                <a:ea typeface="微软雅黑" panose="020B0503020204020204" pitchFamily="34" charset="-122"/>
              </a:rPr>
              <a:t>极其重视数据质量：</a:t>
            </a:r>
            <a:r>
              <a:rPr kumimoji="1" lang="zh-CN" altLang="en-US" sz="1600" dirty="0">
                <a:latin typeface="微软雅黑" panose="020B0503020204020204" pitchFamily="34" charset="-122"/>
                <a:ea typeface="微软雅黑" panose="020B0503020204020204" pitchFamily="34" charset="-122"/>
              </a:rPr>
              <a:t>先训练标注员，再训练模型</a:t>
            </a:r>
            <a:endParaRPr kumimoji="1" lang="en-US" altLang="zh-CN" sz="1600"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Ø"/>
            </a:pPr>
            <a:r>
              <a:rPr kumimoji="1" lang="zh-CN" altLang="en-US" sz="1600" dirty="0">
                <a:latin typeface="微软雅黑" panose="020B0503020204020204" pitchFamily="34" charset="-122"/>
                <a:ea typeface="微软雅黑" panose="020B0503020204020204" pitchFamily="34" charset="-122"/>
              </a:rPr>
              <a:t>大力出奇迹未过时：</a:t>
            </a:r>
            <a:r>
              <a:rPr kumimoji="1" lang="en-US" altLang="zh-CN" sz="1600" dirty="0" err="1">
                <a:latin typeface="微软雅黑" panose="020B0503020204020204" pitchFamily="34" charset="-122"/>
                <a:ea typeface="微软雅黑" panose="020B0503020204020204" pitchFamily="34" charset="-122"/>
              </a:rPr>
              <a:t>ChatGPT</a:t>
            </a:r>
            <a:r>
              <a:rPr kumimoji="1" lang="zh-CN" altLang="en-US" sz="1600" dirty="0">
                <a:latin typeface="微软雅黑" panose="020B0503020204020204" pitchFamily="34" charset="-122"/>
                <a:ea typeface="微软雅黑" panose="020B0503020204020204" pitchFamily="34" charset="-122"/>
              </a:rPr>
              <a:t>数据规模</a:t>
            </a:r>
            <a:r>
              <a:rPr kumimoji="1" lang="zh-CN" altLang="en-US" sz="1600" b="1" dirty="0">
                <a:latin typeface="微软雅黑" panose="020B0503020204020204" pitchFamily="34" charset="-122"/>
                <a:ea typeface="微软雅黑" panose="020B0503020204020204" pitchFamily="34" charset="-122"/>
              </a:rPr>
              <a:t>未公布</a:t>
            </a:r>
            <a:r>
              <a:rPr kumimoji="1" lang="zh-CN" altLang="en-US" sz="1600" dirty="0">
                <a:latin typeface="微软雅黑" panose="020B0503020204020204" pitchFamily="34" charset="-122"/>
                <a:ea typeface="微软雅黑" panose="020B0503020204020204" pitchFamily="34" charset="-122"/>
              </a:rPr>
              <a:t>，</a:t>
            </a:r>
            <a:endParaRPr kumimoji="1" lang="en-US" altLang="zh-CN" sz="1600" dirty="0">
              <a:latin typeface="微软雅黑" panose="020B0503020204020204" pitchFamily="34" charset="-122"/>
              <a:ea typeface="微软雅黑" panose="020B0503020204020204" pitchFamily="34" charset="-122"/>
            </a:endParaRPr>
          </a:p>
          <a:p>
            <a:pPr>
              <a:lnSpc>
                <a:spcPct val="150000"/>
              </a:lnSpc>
            </a:pPr>
            <a:r>
              <a:rPr kumimoji="1" lang="zh-CN" altLang="en-US" sz="1600" dirty="0">
                <a:latin typeface="微软雅黑" panose="020B0503020204020204" pitchFamily="34" charset="-122"/>
                <a:ea typeface="微软雅黑" panose="020B0503020204020204" pitchFamily="34" charset="-122"/>
              </a:rPr>
              <a:t>猜测</a:t>
            </a:r>
            <a:r>
              <a:rPr kumimoji="1" lang="zh-CN" altLang="en-US" sz="1600" b="1" dirty="0">
                <a:solidFill>
                  <a:srgbClr val="FF0000"/>
                </a:solidFill>
                <a:latin typeface="微软雅黑" panose="020B0503020204020204" pitchFamily="34" charset="-122"/>
                <a:ea typeface="微软雅黑" panose="020B0503020204020204" pitchFamily="34" charset="-122"/>
              </a:rPr>
              <a:t>远大于</a:t>
            </a:r>
            <a:r>
              <a:rPr kumimoji="1" lang="en-US" altLang="zh-CN" sz="1600" dirty="0" err="1">
                <a:latin typeface="微软雅黑" panose="020B0503020204020204" pitchFamily="34" charset="-122"/>
                <a:ea typeface="微软雅黑" panose="020B0503020204020204" pitchFamily="34" charset="-122"/>
              </a:rPr>
              <a:t>InstructGPT</a:t>
            </a:r>
            <a:endParaRPr kumimoji="1" lang="en-US" altLang="zh-CN" sz="1600" dirty="0">
              <a:latin typeface="微软雅黑" panose="020B0503020204020204" pitchFamily="34" charset="-122"/>
              <a:ea typeface="微软雅黑" panose="020B0503020204020204" pitchFamily="34" charset="-122"/>
            </a:endParaRPr>
          </a:p>
        </p:txBody>
      </p:sp>
      <p:sp>
        <p:nvSpPr>
          <p:cNvPr id="10" name="Freeform 3"/>
          <p:cNvSpPr/>
          <p:nvPr/>
        </p:nvSpPr>
        <p:spPr>
          <a:xfrm flipV="1">
            <a:off x="0"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graphicFrame>
        <p:nvGraphicFramePr>
          <p:cNvPr id="9" name="表格 3"/>
          <p:cNvGraphicFramePr>
            <a:graphicFrameLocks noGrp="1"/>
          </p:cNvGraphicFramePr>
          <p:nvPr/>
        </p:nvGraphicFramePr>
        <p:xfrm>
          <a:off x="1176477" y="1529168"/>
          <a:ext cx="9344637" cy="2153920"/>
        </p:xfrm>
        <a:graphic>
          <a:graphicData uri="http://schemas.openxmlformats.org/drawingml/2006/table">
            <a:tbl>
              <a:tblPr firstRow="1" bandRow="1">
                <a:tableStyleId>{5C22544A-7EE6-4342-B048-85BDC9FD1C3A}</a:tableStyleId>
              </a:tblPr>
              <a:tblGrid>
                <a:gridCol w="1038293"/>
                <a:gridCol w="1038293"/>
                <a:gridCol w="1038293"/>
                <a:gridCol w="1038293"/>
                <a:gridCol w="1038293"/>
                <a:gridCol w="1038293"/>
                <a:gridCol w="1038293"/>
                <a:gridCol w="1038293"/>
                <a:gridCol w="1038293"/>
              </a:tblGrid>
              <a:tr h="370840">
                <a:tc gridSpan="3">
                  <a:txBody>
                    <a:bodyPr/>
                    <a:lstStyle/>
                    <a:p>
                      <a:pPr marL="0" algn="ctr" defTabSz="914400" rtl="0" eaLnBrk="1" latinLnBrk="0" hangingPunct="1"/>
                      <a:r>
                        <a:rPr kumimoji="1" lang="zh-CN" altLang="en-US" sz="1600" b="1" kern="1200" dirty="0">
                          <a:solidFill>
                            <a:schemeClr val="bg1"/>
                          </a:solidFill>
                          <a:latin typeface="微软雅黑" panose="020B0503020204020204" pitchFamily="34" charset="-122"/>
                          <a:ea typeface="微软雅黑" panose="020B0503020204020204" pitchFamily="34" charset="-122"/>
                          <a:cs typeface="+mn-cs"/>
                        </a:rPr>
                        <a:t>第一阶段</a:t>
                      </a:r>
                      <a:r>
                        <a:rPr kumimoji="1" lang="en-US" altLang="zh-CN" sz="1600" b="1" kern="1200" dirty="0">
                          <a:solidFill>
                            <a:schemeClr val="bg1"/>
                          </a:solidFill>
                          <a:latin typeface="微软雅黑" panose="020B0503020204020204" pitchFamily="34" charset="-122"/>
                          <a:ea typeface="微软雅黑" panose="020B0503020204020204" pitchFamily="34" charset="-122"/>
                          <a:cs typeface="+mn-cs"/>
                        </a:rPr>
                        <a:t>(</a:t>
                      </a:r>
                      <a:r>
                        <a:rPr kumimoji="1" lang="zh-CN" altLang="en-US" sz="1600" b="1" kern="1200" dirty="0">
                          <a:solidFill>
                            <a:schemeClr val="bg1"/>
                          </a:solidFill>
                          <a:latin typeface="微软雅黑" panose="020B0503020204020204" pitchFamily="34" charset="-122"/>
                          <a:ea typeface="微软雅黑" panose="020B0503020204020204" pitchFamily="34" charset="-122"/>
                          <a:cs typeface="+mn-cs"/>
                        </a:rPr>
                        <a:t>有监督精调</a:t>
                      </a:r>
                      <a:r>
                        <a:rPr kumimoji="1" lang="en-US" altLang="zh-CN" sz="1600" b="1" kern="1200" dirty="0">
                          <a:solidFill>
                            <a:schemeClr val="bg1"/>
                          </a:solidFill>
                          <a:latin typeface="微软雅黑" panose="020B0503020204020204" pitchFamily="34" charset="-122"/>
                          <a:ea typeface="微软雅黑" panose="020B0503020204020204" pitchFamily="34" charset="-122"/>
                          <a:cs typeface="+mn-cs"/>
                        </a:rPr>
                        <a:t>)</a:t>
                      </a:r>
                      <a:endParaRPr kumimoji="1" lang="zh-CN" altLang="en-US" sz="1600" b="1" kern="1200" dirty="0">
                        <a:solidFill>
                          <a:schemeClr val="bg1"/>
                        </a:solidFill>
                        <a:latin typeface="微软雅黑" panose="020B0503020204020204" pitchFamily="34" charset="-122"/>
                        <a:ea typeface="微软雅黑" panose="020B0503020204020204" pitchFamily="34" charset="-122"/>
                        <a:cs typeface="+mn-cs"/>
                      </a:endParaRPr>
                    </a:p>
                  </a:txBody>
                  <a:tcPr>
                    <a:lnB w="38100" cmpd="sng">
                      <a:noFill/>
                    </a:lnB>
                  </a:tcPr>
                </a:tc>
                <a:tc hMerge="1">
                  <a:tcPr/>
                </a:tc>
                <a:tc hMerge="1">
                  <a:tcPr/>
                </a:tc>
                <a:tc gridSpan="3">
                  <a:txBody>
                    <a:bodyPr/>
                    <a:lstStyle/>
                    <a:p>
                      <a:pPr marL="0" algn="ctr" defTabSz="914400" rtl="0" eaLnBrk="1" latinLnBrk="0" hangingPunct="1"/>
                      <a:r>
                        <a:rPr kumimoji="1" lang="zh-CN" altLang="en-US" sz="1600" b="1" kern="1200" dirty="0">
                          <a:solidFill>
                            <a:schemeClr val="bg1"/>
                          </a:solidFill>
                          <a:latin typeface="微软雅黑" panose="020B0503020204020204" pitchFamily="34" charset="-122"/>
                          <a:ea typeface="微软雅黑" panose="020B0503020204020204" pitchFamily="34" charset="-122"/>
                          <a:cs typeface="+mn-cs"/>
                        </a:rPr>
                        <a:t>第二阶段</a:t>
                      </a:r>
                      <a:r>
                        <a:rPr kumimoji="1" lang="en-US" altLang="zh-CN" sz="1600" b="1" kern="1200" dirty="0">
                          <a:solidFill>
                            <a:schemeClr val="bg1"/>
                          </a:solidFill>
                          <a:latin typeface="微软雅黑" panose="020B0503020204020204" pitchFamily="34" charset="-122"/>
                          <a:ea typeface="微软雅黑" panose="020B0503020204020204" pitchFamily="34" charset="-122"/>
                          <a:cs typeface="+mn-cs"/>
                        </a:rPr>
                        <a:t>(</a:t>
                      </a:r>
                      <a:r>
                        <a:rPr kumimoji="1" lang="zh-CN" altLang="en-US" sz="1600" b="1" kern="1200" dirty="0">
                          <a:solidFill>
                            <a:schemeClr val="bg1"/>
                          </a:solidFill>
                          <a:latin typeface="微软雅黑" panose="020B0503020204020204" pitchFamily="34" charset="-122"/>
                          <a:ea typeface="微软雅黑" panose="020B0503020204020204" pitchFamily="34" charset="-122"/>
                          <a:cs typeface="+mn-cs"/>
                        </a:rPr>
                        <a:t>奖励模型训练）</a:t>
                      </a:r>
                      <a:endParaRPr kumimoji="1" lang="zh-CN" altLang="en-US" sz="1600" b="1" kern="1200" dirty="0">
                        <a:solidFill>
                          <a:schemeClr val="bg1"/>
                        </a:solidFill>
                        <a:latin typeface="微软雅黑" panose="020B0503020204020204" pitchFamily="34" charset="-122"/>
                        <a:ea typeface="微软雅黑" panose="020B0503020204020204" pitchFamily="34" charset="-122"/>
                        <a:cs typeface="+mn-cs"/>
                      </a:endParaRPr>
                    </a:p>
                  </a:txBody>
                  <a:tcPr>
                    <a:lnB w="38100" cmpd="sng">
                      <a:noFill/>
                    </a:lnB>
                  </a:tcPr>
                </a:tc>
                <a:tc hMerge="1">
                  <a:tcPr/>
                </a:tc>
                <a:tc hMerge="1">
                  <a:tcPr/>
                </a:tc>
                <a:tc gridSpan="3">
                  <a:txBody>
                    <a:bodyPr/>
                    <a:lstStyle/>
                    <a:p>
                      <a:pPr marL="0" algn="ctr" defTabSz="914400" rtl="0" eaLnBrk="1" latinLnBrk="0" hangingPunct="1"/>
                      <a:r>
                        <a:rPr kumimoji="1" lang="zh-CN" altLang="en-US" sz="1600" b="1" kern="1200" dirty="0">
                          <a:solidFill>
                            <a:schemeClr val="bg1"/>
                          </a:solidFill>
                          <a:latin typeface="微软雅黑" panose="020B0503020204020204" pitchFamily="34" charset="-122"/>
                          <a:ea typeface="微软雅黑" panose="020B0503020204020204" pitchFamily="34" charset="-122"/>
                          <a:cs typeface="+mn-cs"/>
                        </a:rPr>
                        <a:t>第三阶段（</a:t>
                      </a:r>
                      <a:r>
                        <a:rPr kumimoji="1" lang="en-US" altLang="zh-CN" sz="1600" b="1" kern="1200" dirty="0">
                          <a:solidFill>
                            <a:schemeClr val="bg1"/>
                          </a:solidFill>
                          <a:latin typeface="微软雅黑" panose="020B0503020204020204" pitchFamily="34" charset="-122"/>
                          <a:ea typeface="微软雅黑" panose="020B0503020204020204" pitchFamily="34" charset="-122"/>
                          <a:cs typeface="+mn-cs"/>
                        </a:rPr>
                        <a:t>PPO</a:t>
                      </a:r>
                      <a:r>
                        <a:rPr kumimoji="1" lang="zh-CN" altLang="en-US" sz="1600" b="1" kern="1200" dirty="0">
                          <a:solidFill>
                            <a:schemeClr val="bg1"/>
                          </a:solidFill>
                          <a:latin typeface="微软雅黑" panose="020B0503020204020204" pitchFamily="34" charset="-122"/>
                          <a:ea typeface="微软雅黑" panose="020B0503020204020204" pitchFamily="34" charset="-122"/>
                          <a:cs typeface="+mn-cs"/>
                        </a:rPr>
                        <a:t>算法训练）</a:t>
                      </a:r>
                      <a:endParaRPr kumimoji="1" lang="zh-CN" altLang="en-US" sz="1600" b="1" kern="1200" dirty="0">
                        <a:solidFill>
                          <a:schemeClr val="bg1"/>
                        </a:solidFill>
                        <a:latin typeface="微软雅黑" panose="020B0503020204020204" pitchFamily="34" charset="-122"/>
                        <a:ea typeface="微软雅黑" panose="020B0503020204020204" pitchFamily="34" charset="-122"/>
                        <a:cs typeface="+mn-cs"/>
                      </a:endParaRPr>
                    </a:p>
                  </a:txBody>
                  <a:tcPr>
                    <a:lnB w="38100" cmpd="sng">
                      <a:noFill/>
                    </a:lnB>
                  </a:tcPr>
                </a:tc>
                <a:tc hMerge="1">
                  <a:tcPr/>
                </a:tc>
                <a:tc hMerge="1">
                  <a:tcPr/>
                </a:tc>
              </a:tr>
              <a:tr h="370840">
                <a:tc>
                  <a:txBody>
                    <a:bodyPr/>
                    <a:lstStyle/>
                    <a:p>
                      <a:pPr marL="0" algn="ctr" defTabSz="914400" rtl="0" eaLnBrk="1" latinLnBrk="0" hangingPunct="1"/>
                      <a:r>
                        <a:rPr kumimoji="1" lang="zh-CN" altLang="en-US" sz="1600" b="0" kern="1200" dirty="0">
                          <a:solidFill>
                            <a:schemeClr val="tx1"/>
                          </a:solidFill>
                          <a:latin typeface="微软雅黑" panose="020B0503020204020204" pitchFamily="34" charset="-122"/>
                          <a:ea typeface="微软雅黑" panose="020B0503020204020204" pitchFamily="34" charset="-122"/>
                          <a:cs typeface="+mn-cs"/>
                        </a:rPr>
                        <a:t>数据划分</a:t>
                      </a:r>
                      <a:endParaRPr kumimoji="1"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kumimoji="1" lang="zh-CN" altLang="en-US" sz="1600" b="0" kern="1200" dirty="0">
                          <a:solidFill>
                            <a:schemeClr val="tx1"/>
                          </a:solidFill>
                          <a:latin typeface="微软雅黑" panose="020B0503020204020204" pitchFamily="34" charset="-122"/>
                          <a:ea typeface="微软雅黑" panose="020B0503020204020204" pitchFamily="34" charset="-122"/>
                          <a:cs typeface="+mn-cs"/>
                        </a:rPr>
                        <a:t>数据来源</a:t>
                      </a:r>
                      <a:endParaRPr kumimoji="1"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kumimoji="1" lang="zh-CN" altLang="en-US" sz="1600" b="0" kern="1200" dirty="0">
                          <a:solidFill>
                            <a:schemeClr val="tx1"/>
                          </a:solidFill>
                          <a:latin typeface="微软雅黑" panose="020B0503020204020204" pitchFamily="34" charset="-122"/>
                          <a:ea typeface="微软雅黑" panose="020B0503020204020204" pitchFamily="34" charset="-122"/>
                          <a:cs typeface="+mn-cs"/>
                        </a:rPr>
                        <a:t>数据大小</a:t>
                      </a:r>
                      <a:endParaRPr kumimoji="1"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kumimoji="1" lang="zh-CN" altLang="en-US" sz="1600" b="0" kern="1200" dirty="0">
                          <a:solidFill>
                            <a:schemeClr val="tx1"/>
                          </a:solidFill>
                          <a:latin typeface="微软雅黑" panose="020B0503020204020204" pitchFamily="34" charset="-122"/>
                          <a:ea typeface="微软雅黑" panose="020B0503020204020204" pitchFamily="34" charset="-122"/>
                          <a:cs typeface="+mn-cs"/>
                        </a:rPr>
                        <a:t>数据划分</a:t>
                      </a:r>
                      <a:endParaRPr kumimoji="1"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kumimoji="1" lang="zh-CN" altLang="en-US" sz="1600" b="0" kern="1200" dirty="0">
                          <a:solidFill>
                            <a:schemeClr val="tx1"/>
                          </a:solidFill>
                          <a:latin typeface="微软雅黑" panose="020B0503020204020204" pitchFamily="34" charset="-122"/>
                          <a:ea typeface="微软雅黑" panose="020B0503020204020204" pitchFamily="34" charset="-122"/>
                          <a:cs typeface="+mn-cs"/>
                        </a:rPr>
                        <a:t>数据来源</a:t>
                      </a:r>
                      <a:endParaRPr kumimoji="1"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kumimoji="1" lang="zh-CN" altLang="en-US" sz="1600" b="0" kern="1200" dirty="0">
                          <a:solidFill>
                            <a:schemeClr val="tx1"/>
                          </a:solidFill>
                          <a:latin typeface="微软雅黑" panose="020B0503020204020204" pitchFamily="34" charset="-122"/>
                          <a:ea typeface="微软雅黑" panose="020B0503020204020204" pitchFamily="34" charset="-122"/>
                          <a:cs typeface="+mn-cs"/>
                        </a:rPr>
                        <a:t>数据大小</a:t>
                      </a:r>
                      <a:endParaRPr kumimoji="1"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kumimoji="1" lang="zh-CN" altLang="en-US" sz="1600" b="0" kern="1200" dirty="0">
                          <a:solidFill>
                            <a:schemeClr val="tx1"/>
                          </a:solidFill>
                          <a:latin typeface="微软雅黑" panose="020B0503020204020204" pitchFamily="34" charset="-122"/>
                          <a:ea typeface="微软雅黑" panose="020B0503020204020204" pitchFamily="34" charset="-122"/>
                          <a:cs typeface="+mn-cs"/>
                        </a:rPr>
                        <a:t>数据划分</a:t>
                      </a:r>
                      <a:endParaRPr kumimoji="1"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kumimoji="1" lang="zh-CN" altLang="en-US" sz="1600" b="0" kern="1200" dirty="0">
                          <a:solidFill>
                            <a:schemeClr val="tx1"/>
                          </a:solidFill>
                          <a:latin typeface="微软雅黑" panose="020B0503020204020204" pitchFamily="34" charset="-122"/>
                          <a:ea typeface="微软雅黑" panose="020B0503020204020204" pitchFamily="34" charset="-122"/>
                          <a:cs typeface="+mn-cs"/>
                        </a:rPr>
                        <a:t>数据来源</a:t>
                      </a:r>
                      <a:endParaRPr kumimoji="1"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c>
                  <a:txBody>
                    <a:bodyPr/>
                    <a:lstStyle/>
                    <a:p>
                      <a:pPr marL="0" algn="ctr" defTabSz="914400" rtl="0" eaLnBrk="1" latinLnBrk="0" hangingPunct="1"/>
                      <a:r>
                        <a:rPr kumimoji="1" lang="zh-CN" altLang="en-US" sz="1600" b="0" kern="1200" dirty="0">
                          <a:solidFill>
                            <a:schemeClr val="tx1"/>
                          </a:solidFill>
                          <a:latin typeface="微软雅黑" panose="020B0503020204020204" pitchFamily="34" charset="-122"/>
                          <a:ea typeface="微软雅黑" panose="020B0503020204020204" pitchFamily="34" charset="-122"/>
                          <a:cs typeface="+mn-cs"/>
                        </a:rPr>
                        <a:t>数据大小</a:t>
                      </a:r>
                      <a:endParaRPr kumimoji="1" lang="zh-CN" altLang="en-US" sz="1600" b="0" kern="1200" dirty="0">
                        <a:solidFill>
                          <a:schemeClr val="tx1"/>
                        </a:solidFill>
                        <a:latin typeface="微软雅黑" panose="020B0503020204020204" pitchFamily="34" charset="-122"/>
                        <a:ea typeface="微软雅黑" panose="020B0503020204020204" pitchFamily="34" charset="-122"/>
                        <a:cs typeface="+mn-cs"/>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tcPr>
                </a:tc>
              </a:tr>
              <a:tr h="370840">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训练</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T w="12700" cmpd="sng">
                      <a:noFill/>
                    </a:lnT>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标注</a:t>
                      </a:r>
                      <a:r>
                        <a:rPr kumimoji="1" lang="zh-CN" altLang="en-US" sz="1400" dirty="0">
                          <a:latin typeface="微软雅黑" panose="020B0503020204020204" pitchFamily="34" charset="-122"/>
                          <a:ea typeface="微软雅黑" panose="020B0503020204020204" pitchFamily="34" charset="-122"/>
                        </a:rPr>
                        <a:t>员</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T w="12700" cmpd="sng">
                      <a:noFill/>
                    </a:lnT>
                  </a:tcPr>
                </a:tc>
                <a:tc>
                  <a:txBody>
                    <a:bodyPr/>
                    <a:lstStyle/>
                    <a:p>
                      <a:pPr marL="0" algn="ctr" defTabSz="914400" rtl="0" eaLnBrk="1" latinLnBrk="0" hangingPunct="1"/>
                      <a:r>
                        <a:rPr kumimoji="1" lang="en-US" altLang="zh-CN" sz="1400" b="0" kern="1200" dirty="0">
                          <a:solidFill>
                            <a:schemeClr val="tx1"/>
                          </a:solidFill>
                          <a:latin typeface="微软雅黑" panose="020B0503020204020204" pitchFamily="34" charset="-122"/>
                          <a:ea typeface="微软雅黑" panose="020B0503020204020204" pitchFamily="34" charset="-122"/>
                          <a:cs typeface="+mn-cs"/>
                        </a:rPr>
                        <a:t>11,295</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T w="12700" cmpd="sng">
                      <a:noFill/>
                    </a:lnT>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训练</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T w="12700" cmpd="sng">
                      <a:noFill/>
                    </a:lnT>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标注</a:t>
                      </a:r>
                      <a:r>
                        <a:rPr kumimoji="1" lang="zh-CN" altLang="en-US" sz="1400" dirty="0">
                          <a:latin typeface="微软雅黑" panose="020B0503020204020204" pitchFamily="34" charset="-122"/>
                          <a:ea typeface="微软雅黑" panose="020B0503020204020204" pitchFamily="34" charset="-122"/>
                        </a:rPr>
                        <a:t>员</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T w="12700" cmpd="sng">
                      <a:noFill/>
                    </a:lnT>
                  </a:tcPr>
                </a:tc>
                <a:tc>
                  <a:txBody>
                    <a:bodyPr/>
                    <a:lstStyle/>
                    <a:p>
                      <a:pPr marL="0" algn="ctr" defTabSz="914400" rtl="0" eaLnBrk="1" latinLnBrk="0" hangingPunct="1"/>
                      <a:r>
                        <a:rPr kumimoji="1" lang="en-US" altLang="zh-CN" sz="1400" b="0" kern="1200" dirty="0">
                          <a:solidFill>
                            <a:schemeClr val="tx1"/>
                          </a:solidFill>
                          <a:latin typeface="微软雅黑" panose="020B0503020204020204" pitchFamily="34" charset="-122"/>
                          <a:ea typeface="微软雅黑" panose="020B0503020204020204" pitchFamily="34" charset="-122"/>
                          <a:cs typeface="+mn-cs"/>
                        </a:rPr>
                        <a:t>6,623</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T w="12700" cmpd="sng">
                      <a:noFill/>
                    </a:lnT>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训练</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T w="12700" cmpd="sng">
                      <a:noFill/>
                    </a:lnT>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真实用户</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T w="12700" cmpd="sng">
                      <a:noFill/>
                    </a:lnT>
                  </a:tcPr>
                </a:tc>
                <a:tc>
                  <a:txBody>
                    <a:bodyPr/>
                    <a:lstStyle/>
                    <a:p>
                      <a:pPr marL="0" algn="ctr" defTabSz="914400" rtl="0" eaLnBrk="1" latinLnBrk="0" hangingPunct="1"/>
                      <a:r>
                        <a:rPr kumimoji="1" lang="en-US" altLang="zh-CN" sz="1400" b="0" kern="1200" dirty="0">
                          <a:solidFill>
                            <a:schemeClr val="tx1"/>
                          </a:solidFill>
                          <a:latin typeface="微软雅黑" panose="020B0503020204020204" pitchFamily="34" charset="-122"/>
                          <a:ea typeface="微软雅黑" panose="020B0503020204020204" pitchFamily="34" charset="-122"/>
                          <a:cs typeface="+mn-cs"/>
                        </a:rPr>
                        <a:t>31,144</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T w="12700" cmpd="sng">
                      <a:noFill/>
                    </a:lnT>
                  </a:tcPr>
                </a:tc>
              </a:tr>
              <a:tr h="370840">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训练</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真实用户</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en-US" altLang="zh-CN" sz="1400" b="0" kern="1200" dirty="0">
                          <a:solidFill>
                            <a:schemeClr val="tx1"/>
                          </a:solidFill>
                          <a:latin typeface="微软雅黑" panose="020B0503020204020204" pitchFamily="34" charset="-122"/>
                          <a:ea typeface="微软雅黑" panose="020B0503020204020204" pitchFamily="34" charset="-122"/>
                          <a:cs typeface="+mn-cs"/>
                        </a:rPr>
                        <a:t>1,430</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训练</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真实用户</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en-US" altLang="zh-CN" sz="1400" b="0" kern="1200" dirty="0">
                          <a:solidFill>
                            <a:schemeClr val="tx1"/>
                          </a:solidFill>
                          <a:latin typeface="微软雅黑" panose="020B0503020204020204" pitchFamily="34" charset="-122"/>
                          <a:ea typeface="微软雅黑" panose="020B0503020204020204" pitchFamily="34" charset="-122"/>
                          <a:cs typeface="+mn-cs"/>
                        </a:rPr>
                        <a:t>26,584</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验证</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B w="12700" cap="flat" cmpd="sng" algn="ctr">
                      <a:noFill/>
                      <a:prstDash val="solid"/>
                      <a:round/>
                      <a:headEnd type="none" w="med" len="med"/>
                      <a:tailEnd type="none" w="med" len="med"/>
                    </a:lnB>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真实用户</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B w="12700" cap="flat" cmpd="sng" algn="ctr">
                      <a:noFill/>
                      <a:prstDash val="solid"/>
                      <a:round/>
                      <a:headEnd type="none" w="med" len="med"/>
                      <a:tailEnd type="none" w="med" len="med"/>
                    </a:lnB>
                  </a:tcPr>
                </a:tc>
                <a:tc>
                  <a:txBody>
                    <a:bodyPr/>
                    <a:lstStyle/>
                    <a:p>
                      <a:pPr marL="0" algn="ctr" defTabSz="914400" rtl="0" eaLnBrk="1" latinLnBrk="0" hangingPunct="1"/>
                      <a:r>
                        <a:rPr kumimoji="1" lang="en-US" altLang="zh-CN" sz="1400" b="0" kern="1200" dirty="0">
                          <a:solidFill>
                            <a:schemeClr val="tx1"/>
                          </a:solidFill>
                          <a:latin typeface="微软雅黑" panose="020B0503020204020204" pitchFamily="34" charset="-122"/>
                          <a:ea typeface="微软雅黑" panose="020B0503020204020204" pitchFamily="34" charset="-122"/>
                          <a:cs typeface="+mn-cs"/>
                        </a:rPr>
                        <a:t>16,185</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B w="12700" cap="flat" cmpd="sng" algn="ctr">
                      <a:noFill/>
                      <a:prstDash val="solid"/>
                      <a:round/>
                      <a:headEnd type="none" w="med" len="med"/>
                      <a:tailEnd type="none" w="med" len="med"/>
                    </a:lnB>
                  </a:tcPr>
                </a:tc>
              </a:tr>
              <a:tr h="0">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验证</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标注</a:t>
                      </a:r>
                      <a:r>
                        <a:rPr kumimoji="1" lang="zh-CN" altLang="en-US" sz="1400" dirty="0">
                          <a:latin typeface="微软雅黑" panose="020B0503020204020204" pitchFamily="34" charset="-122"/>
                          <a:ea typeface="微软雅黑" panose="020B0503020204020204" pitchFamily="34" charset="-122"/>
                        </a:rPr>
                        <a:t>员</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en-US" altLang="zh-CN" sz="1400" b="0" kern="1200" dirty="0">
                          <a:solidFill>
                            <a:schemeClr val="tx1"/>
                          </a:solidFill>
                          <a:latin typeface="微软雅黑" panose="020B0503020204020204" pitchFamily="34" charset="-122"/>
                          <a:ea typeface="微软雅黑" panose="020B0503020204020204" pitchFamily="34" charset="-122"/>
                          <a:cs typeface="+mn-cs"/>
                        </a:rPr>
                        <a:t>1,550</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验证</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标注</a:t>
                      </a:r>
                      <a:r>
                        <a:rPr kumimoji="1" lang="zh-CN" altLang="en-US" sz="1400" dirty="0">
                          <a:latin typeface="微软雅黑" panose="020B0503020204020204" pitchFamily="34" charset="-122"/>
                          <a:ea typeface="微软雅黑" panose="020B0503020204020204" pitchFamily="34" charset="-122"/>
                        </a:rPr>
                        <a:t>员</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en-US" altLang="zh-CN" sz="1400" b="0" kern="1200" dirty="0">
                          <a:solidFill>
                            <a:schemeClr val="tx1"/>
                          </a:solidFill>
                          <a:latin typeface="微软雅黑" panose="020B0503020204020204" pitchFamily="34" charset="-122"/>
                          <a:ea typeface="微软雅黑" panose="020B0503020204020204" pitchFamily="34" charset="-122"/>
                          <a:cs typeface="+mn-cs"/>
                        </a:rPr>
                        <a:t>3,488</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R w="12700" cap="flat" cmpd="sng" algn="ctr">
                      <a:noFill/>
                      <a:prstDash val="solid"/>
                      <a:round/>
                      <a:headEnd type="none" w="med" len="med"/>
                      <a:tailEnd type="none" w="med" len="med"/>
                    </a:lnR>
                  </a:tcPr>
                </a:tc>
                <a:tc>
                  <a:txBody>
                    <a:bodyPr/>
                    <a:lstStyle/>
                    <a:p>
                      <a:pPr marL="0" algn="ctr" defTabSz="914400" rtl="0" eaLnBrk="1" latinLnBrk="0" hangingPunct="1"/>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600" dirty="0">
                        <a:solidFill>
                          <a:schemeClr val="bg1"/>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r h="0">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验证</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真实用户</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en-US" altLang="zh-CN" sz="1400" b="0" kern="1200" dirty="0">
                          <a:solidFill>
                            <a:schemeClr val="tx1"/>
                          </a:solidFill>
                          <a:latin typeface="微软雅黑" panose="020B0503020204020204" pitchFamily="34" charset="-122"/>
                          <a:ea typeface="微软雅黑" panose="020B0503020204020204" pitchFamily="34" charset="-122"/>
                          <a:cs typeface="+mn-cs"/>
                        </a:rPr>
                        <a:t>103</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验证</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zh-CN" altLang="en-US" sz="1400" b="0" kern="1200" dirty="0">
                          <a:solidFill>
                            <a:schemeClr val="tx1"/>
                          </a:solidFill>
                          <a:latin typeface="微软雅黑" panose="020B0503020204020204" pitchFamily="34" charset="-122"/>
                          <a:ea typeface="微软雅黑" panose="020B0503020204020204" pitchFamily="34" charset="-122"/>
                          <a:cs typeface="+mn-cs"/>
                        </a:rPr>
                        <a:t>真实用户</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tc>
                <a:tc>
                  <a:txBody>
                    <a:bodyPr/>
                    <a:lstStyle/>
                    <a:p>
                      <a:pPr marL="0" algn="ctr" defTabSz="914400" rtl="0" eaLnBrk="1" latinLnBrk="0" hangingPunct="1"/>
                      <a:r>
                        <a:rPr kumimoji="1" lang="en-US" altLang="zh-CN" sz="1400" b="0" kern="1200" dirty="0">
                          <a:solidFill>
                            <a:schemeClr val="tx1"/>
                          </a:solidFill>
                          <a:latin typeface="微软雅黑" panose="020B0503020204020204" pitchFamily="34" charset="-122"/>
                          <a:ea typeface="微软雅黑" panose="020B0503020204020204" pitchFamily="34" charset="-122"/>
                          <a:cs typeface="+mn-cs"/>
                        </a:rPr>
                        <a:t>14,399</a:t>
                      </a:r>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R w="12700" cap="flat" cmpd="sng" algn="ctr">
                      <a:noFill/>
                      <a:prstDash val="solid"/>
                      <a:round/>
                      <a:headEnd type="none" w="med" len="med"/>
                      <a:tailEnd type="none" w="med" len="med"/>
                    </a:lnR>
                  </a:tcPr>
                </a:tc>
                <a:tc>
                  <a:txBody>
                    <a:bodyPr/>
                    <a:lstStyle/>
                    <a:p>
                      <a:pPr marL="0" algn="ctr" defTabSz="914400" rtl="0" eaLnBrk="1" latinLnBrk="0" hangingPunct="1"/>
                      <a:endParaRPr kumimoji="1" lang="zh-CN" altLang="en-US" sz="1400" b="0" kern="1200" dirty="0">
                        <a:solidFill>
                          <a:schemeClr val="tx1"/>
                        </a:solidFill>
                        <a:latin typeface="微软雅黑" panose="020B0503020204020204" pitchFamily="34" charset="-122"/>
                        <a:ea typeface="微软雅黑" panose="020B0503020204020204" pitchFamily="34" charset="-122"/>
                        <a:cs typeface="+mn-cs"/>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endParaRPr lang="zh-CN" altLang="en-US" sz="1600"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r>
            </a:tbl>
          </a:graphicData>
        </a:graphic>
      </p:graphicFrame>
      <p:sp>
        <p:nvSpPr>
          <p:cNvPr id="12" name="标题 1"/>
          <p:cNvSpPr txBox="1"/>
          <p:nvPr/>
        </p:nvSpPr>
        <p:spPr>
          <a:xfrm>
            <a:off x="566297" y="39571"/>
            <a:ext cx="9795498" cy="920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pitchFamily="34" charset="-122"/>
                <a:ea typeface="微软雅黑" panose="020B0503020204020204" pitchFamily="34" charset="-122"/>
              </a:rPr>
              <a:t>深入剖析</a:t>
            </a:r>
            <a:r>
              <a:rPr lang="en-US" altLang="zh-CN" sz="2800" b="1" dirty="0" err="1">
                <a:latin typeface="微软雅黑" panose="020B0503020204020204" pitchFamily="34" charset="-122"/>
                <a:ea typeface="微软雅黑" panose="020B0503020204020204" pitchFamily="34" charset="-122"/>
              </a:rPr>
              <a:t>ChatGPT</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大量高质量</a:t>
            </a:r>
            <a:r>
              <a:rPr lang="en-US" altLang="zh-CN" sz="2800" b="1" dirty="0">
                <a:latin typeface="微软雅黑" panose="020B0503020204020204" pitchFamily="34" charset="-122"/>
                <a:ea typeface="微软雅黑" panose="020B0503020204020204" pitchFamily="34" charset="-122"/>
              </a:rPr>
              <a:t>prompt</a:t>
            </a:r>
            <a:r>
              <a:rPr lang="zh-CN" altLang="en-US" sz="2800" b="1" dirty="0">
                <a:latin typeface="微软雅黑" panose="020B0503020204020204" pitchFamily="34" charset="-122"/>
                <a:ea typeface="微软雅黑" panose="020B0503020204020204" pitchFamily="34" charset="-122"/>
              </a:rPr>
              <a:t>与用户飞轮</a:t>
            </a:r>
            <a:endParaRPr lang="zh-CN" altLang="en-US" sz="28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6773831" y="4978983"/>
            <a:ext cx="4432102" cy="1568359"/>
          </a:xfrm>
          <a:prstGeom prst="rect">
            <a:avLst/>
          </a:prstGeom>
        </p:spPr>
      </p:pic>
      <p:sp>
        <p:nvSpPr>
          <p:cNvPr id="14" name="圆角矩形 13"/>
          <p:cNvSpPr/>
          <p:nvPr/>
        </p:nvSpPr>
        <p:spPr>
          <a:xfrm>
            <a:off x="10736356" y="5418882"/>
            <a:ext cx="403901" cy="34986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圆角矩形 13"/>
          <p:cNvSpPr/>
          <p:nvPr/>
        </p:nvSpPr>
        <p:spPr>
          <a:xfrm>
            <a:off x="7063455" y="4978983"/>
            <a:ext cx="1378093" cy="27146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p:cNvSpPr txBox="1"/>
          <p:nvPr/>
        </p:nvSpPr>
        <p:spPr>
          <a:xfrm>
            <a:off x="6714835" y="4613223"/>
            <a:ext cx="3474315" cy="307777"/>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400" dirty="0">
                <a:solidFill>
                  <a:srgbClr val="002060"/>
                </a:solidFill>
                <a:latin typeface="微软雅黑" panose="020B0503020204020204" pitchFamily="34" charset="-122"/>
                <a:ea typeface="微软雅黑" panose="020B0503020204020204" pitchFamily="34" charset="-122"/>
                <a:cs typeface="Tahoma" panose="020B0604030504040204"/>
              </a:rPr>
              <a:t>收集问题和问法</a:t>
            </a:r>
            <a:endParaRPr lang="zh-CN" altLang="en-US" sz="1400"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18" name="文本框 17"/>
          <p:cNvSpPr txBox="1"/>
          <p:nvPr/>
        </p:nvSpPr>
        <p:spPr>
          <a:xfrm>
            <a:off x="9663558" y="4613222"/>
            <a:ext cx="2096222" cy="307777"/>
          </a:xfrm>
          <a:prstGeom prst="rect">
            <a:avLst/>
          </a:prstGeom>
          <a:noFill/>
        </p:spPr>
        <p:txBody>
          <a:bodyPr wrap="square" rtlCol="0">
            <a:spAutoFit/>
          </a:bodyPr>
          <a:lstStyle/>
          <a:p>
            <a:pPr marL="285750" indent="-285750">
              <a:buFont typeface="Wingdings" panose="05000000000000000000" pitchFamily="2" charset="2"/>
              <a:buChar char="ü"/>
            </a:pPr>
            <a:r>
              <a:rPr lang="zh-CN" altLang="en-US" sz="1400" dirty="0">
                <a:solidFill>
                  <a:srgbClr val="002060"/>
                </a:solidFill>
                <a:latin typeface="微软雅黑" panose="020B0503020204020204" pitchFamily="34" charset="-122"/>
                <a:ea typeface="微软雅黑" panose="020B0503020204020204" pitchFamily="34" charset="-122"/>
                <a:cs typeface="Tahoma" panose="020B0604030504040204"/>
              </a:rPr>
              <a:t>收集用户反馈</a:t>
            </a:r>
            <a:endParaRPr lang="zh-CN" altLang="en-US" sz="1400"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
        <p:nvSpPr>
          <p:cNvPr id="19" name="文本框 18"/>
          <p:cNvSpPr txBox="1"/>
          <p:nvPr/>
        </p:nvSpPr>
        <p:spPr>
          <a:xfrm>
            <a:off x="6698918" y="4097731"/>
            <a:ext cx="3792794" cy="458908"/>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b="1" dirty="0">
                <a:solidFill>
                  <a:srgbClr val="222222"/>
                </a:solidFill>
                <a:latin typeface="微软雅黑" panose="020B0503020204020204" pitchFamily="34" charset="-122"/>
                <a:ea typeface="微软雅黑" panose="020B0503020204020204" pitchFamily="34" charset="-122"/>
              </a:rPr>
              <a:t>构建用户飞轮</a:t>
            </a:r>
            <a:endParaRPr lang="en-US" altLang="zh-CN" b="1" dirty="0">
              <a:solidFill>
                <a:srgbClr val="222222"/>
              </a:solidFill>
              <a:effectLst/>
              <a:latin typeface="微软雅黑" panose="020B0503020204020204" pitchFamily="34" charset="-122"/>
              <a:ea typeface="微软雅黑" panose="020B0503020204020204" pitchFamily="34" charset="-122"/>
            </a:endParaRPr>
          </a:p>
        </p:txBody>
      </p:sp>
      <p:sp>
        <p:nvSpPr>
          <p:cNvPr id="21" name="文本框 20"/>
          <p:cNvSpPr txBox="1"/>
          <p:nvPr/>
        </p:nvSpPr>
        <p:spPr>
          <a:xfrm>
            <a:off x="1091382" y="3709020"/>
            <a:ext cx="4940726" cy="261610"/>
          </a:xfrm>
          <a:prstGeom prst="rect">
            <a:avLst/>
          </a:prstGeom>
          <a:noFill/>
        </p:spPr>
        <p:txBody>
          <a:bodyPr wrap="square" rtlCol="0">
            <a:spAutoFit/>
          </a:bodyPr>
          <a:lstStyle/>
          <a:p>
            <a:r>
              <a:rPr lang="zh-CN" altLang="en-US" sz="1050" dirty="0">
                <a:solidFill>
                  <a:srgbClr val="002060"/>
                </a:solidFill>
                <a:latin typeface="微软雅黑" panose="020B0503020204020204" pitchFamily="34" charset="-122"/>
                <a:ea typeface="微软雅黑" panose="020B0503020204020204" pitchFamily="34" charset="-122"/>
                <a:cs typeface="Tahoma" panose="020B0604030504040204"/>
              </a:rPr>
              <a:t>注：上表来自于</a:t>
            </a:r>
            <a:r>
              <a:rPr lang="en-US" altLang="zh-CN" sz="1050" dirty="0" err="1">
                <a:solidFill>
                  <a:srgbClr val="002060"/>
                </a:solidFill>
                <a:latin typeface="微软雅黑" panose="020B0503020204020204" pitchFamily="34" charset="-122"/>
                <a:ea typeface="微软雅黑" panose="020B0503020204020204" pitchFamily="34" charset="-122"/>
                <a:cs typeface="Tahoma" panose="020B0604030504040204"/>
              </a:rPr>
              <a:t>InstructGPT</a:t>
            </a:r>
            <a:r>
              <a:rPr lang="zh-CN" altLang="en-US" sz="1050" dirty="0">
                <a:solidFill>
                  <a:srgbClr val="002060"/>
                </a:solidFill>
                <a:latin typeface="微软雅黑" panose="020B0503020204020204" pitchFamily="34" charset="-122"/>
                <a:ea typeface="微软雅黑" panose="020B0503020204020204" pitchFamily="34" charset="-122"/>
                <a:cs typeface="Tahoma" panose="020B0604030504040204"/>
              </a:rPr>
              <a:t>论文。</a:t>
            </a:r>
            <a:r>
              <a:rPr lang="en-US" altLang="zh-CN" sz="1050" dirty="0" err="1">
                <a:solidFill>
                  <a:srgbClr val="002060"/>
                </a:solidFill>
                <a:latin typeface="微软雅黑" panose="020B0503020204020204" pitchFamily="34" charset="-122"/>
                <a:ea typeface="微软雅黑" panose="020B0503020204020204" pitchFamily="34" charset="-122"/>
                <a:cs typeface="Tahoma" panose="020B0604030504040204"/>
              </a:rPr>
              <a:t>ChatGPT</a:t>
            </a:r>
            <a:r>
              <a:rPr lang="zh-CN" altLang="en-US" sz="1050" dirty="0">
                <a:solidFill>
                  <a:srgbClr val="002060"/>
                </a:solidFill>
                <a:latin typeface="微软雅黑" panose="020B0503020204020204" pitchFamily="34" charset="-122"/>
                <a:ea typeface="微软雅黑" panose="020B0503020204020204" pitchFamily="34" charset="-122"/>
                <a:cs typeface="Tahoma" panose="020B0604030504040204"/>
              </a:rPr>
              <a:t>未公布相关信息。</a:t>
            </a:r>
            <a:endParaRPr lang="zh-CN" altLang="en-US" sz="1050"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文本框 89"/>
          <p:cNvSpPr txBox="1"/>
          <p:nvPr/>
        </p:nvSpPr>
        <p:spPr>
          <a:xfrm>
            <a:off x="4208951" y="5071805"/>
            <a:ext cx="507575" cy="307777"/>
          </a:xfrm>
          <a:prstGeom prst="rect">
            <a:avLst/>
          </a:prstGeom>
          <a:noFill/>
        </p:spPr>
        <p:txBody>
          <a:bodyPr wrap="none" rtlCol="0">
            <a:spAutoFit/>
          </a:bodyPr>
          <a:lstStyle/>
          <a:p>
            <a:r>
              <a:rPr lang="en-US" altLang="zh-CN" sz="1400" b="1" dirty="0">
                <a:latin typeface="微软雅黑" panose="020B0503020204020204" pitchFamily="34" charset="-122"/>
                <a:ea typeface="微软雅黑" panose="020B0503020204020204" pitchFamily="34" charset="-122"/>
                <a:cs typeface="+mj-cs"/>
              </a:rPr>
              <a:t>SFT</a:t>
            </a:r>
            <a:endParaRPr lang="zh-CN" altLang="en-US" sz="1400" b="1" dirty="0">
              <a:latin typeface="微软雅黑" panose="020B0503020204020204" pitchFamily="34" charset="-122"/>
              <a:ea typeface="微软雅黑" panose="020B0503020204020204" pitchFamily="34" charset="-122"/>
              <a:cs typeface="+mj-cs"/>
            </a:endParaRPr>
          </a:p>
        </p:txBody>
      </p:sp>
      <p:sp>
        <p:nvSpPr>
          <p:cNvPr id="91" name="文本框 90"/>
          <p:cNvSpPr txBox="1"/>
          <p:nvPr/>
        </p:nvSpPr>
        <p:spPr>
          <a:xfrm>
            <a:off x="6227168" y="5071807"/>
            <a:ext cx="494046" cy="307777"/>
          </a:xfrm>
          <a:prstGeom prst="rect">
            <a:avLst/>
          </a:prstGeom>
          <a:noFill/>
        </p:spPr>
        <p:txBody>
          <a:bodyPr wrap="none" rtlCol="0">
            <a:spAutoFit/>
          </a:bodyPr>
          <a:lstStyle/>
          <a:p>
            <a:r>
              <a:rPr lang="en-US" altLang="zh-CN" sz="1400" b="1" dirty="0">
                <a:latin typeface="微软雅黑" panose="020B0503020204020204" pitchFamily="34" charset="-122"/>
                <a:ea typeface="微软雅黑" panose="020B0503020204020204" pitchFamily="34" charset="-122"/>
                <a:cs typeface="+mj-cs"/>
              </a:rPr>
              <a:t>RM</a:t>
            </a:r>
            <a:endParaRPr lang="zh-CN" altLang="en-US" sz="1400" b="1" dirty="0">
              <a:latin typeface="微软雅黑" panose="020B0503020204020204" pitchFamily="34" charset="-122"/>
              <a:ea typeface="微软雅黑" panose="020B0503020204020204" pitchFamily="34" charset="-122"/>
              <a:cs typeface="+mj-cs"/>
            </a:endParaRPr>
          </a:p>
        </p:txBody>
      </p:sp>
      <p:sp>
        <p:nvSpPr>
          <p:cNvPr id="92" name="文本框 91"/>
          <p:cNvSpPr txBox="1"/>
          <p:nvPr/>
        </p:nvSpPr>
        <p:spPr>
          <a:xfrm>
            <a:off x="8100619" y="5071806"/>
            <a:ext cx="569387" cy="307777"/>
          </a:xfrm>
          <a:prstGeom prst="rect">
            <a:avLst/>
          </a:prstGeom>
          <a:noFill/>
        </p:spPr>
        <p:txBody>
          <a:bodyPr wrap="none" rtlCol="0">
            <a:spAutoFit/>
          </a:bodyPr>
          <a:lstStyle/>
          <a:p>
            <a:r>
              <a:rPr lang="en-US" altLang="zh-CN" sz="1400" b="1" dirty="0">
                <a:latin typeface="微软雅黑" panose="020B0503020204020204" pitchFamily="34" charset="-122"/>
                <a:ea typeface="微软雅黑" panose="020B0503020204020204" pitchFamily="34" charset="-122"/>
                <a:cs typeface="+mj-cs"/>
              </a:rPr>
              <a:t>PPO</a:t>
            </a:r>
            <a:endParaRPr lang="zh-CN" altLang="en-US" sz="1400" b="1" dirty="0">
              <a:latin typeface="微软雅黑" panose="020B0503020204020204" pitchFamily="34" charset="-122"/>
              <a:ea typeface="微软雅黑" panose="020B0503020204020204" pitchFamily="34" charset="-122"/>
              <a:cs typeface="+mj-cs"/>
            </a:endParaRPr>
          </a:p>
        </p:txBody>
      </p:sp>
      <p:sp>
        <p:nvSpPr>
          <p:cNvPr id="9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7" name="矩形 6"/>
          <p:cNvSpPr/>
          <p:nvPr/>
        </p:nvSpPr>
        <p:spPr>
          <a:xfrm>
            <a:off x="3214964" y="5486400"/>
            <a:ext cx="5677811" cy="11144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微软雅黑" panose="020B0503020204020204" pitchFamily="34" charset="-122"/>
                <a:ea typeface="微软雅黑" panose="020B0503020204020204" pitchFamily="34" charset="-122"/>
              </a:rPr>
              <a:t>大模型</a:t>
            </a:r>
            <a:r>
              <a:rPr lang="en-US" altLang="zh-CN" sz="3600" dirty="0">
                <a:latin typeface="微软雅黑" panose="020B0503020204020204" pitchFamily="34" charset="-122"/>
                <a:ea typeface="微软雅黑" panose="020B0503020204020204" pitchFamily="34" charset="-122"/>
              </a:rPr>
              <a:t>GPT3.5</a:t>
            </a:r>
            <a:endParaRPr lang="en-US" altLang="zh-CN" sz="3600" dirty="0">
              <a:latin typeface="微软雅黑" panose="020B0503020204020204" pitchFamily="34" charset="-122"/>
              <a:ea typeface="微软雅黑" panose="020B0503020204020204" pitchFamily="34" charset="-122"/>
            </a:endParaRPr>
          </a:p>
          <a:p>
            <a:pPr algn="ctr"/>
            <a:r>
              <a:rPr lang="en-US" altLang="zh-CN" sz="1400" dirty="0" smtClean="0">
                <a:latin typeface="微软雅黑" panose="020B0503020204020204" pitchFamily="34" charset="-122"/>
                <a:ea typeface="微软雅黑" panose="020B0503020204020204" pitchFamily="34" charset="-122"/>
              </a:rPr>
              <a:t>2000</a:t>
            </a:r>
            <a:r>
              <a:rPr lang="zh-CN" altLang="en-US" sz="1400" dirty="0" smtClean="0">
                <a:latin typeface="微软雅黑" panose="020B0503020204020204" pitchFamily="34" charset="-122"/>
                <a:ea typeface="微软雅黑" panose="020B0503020204020204" pitchFamily="34" charset="-122"/>
              </a:rPr>
              <a:t>亿</a:t>
            </a:r>
            <a:r>
              <a:rPr lang="zh-CN" altLang="en-US" sz="1400" dirty="0">
                <a:latin typeface="微软雅黑" panose="020B0503020204020204" pitchFamily="34" charset="-122"/>
                <a:ea typeface="微软雅黑" panose="020B0503020204020204" pitchFamily="34" charset="-122"/>
              </a:rPr>
              <a:t>参数；</a:t>
            </a:r>
            <a:r>
              <a:rPr lang="en-US" altLang="zh-CN" sz="1400" dirty="0">
                <a:latin typeface="微软雅黑" panose="020B0503020204020204" pitchFamily="34" charset="-122"/>
                <a:ea typeface="微软雅黑" panose="020B0503020204020204" pitchFamily="34" charset="-122"/>
              </a:rPr>
              <a:t>3.5</a:t>
            </a:r>
            <a:r>
              <a:rPr lang="zh-CN" altLang="en-US" sz="1400" dirty="0">
                <a:latin typeface="微软雅黑" panose="020B0503020204020204" pitchFamily="34" charset="-122"/>
                <a:ea typeface="微软雅黑" panose="020B0503020204020204" pitchFamily="34" charset="-122"/>
              </a:rPr>
              <a:t>万亿训练字符；文字</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代码</a:t>
            </a:r>
            <a:endParaRPr lang="en-US" altLang="zh-CN" sz="1400" dirty="0">
              <a:latin typeface="微软雅黑" panose="020B0503020204020204" pitchFamily="34" charset="-122"/>
              <a:ea typeface="微软雅黑" panose="020B0503020204020204" pitchFamily="34" charset="-122"/>
            </a:endParaRPr>
          </a:p>
        </p:txBody>
      </p:sp>
      <p:sp>
        <p:nvSpPr>
          <p:cNvPr id="93" name="矩形 92"/>
          <p:cNvSpPr/>
          <p:nvPr/>
        </p:nvSpPr>
        <p:spPr>
          <a:xfrm>
            <a:off x="3214964" y="1124649"/>
            <a:ext cx="5677811" cy="1114425"/>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微软雅黑" panose="020B0503020204020204" pitchFamily="34" charset="-122"/>
                <a:ea typeface="微软雅黑" panose="020B0503020204020204" pitchFamily="34" charset="-122"/>
              </a:rPr>
              <a:t>大规模高质量提示数据</a:t>
            </a:r>
            <a:endParaRPr lang="zh-CN" altLang="en-US" sz="3600" dirty="0">
              <a:latin typeface="微软雅黑" panose="020B0503020204020204" pitchFamily="34" charset="-122"/>
              <a:ea typeface="微软雅黑" panose="020B0503020204020204" pitchFamily="34" charset="-122"/>
            </a:endParaRPr>
          </a:p>
        </p:txBody>
      </p:sp>
      <p:sp>
        <p:nvSpPr>
          <p:cNvPr id="95" name="矩形 94"/>
          <p:cNvSpPr/>
          <p:nvPr/>
        </p:nvSpPr>
        <p:spPr>
          <a:xfrm>
            <a:off x="1349511" y="2554784"/>
            <a:ext cx="1534436" cy="282058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微软雅黑" panose="020B0503020204020204" pitchFamily="34" charset="-122"/>
                <a:ea typeface="微软雅黑" panose="020B0503020204020204" pitchFamily="34" charset="-122"/>
              </a:rPr>
              <a:t>人类反馈强化学习</a:t>
            </a:r>
            <a:endParaRPr lang="zh-CN" altLang="en-US" sz="3600" dirty="0">
              <a:latin typeface="微软雅黑" panose="020B0503020204020204" pitchFamily="34" charset="-122"/>
              <a:ea typeface="微软雅黑" panose="020B0503020204020204" pitchFamily="34" charset="-122"/>
            </a:endParaRPr>
          </a:p>
        </p:txBody>
      </p:sp>
      <p:sp>
        <p:nvSpPr>
          <p:cNvPr id="96" name="矩形 95"/>
          <p:cNvSpPr/>
          <p:nvPr/>
        </p:nvSpPr>
        <p:spPr>
          <a:xfrm>
            <a:off x="9388398" y="2554784"/>
            <a:ext cx="1534436" cy="2820584"/>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微软雅黑" panose="020B0503020204020204" pitchFamily="34" charset="-122"/>
                <a:ea typeface="微软雅黑" panose="020B0503020204020204" pitchFamily="34" charset="-122"/>
              </a:rPr>
              <a:t>用户反馈形成飞轮</a:t>
            </a:r>
            <a:endParaRPr lang="zh-CN" altLang="en-US" sz="36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3460012" y="2314316"/>
            <a:ext cx="5498942" cy="2820584"/>
          </a:xfrm>
          <a:prstGeom prst="rect">
            <a:avLst/>
          </a:prstGeom>
        </p:spPr>
      </p:pic>
      <p:sp>
        <p:nvSpPr>
          <p:cNvPr id="15" name="标题 1"/>
          <p:cNvSpPr txBox="1"/>
          <p:nvPr/>
        </p:nvSpPr>
        <p:spPr>
          <a:xfrm>
            <a:off x="566297" y="39571"/>
            <a:ext cx="9795498" cy="920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pitchFamily="34" charset="-122"/>
                <a:ea typeface="微软雅黑" panose="020B0503020204020204" pitchFamily="34" charset="-122"/>
              </a:rPr>
              <a:t>深入剖析</a:t>
            </a:r>
            <a:r>
              <a:rPr lang="en-US" altLang="zh-CN" sz="2800" b="1" dirty="0" err="1">
                <a:latin typeface="微软雅黑" panose="020B0503020204020204" pitchFamily="34" charset="-122"/>
                <a:ea typeface="微软雅黑" panose="020B0503020204020204" pitchFamily="34" charset="-122"/>
              </a:rPr>
              <a:t>ChatGPT</a:t>
            </a:r>
            <a:r>
              <a:rPr lang="en-US" altLang="zh-CN" sz="2800" b="1" dirty="0">
                <a:latin typeface="微软雅黑" panose="020B0503020204020204" pitchFamily="34" charset="-122"/>
                <a:ea typeface="微软雅黑" panose="020B0503020204020204" pitchFamily="34" charset="-122"/>
              </a:rPr>
              <a:t>——</a:t>
            </a:r>
            <a:r>
              <a:rPr lang="zh-CN" altLang="en-US" sz="2800" b="1" dirty="0">
                <a:latin typeface="微软雅黑" panose="020B0503020204020204" pitchFamily="34" charset="-122"/>
                <a:ea typeface="微软雅黑" panose="020B0503020204020204" pitchFamily="34" charset="-122"/>
              </a:rPr>
              <a:t>成功的四个技术要素</a:t>
            </a:r>
            <a:endParaRPr lang="zh-CN" altLang="en-US" sz="28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3326" y="91979"/>
            <a:ext cx="1641475" cy="595869"/>
          </a:xfrm>
          <a:prstGeom prst="rect">
            <a:avLst/>
          </a:prstGeom>
          <a:noFill/>
        </p:spPr>
        <p:txBody>
          <a:bodyPr wrap="none" lIns="0" tIns="0" rIns="0" bIns="45720" rtlCol="0">
            <a:spAutoFit/>
          </a:bodyPr>
          <a:lstStyle/>
          <a:p>
            <a:pPr>
              <a:lnSpc>
                <a:spcPts val="4700"/>
              </a:lnSpc>
            </a:pPr>
            <a:r>
              <a:rPr lang="zh-CN" altLang="en-US"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汇报提纲</a:t>
            </a:r>
            <a:endParaRPr lang="en-US" altLang="zh-CN"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1"/>
          <p:cNvSpPr txBox="1"/>
          <p:nvPr/>
        </p:nvSpPr>
        <p:spPr>
          <a:xfrm>
            <a:off x="885407" y="1193801"/>
            <a:ext cx="6896100" cy="5187315"/>
          </a:xfrm>
          <a:prstGeom prst="rect">
            <a:avLst/>
          </a:prstGeom>
          <a:noFill/>
        </p:spPr>
        <p:txBody>
          <a:bodyPr wrap="square" lIns="0" tIns="0" rIns="0" bIns="45720" rtlCol="0">
            <a:spAutoFit/>
          </a:bodyPr>
          <a:lstStyle/>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rPr>
              <a:t>简介</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的原理与技术</a:t>
            </a:r>
            <a:endParaRPr lang="en-US" altLang="zh-CN" sz="2665"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聊天机器人的演变</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深入剖析</a:t>
            </a:r>
            <a:r>
              <a:rPr lang="en-US" altLang="zh-CN" sz="2400" b="1" dirty="0" err="1">
                <a:latin typeface="微软雅黑" panose="020B0503020204020204" pitchFamily="34" charset="-122"/>
                <a:ea typeface="微软雅黑" panose="020B0503020204020204" pitchFamily="34" charset="-122"/>
              </a:rPr>
              <a:t>ChatGPT</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en-US" altLang="zh-CN" sz="2400" b="1" dirty="0" err="1">
                <a:solidFill>
                  <a:srgbClr val="FF0000"/>
                </a:solidFill>
                <a:latin typeface="微软雅黑" panose="020B0503020204020204" pitchFamily="34" charset="-122"/>
                <a:ea typeface="微软雅黑" panose="020B0503020204020204" pitchFamily="34" charset="-122"/>
              </a:rPr>
              <a:t>ChatGPT</a:t>
            </a:r>
            <a:r>
              <a:rPr lang="zh-CN" altLang="en-US" sz="2400" b="1" dirty="0">
                <a:solidFill>
                  <a:srgbClr val="FF0000"/>
                </a:solidFill>
                <a:latin typeface="微软雅黑" panose="020B0503020204020204" pitchFamily="34" charset="-122"/>
                <a:ea typeface="微软雅黑" panose="020B0503020204020204" pitchFamily="34" charset="-122"/>
              </a:rPr>
              <a:t>的优势与</a:t>
            </a:r>
            <a:r>
              <a:rPr lang="zh-CN" altLang="en-US" sz="2400" b="1" dirty="0" smtClean="0">
                <a:solidFill>
                  <a:srgbClr val="FF0000"/>
                </a:solidFill>
                <a:latin typeface="微软雅黑" panose="020B0503020204020204" pitchFamily="34" charset="-122"/>
                <a:ea typeface="微软雅黑" panose="020B0503020204020204" pitchFamily="34" charset="-122"/>
              </a:rPr>
              <a:t>不足</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en-US" sz="2400" b="1" dirty="0">
                <a:latin typeface="微软雅黑" panose="020B0503020204020204" pitchFamily="34" charset="-122"/>
                <a:ea typeface="微软雅黑" panose="020B0503020204020204" pitchFamily="34" charset="-122"/>
              </a:rPr>
              <a:t>GPT4</a:t>
            </a:r>
            <a:r>
              <a:rPr lang="zh-CN" altLang="en-US" sz="2400" b="1" dirty="0">
                <a:latin typeface="微软雅黑" panose="020B0503020204020204" pitchFamily="34" charset="-122"/>
                <a:ea typeface="微软雅黑" panose="020B0503020204020204" pitchFamily="34" charset="-122"/>
              </a:rPr>
              <a:t>的提升</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rPr>
              <a:t>带来的机会与挑战</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endParaRPr>
          </a:p>
        </p:txBody>
      </p:sp>
      <p:sp>
        <p:nvSpPr>
          <p:cNvPr id="6"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p:cNvPicPr>
            <a:picLocks noChangeAspect="1"/>
          </p:cNvPicPr>
          <p:nvPr/>
        </p:nvPicPr>
        <p:blipFill>
          <a:blip r:embed="rId1"/>
          <a:stretch>
            <a:fillRect/>
          </a:stretch>
        </p:blipFill>
        <p:spPr>
          <a:xfrm>
            <a:off x="253020" y="5144946"/>
            <a:ext cx="4618994" cy="1214272"/>
          </a:xfrm>
          <a:prstGeom prst="rect">
            <a:avLst/>
          </a:prstGeom>
        </p:spPr>
      </p:pic>
      <p:sp>
        <p:nvSpPr>
          <p:cNvPr id="4" name="标题 1"/>
          <p:cNvSpPr txBox="1"/>
          <p:nvPr/>
        </p:nvSpPr>
        <p:spPr>
          <a:xfrm>
            <a:off x="566297" y="39571"/>
            <a:ext cx="7329927" cy="920856"/>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err="1">
                <a:latin typeface="微软雅黑" panose="020B0503020204020204" pitchFamily="34" charset="-122"/>
                <a:ea typeface="微软雅黑" panose="020B0503020204020204" pitchFamily="34" charset="-122"/>
                <a:cs typeface="Times New Roman" panose="02020603050405020304" pitchFamily="18" charset="0"/>
              </a:rPr>
              <a:t>ChatGPT</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具备诸多先进特征</a:t>
            </a:r>
            <a:endParaRPr lang="zh-CN" altLang="en-US"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圆角矩形 6"/>
          <p:cNvSpPr/>
          <p:nvPr/>
        </p:nvSpPr>
        <p:spPr bwMode="auto">
          <a:xfrm>
            <a:off x="589338" y="1020313"/>
            <a:ext cx="11031046" cy="761449"/>
          </a:xfrm>
          <a:prstGeom prst="roundRect">
            <a:avLst/>
          </a:prstGeom>
          <a:noFill/>
          <a:ln w="19050" cap="flat" cmpd="sng" algn="ctr">
            <a:solidFill>
              <a:srgbClr val="002060"/>
            </a:solidFill>
            <a:prstDash val="solid"/>
            <a:round/>
            <a:headEnd type="none" w="med" len="med"/>
            <a:tailEnd type="none" w="med" len="sm"/>
          </a:ln>
          <a:effectLst/>
        </p:spPr>
        <p:txBody>
          <a:bodyPr rot="0" spcFirstLastPara="0" vertOverflow="overflow" horzOverflow="overflow" vert="horz" wrap="none" lIns="91440" tIns="45720" rIns="91440" bIns="45720" numCol="1" spcCol="0" rtlCol="0" fromWordArt="0" anchor="ctr" anchorCtr="0" forceAA="0" compatLnSpc="1">
            <a:noAutofit/>
          </a:bodyPr>
          <a:lstStyle/>
          <a:p>
            <a:pPr algn="ctr" fontAlgn="base" latinLnBrk="1">
              <a:lnSpc>
                <a:spcPct val="80000"/>
              </a:lnSpc>
              <a:spcBef>
                <a:spcPct val="50000"/>
              </a:spcBef>
              <a:spcAft>
                <a:spcPct val="0"/>
              </a:spcAft>
              <a:buClr>
                <a:srgbClr val="FF0000"/>
              </a:buClr>
            </a:pPr>
            <a:endParaRPr kumimoji="1" lang="zh-CN" altLang="en-US" sz="2000" dirty="0">
              <a:solidFill>
                <a:srgbClr val="C00000"/>
              </a:solidFill>
              <a:latin typeface="微软雅黑" panose="020B0503020204020204" pitchFamily="34" charset="-122"/>
              <a:ea typeface="微软雅黑" panose="020B0503020204020204" pitchFamily="34" charset="-122"/>
              <a:cs typeface="Tahoma" panose="020B0604030504040204" pitchFamily="34" charset="0"/>
            </a:endParaRPr>
          </a:p>
        </p:txBody>
      </p:sp>
      <p:pic>
        <p:nvPicPr>
          <p:cNvPr id="7" name="图片 6"/>
          <p:cNvPicPr>
            <a:picLocks noChangeAspect="1"/>
          </p:cNvPicPr>
          <p:nvPr/>
        </p:nvPicPr>
        <p:blipFill>
          <a:blip r:embed="rId2"/>
          <a:stretch>
            <a:fillRect/>
          </a:stretch>
        </p:blipFill>
        <p:spPr>
          <a:xfrm>
            <a:off x="729859" y="1172511"/>
            <a:ext cx="273235" cy="303594"/>
          </a:xfrm>
          <a:prstGeom prst="rect">
            <a:avLst/>
          </a:prstGeom>
        </p:spPr>
      </p:pic>
      <p:sp>
        <p:nvSpPr>
          <p:cNvPr id="8" name="矩形 7"/>
          <p:cNvSpPr/>
          <p:nvPr/>
        </p:nvSpPr>
        <p:spPr>
          <a:xfrm>
            <a:off x="1229832" y="1077872"/>
            <a:ext cx="10163814" cy="646331"/>
          </a:xfrm>
          <a:prstGeom prst="rect">
            <a:avLst/>
          </a:prstGeom>
        </p:spPr>
        <p:txBody>
          <a:bodyPr wrap="square">
            <a:spAutoFit/>
          </a:bodyPr>
          <a:lstStyle/>
          <a:p>
            <a:pPr algn="just"/>
            <a:r>
              <a:rPr lang="zh-CN" altLang="en-US" dirty="0">
                <a:solidFill>
                  <a:srgbClr val="002060"/>
                </a:solidFill>
                <a:latin typeface="微软雅黑" panose="020B0503020204020204" pitchFamily="34" charset="-122"/>
                <a:ea typeface="微软雅黑" panose="020B0503020204020204" pitchFamily="34" charset="-122"/>
                <a:cs typeface="Tahoma" panose="020B0604030504040204"/>
              </a:rPr>
              <a:t>相比于之前的聊天机器人，</a:t>
            </a:r>
            <a:r>
              <a:rPr lang="en-US" altLang="zh-CN" dirty="0" err="1">
                <a:solidFill>
                  <a:srgbClr val="002060"/>
                </a:solidFill>
                <a:latin typeface="微软雅黑" panose="020B0503020204020204" pitchFamily="34" charset="-122"/>
                <a:ea typeface="微软雅黑" panose="020B0503020204020204" pitchFamily="34" charset="-122"/>
                <a:cs typeface="Tahoma" panose="020B0604030504040204"/>
              </a:rPr>
              <a:t>ChatGPT</a:t>
            </a:r>
            <a:r>
              <a:rPr lang="zh-CN" altLang="en-US" dirty="0">
                <a:solidFill>
                  <a:srgbClr val="002060"/>
                </a:solidFill>
                <a:latin typeface="微软雅黑" panose="020B0503020204020204" pitchFamily="34" charset="-122"/>
                <a:ea typeface="微软雅黑" panose="020B0503020204020204" pitchFamily="34" charset="-122"/>
                <a:cs typeface="Tahoma" panose="020B0604030504040204"/>
              </a:rPr>
              <a:t>在超大规模语言模型的加持下，结合人类反馈的强化学习，具备了理解上下文、承认不知道、敢于质疑等先进特征，解锁了海量应用场景。</a:t>
            </a:r>
            <a:endParaRPr lang="zh-CN" altLang="en-US" dirty="0">
              <a:solidFill>
                <a:srgbClr val="002060"/>
              </a:solidFill>
              <a:latin typeface="微软雅黑" panose="020B0503020204020204" pitchFamily="34" charset="-122"/>
              <a:ea typeface="微软雅黑" panose="020B0503020204020204" pitchFamily="34" charset="-122"/>
              <a:cs typeface="Tahoma" panose="020B0604030504040204"/>
            </a:endParaRPr>
          </a:p>
        </p:txBody>
      </p:sp>
      <p:pic>
        <p:nvPicPr>
          <p:cNvPr id="25" name="图形 24" descr="光圈 纯色填充"/>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6620" y="1968946"/>
            <a:ext cx="525436" cy="525436"/>
          </a:xfrm>
          <a:prstGeom prst="rect">
            <a:avLst/>
          </a:prstGeom>
        </p:spPr>
      </p:pic>
      <p:sp>
        <p:nvSpPr>
          <p:cNvPr id="26" name="文本框 25"/>
          <p:cNvSpPr txBox="1"/>
          <p:nvPr/>
        </p:nvSpPr>
        <p:spPr>
          <a:xfrm>
            <a:off x="821404" y="2068012"/>
            <a:ext cx="1300853" cy="369332"/>
          </a:xfrm>
          <a:prstGeom prst="rect">
            <a:avLst/>
          </a:prstGeom>
          <a:noFill/>
        </p:spPr>
        <p:txBody>
          <a:bodyPr wrap="square">
            <a:spAutoFit/>
          </a:bodyPr>
          <a:lstStyle/>
          <a:p>
            <a:r>
              <a:rPr lang="zh-CN" altLang="en-US" b="1" dirty="0">
                <a:solidFill>
                  <a:srgbClr val="0070C0"/>
                </a:solidFill>
                <a:latin typeface="微软雅黑" panose="020B0503020204020204" pitchFamily="34" charset="-122"/>
                <a:ea typeface="微软雅黑" panose="020B0503020204020204" pitchFamily="34" charset="-122"/>
                <a:cs typeface="Tahoma" panose="020B0604030504040204"/>
              </a:rPr>
              <a:t>敢于质疑</a:t>
            </a:r>
            <a:endParaRPr lang="en-US" altLang="zh-CN" sz="2000" dirty="0">
              <a:solidFill>
                <a:srgbClr val="0070C0"/>
              </a:solidFill>
              <a:latin typeface="TencentSans W3" panose="020C04030202040F0204" pitchFamily="34" charset="-122"/>
              <a:ea typeface="TencentSans W3" panose="020C04030202040F0204" pitchFamily="34" charset="-122"/>
              <a:cs typeface="Times New Roman" panose="02020603050405020304" pitchFamily="18" charset="0"/>
            </a:endParaRPr>
          </a:p>
        </p:txBody>
      </p:sp>
      <p:pic>
        <p:nvPicPr>
          <p:cNvPr id="27" name="图形 26" descr="光圈 纯色填充"/>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26620" y="4417879"/>
            <a:ext cx="525436" cy="525436"/>
          </a:xfrm>
          <a:prstGeom prst="rect">
            <a:avLst/>
          </a:prstGeom>
        </p:spPr>
      </p:pic>
      <p:sp>
        <p:nvSpPr>
          <p:cNvPr id="28" name="文本框 27"/>
          <p:cNvSpPr txBox="1"/>
          <p:nvPr/>
        </p:nvSpPr>
        <p:spPr>
          <a:xfrm>
            <a:off x="858431" y="4495931"/>
            <a:ext cx="1717256" cy="369332"/>
          </a:xfrm>
          <a:prstGeom prst="rect">
            <a:avLst/>
          </a:prstGeom>
          <a:noFill/>
        </p:spPr>
        <p:txBody>
          <a:bodyPr wrap="square">
            <a:spAutoFit/>
          </a:bodyPr>
          <a:lstStyle/>
          <a:p>
            <a:r>
              <a:rPr lang="zh-CN" altLang="en-US" b="1" dirty="0">
                <a:solidFill>
                  <a:srgbClr val="00B050"/>
                </a:solidFill>
                <a:latin typeface="微软雅黑" panose="020B0503020204020204" pitchFamily="34" charset="-122"/>
                <a:ea typeface="微软雅黑" panose="020B0503020204020204" pitchFamily="34" charset="-122"/>
                <a:cs typeface="Tahoma" panose="020B0604030504040204"/>
              </a:rPr>
              <a:t>承认不知道</a:t>
            </a:r>
            <a:endParaRPr lang="en-US" altLang="zh-CN" sz="2000" dirty="0">
              <a:solidFill>
                <a:srgbClr val="00B050"/>
              </a:solidFill>
              <a:latin typeface="TencentSans W3" panose="020C04030202040F0204" pitchFamily="34" charset="-122"/>
              <a:ea typeface="TencentSans W3" panose="020C04030202040F0204" pitchFamily="34" charset="-122"/>
              <a:cs typeface="Times New Roman" panose="02020603050405020304" pitchFamily="18" charset="0"/>
            </a:endParaRPr>
          </a:p>
        </p:txBody>
      </p:sp>
      <p:pic>
        <p:nvPicPr>
          <p:cNvPr id="35" name="图形 34" descr="光圈 纯色填充"/>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94681" y="4634832"/>
            <a:ext cx="525436" cy="525436"/>
          </a:xfrm>
          <a:prstGeom prst="rect">
            <a:avLst/>
          </a:prstGeom>
        </p:spPr>
      </p:pic>
      <p:sp>
        <p:nvSpPr>
          <p:cNvPr id="36" name="文本框 35"/>
          <p:cNvSpPr txBox="1"/>
          <p:nvPr/>
        </p:nvSpPr>
        <p:spPr>
          <a:xfrm>
            <a:off x="8104929" y="4698668"/>
            <a:ext cx="1563337" cy="369332"/>
          </a:xfrm>
          <a:prstGeom prst="rect">
            <a:avLst/>
          </a:prstGeom>
          <a:noFill/>
        </p:spPr>
        <p:txBody>
          <a:bodyPr wrap="square">
            <a:spAutoFit/>
          </a:bodyPr>
          <a:lstStyle/>
          <a:p>
            <a:r>
              <a:rPr lang="zh-CN" altLang="en-US" b="1" dirty="0">
                <a:solidFill>
                  <a:srgbClr val="0070C0"/>
                </a:solidFill>
                <a:latin typeface="微软雅黑" panose="020B0503020204020204" pitchFamily="34" charset="-122"/>
                <a:ea typeface="微软雅黑" panose="020B0503020204020204" pitchFamily="34" charset="-122"/>
                <a:cs typeface="Tahoma" panose="020B0604030504040204"/>
              </a:rPr>
              <a:t>上下文理解</a:t>
            </a:r>
            <a:endParaRPr lang="en-US" altLang="zh-CN" sz="2000" dirty="0">
              <a:solidFill>
                <a:srgbClr val="0070C0"/>
              </a:solidFill>
              <a:latin typeface="TencentSans W3" panose="020C04030202040F0204" pitchFamily="34" charset="-122"/>
              <a:ea typeface="TencentSans W3" panose="020C04030202040F0204" pitchFamily="34" charset="-122"/>
              <a:cs typeface="Times New Roman" panose="02020603050405020304" pitchFamily="18" charset="0"/>
            </a:endParaRPr>
          </a:p>
        </p:txBody>
      </p:sp>
      <p:sp>
        <p:nvSpPr>
          <p:cNvPr id="37" name="Freeform 3"/>
          <p:cNvSpPr/>
          <p:nvPr/>
        </p:nvSpPr>
        <p:spPr>
          <a:xfrm>
            <a:off x="-28955"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2400"/>
          </a:p>
        </p:txBody>
      </p:sp>
      <p:pic>
        <p:nvPicPr>
          <p:cNvPr id="39" name="图片 38"/>
          <p:cNvPicPr>
            <a:picLocks noChangeAspect="1"/>
          </p:cNvPicPr>
          <p:nvPr/>
        </p:nvPicPr>
        <p:blipFill>
          <a:blip r:embed="rId8"/>
          <a:stretch>
            <a:fillRect/>
          </a:stretch>
        </p:blipFill>
        <p:spPr>
          <a:xfrm>
            <a:off x="253020" y="2517014"/>
            <a:ext cx="3993963" cy="972668"/>
          </a:xfrm>
          <a:prstGeom prst="rect">
            <a:avLst/>
          </a:prstGeom>
        </p:spPr>
      </p:pic>
      <p:pic>
        <p:nvPicPr>
          <p:cNvPr id="3" name="图片 2" descr="图形用户界面, 文本, 应用程序, 电子邮件&#10;&#10;描述已自动生成"/>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26150" y="5131836"/>
            <a:ext cx="3607419" cy="1623089"/>
          </a:xfrm>
          <a:prstGeom prst="rect">
            <a:avLst/>
          </a:prstGeom>
        </p:spPr>
      </p:pic>
      <p:pic>
        <p:nvPicPr>
          <p:cNvPr id="30" name="图形 29" descr="光圈 纯色填充"/>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573587" y="1965997"/>
            <a:ext cx="525436" cy="525436"/>
          </a:xfrm>
          <a:prstGeom prst="rect">
            <a:avLst/>
          </a:prstGeom>
        </p:spPr>
      </p:pic>
      <p:sp>
        <p:nvSpPr>
          <p:cNvPr id="33" name="文本框 32"/>
          <p:cNvSpPr txBox="1"/>
          <p:nvPr/>
        </p:nvSpPr>
        <p:spPr>
          <a:xfrm>
            <a:off x="8226520" y="2021877"/>
            <a:ext cx="2225157" cy="369332"/>
          </a:xfrm>
          <a:prstGeom prst="rect">
            <a:avLst/>
          </a:prstGeom>
          <a:noFill/>
        </p:spPr>
        <p:txBody>
          <a:bodyPr wrap="square">
            <a:spAutoFit/>
          </a:bodyPr>
          <a:lstStyle/>
          <a:p>
            <a:r>
              <a:rPr lang="zh-CN" altLang="en-US" b="1" dirty="0">
                <a:solidFill>
                  <a:srgbClr val="7030A0"/>
                </a:solidFill>
                <a:latin typeface="微软雅黑" panose="020B0503020204020204" pitchFamily="34" charset="-122"/>
                <a:ea typeface="微软雅黑" panose="020B0503020204020204" pitchFamily="34" charset="-122"/>
                <a:cs typeface="Tahoma" panose="020B0604030504040204"/>
              </a:rPr>
              <a:t>有效捕捉用户意图</a:t>
            </a:r>
            <a:endParaRPr lang="en-US" altLang="zh-CN" sz="2000" dirty="0">
              <a:solidFill>
                <a:srgbClr val="7030A0"/>
              </a:solidFill>
              <a:latin typeface="TencentSans W3" panose="020C04030202040F0204" pitchFamily="34" charset="-122"/>
              <a:ea typeface="TencentSans W3" panose="020C04030202040F0204" pitchFamily="34" charset="-122"/>
              <a:cs typeface="Times New Roman" panose="02020603050405020304" pitchFamily="18" charset="0"/>
            </a:endParaRPr>
          </a:p>
        </p:txBody>
      </p:sp>
      <p:pic>
        <p:nvPicPr>
          <p:cNvPr id="10" name="图片 9" descr="图形用户界面, 文本, 应用程序, 电子邮件&#10;&#10;描述已自动生成"/>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726150" y="2512255"/>
            <a:ext cx="3607419" cy="2001531"/>
          </a:xfrm>
          <a:prstGeom prst="rect">
            <a:avLst/>
          </a:prstGeom>
        </p:spPr>
      </p:pic>
      <p:sp>
        <p:nvSpPr>
          <p:cNvPr id="2" name="椭圆 1"/>
          <p:cNvSpPr/>
          <p:nvPr>
            <p:custDataLst>
              <p:tags r:id="rId13"/>
            </p:custDataLst>
          </p:nvPr>
        </p:nvSpPr>
        <p:spPr>
          <a:xfrm>
            <a:off x="4847329" y="3101925"/>
            <a:ext cx="1806463" cy="1806463"/>
          </a:xfrm>
          <a:prstGeom prst="ellipse">
            <a:avLst/>
          </a:prstGeom>
          <a:solidFill>
            <a:schemeClr val="accent2"/>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lstStyle/>
          <a:p>
            <a:pPr algn="ctr">
              <a:lnSpc>
                <a:spcPct val="120000"/>
              </a:lnSpc>
            </a:pPr>
            <a:r>
              <a:rPr lang="en-US" altLang="zh-CN" b="1" dirty="0" err="1">
                <a:solidFill>
                  <a:schemeClr val="bg1"/>
                </a:solidFill>
                <a:latin typeface="微软雅黑" panose="020B0503020204020204" pitchFamily="34" charset="-122"/>
                <a:ea typeface="微软雅黑" panose="020B0503020204020204" pitchFamily="34" charset="-122"/>
                <a:cs typeface="Tahoma" panose="020B0604030504040204"/>
                <a:sym typeface="+mn-ea"/>
              </a:rPr>
              <a:t>ChatGPT</a:t>
            </a:r>
            <a:r>
              <a:rPr lang="zh-CN" altLang="en-US" b="1" dirty="0">
                <a:solidFill>
                  <a:schemeClr val="bg1"/>
                </a:solidFill>
                <a:latin typeface="微软雅黑" panose="020B0503020204020204" pitchFamily="34" charset="-122"/>
                <a:ea typeface="微软雅黑" panose="020B0503020204020204" pitchFamily="34" charset="-122"/>
                <a:cs typeface="Tahoma" panose="020B0604030504040204"/>
                <a:sym typeface="+mn-ea"/>
              </a:rPr>
              <a:t>提升的核心点</a:t>
            </a:r>
            <a:endParaRPr lang="zh-CN" altLang="en-US" b="1" dirty="0">
              <a:solidFill>
                <a:schemeClr val="bg1"/>
              </a:solidFill>
              <a:latin typeface="微软雅黑" panose="020B0503020204020204" pitchFamily="34" charset="-122"/>
              <a:ea typeface="微软雅黑" panose="020B0503020204020204" pitchFamily="34" charset="-122"/>
              <a:cs typeface="Tahoma" panose="020B0604030504040204"/>
              <a:sym typeface="+mn-ea"/>
            </a:endParaRPr>
          </a:p>
        </p:txBody>
      </p:sp>
      <p:sp>
        <p:nvSpPr>
          <p:cNvPr id="5" name="椭圆 4"/>
          <p:cNvSpPr/>
          <p:nvPr>
            <p:custDataLst>
              <p:tags r:id="rId14"/>
            </p:custDataLst>
          </p:nvPr>
        </p:nvSpPr>
        <p:spPr>
          <a:xfrm>
            <a:off x="4472475" y="2727072"/>
            <a:ext cx="856945" cy="856945"/>
          </a:xfrm>
          <a:prstGeom prst="ellipse">
            <a:avLst/>
          </a:prstGeom>
          <a:solidFill>
            <a:srgbClr val="0070C0"/>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lstStyle/>
          <a:p>
            <a:pPr algn="ctr">
              <a:lnSpc>
                <a:spcPct val="120000"/>
              </a:lnSpc>
            </a:pPr>
            <a:endParaRPr lang="zh-CN" altLang="en-US" dirty="0">
              <a:solidFill>
                <a:srgbClr val="8590CA"/>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椭圆 10"/>
          <p:cNvSpPr/>
          <p:nvPr>
            <p:custDataLst>
              <p:tags r:id="rId15"/>
            </p:custDataLst>
          </p:nvPr>
        </p:nvSpPr>
        <p:spPr>
          <a:xfrm>
            <a:off x="6171701" y="2727072"/>
            <a:ext cx="856945" cy="856945"/>
          </a:xfrm>
          <a:prstGeom prst="ellipse">
            <a:avLst/>
          </a:prstGeom>
          <a:solidFill>
            <a:srgbClr val="7030A0"/>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lstStyle/>
          <a:p>
            <a:pPr algn="ctr">
              <a:lnSpc>
                <a:spcPct val="120000"/>
              </a:lnSpc>
            </a:pPr>
            <a:endParaRPr lang="zh-CN" altLang="en-US">
              <a:solidFill>
                <a:srgbClr val="8590CA"/>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椭圆 12"/>
          <p:cNvSpPr/>
          <p:nvPr>
            <p:custDataLst>
              <p:tags r:id="rId16"/>
            </p:custDataLst>
          </p:nvPr>
        </p:nvSpPr>
        <p:spPr>
          <a:xfrm>
            <a:off x="4472475" y="4426296"/>
            <a:ext cx="856945" cy="856945"/>
          </a:xfrm>
          <a:prstGeom prst="ellipse">
            <a:avLst/>
          </a:prstGeom>
          <a:solidFill>
            <a:srgbClr val="00B050"/>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lstStyle/>
          <a:p>
            <a:pPr algn="ctr">
              <a:lnSpc>
                <a:spcPct val="120000"/>
              </a:lnSpc>
            </a:pPr>
            <a:endParaRPr lang="zh-CN" altLang="en-US">
              <a:solidFill>
                <a:srgbClr val="8590CA"/>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17"/>
            </p:custDataLst>
          </p:nvPr>
        </p:nvSpPr>
        <p:spPr>
          <a:xfrm>
            <a:off x="6171701" y="4426296"/>
            <a:ext cx="856945" cy="856945"/>
          </a:xfrm>
          <a:prstGeom prst="ellipse">
            <a:avLst/>
          </a:prstGeom>
          <a:solidFill>
            <a:srgbClr val="0070C0"/>
          </a:solidFill>
          <a:ln>
            <a:noFill/>
          </a:ln>
        </p:spPr>
        <p:style>
          <a:lnRef idx="2">
            <a:srgbClr val="8590CA">
              <a:shade val="50000"/>
            </a:srgbClr>
          </a:lnRef>
          <a:fillRef idx="1">
            <a:srgbClr val="8590CA"/>
          </a:fillRef>
          <a:effectRef idx="0">
            <a:srgbClr val="8590CA"/>
          </a:effectRef>
          <a:fontRef idx="minor">
            <a:sysClr val="window" lastClr="FFFFFF"/>
          </a:fontRef>
        </p:style>
        <p:txBody>
          <a:bodyPr rtlCol="0" anchor="ctr">
            <a:normAutofit/>
          </a:bodyPr>
          <a:lstStyle/>
          <a:p>
            <a:pPr algn="ctr">
              <a:lnSpc>
                <a:spcPct val="120000"/>
              </a:lnSpc>
            </a:pPr>
            <a:endParaRPr lang="zh-CN" altLang="en-US">
              <a:solidFill>
                <a:srgbClr val="8590CA"/>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文本框 42"/>
          <p:cNvSpPr txBox="1"/>
          <p:nvPr>
            <p:custDataLst>
              <p:tags r:id="rId18"/>
            </p:custDataLst>
          </p:nvPr>
        </p:nvSpPr>
        <p:spPr>
          <a:xfrm>
            <a:off x="4385859" y="2973290"/>
            <a:ext cx="1008495"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Tahoma" panose="020B0604030504040204"/>
              </a:rPr>
              <a:t>敢质疑</a:t>
            </a:r>
            <a:endParaRPr lang="zh-CN" altLang="en-US" b="1" dirty="0">
              <a:solidFill>
                <a:schemeClr val="bg1"/>
              </a:solidFill>
              <a:latin typeface="微软雅黑" panose="020B0503020204020204" pitchFamily="34" charset="-122"/>
              <a:ea typeface="微软雅黑" panose="020B0503020204020204" pitchFamily="34" charset="-122"/>
              <a:cs typeface="Tahoma" panose="020B0604030504040204"/>
            </a:endParaRPr>
          </a:p>
        </p:txBody>
      </p:sp>
      <p:sp>
        <p:nvSpPr>
          <p:cNvPr id="44" name="文本框 43"/>
          <p:cNvSpPr txBox="1"/>
          <p:nvPr>
            <p:custDataLst>
              <p:tags r:id="rId19"/>
            </p:custDataLst>
          </p:nvPr>
        </p:nvSpPr>
        <p:spPr>
          <a:xfrm>
            <a:off x="6104950" y="3001865"/>
            <a:ext cx="1008495"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Tahoma" panose="020B0604030504040204"/>
              </a:rPr>
              <a:t>懂意图</a:t>
            </a:r>
            <a:endParaRPr lang="zh-CN" altLang="en-US" b="1" dirty="0">
              <a:solidFill>
                <a:schemeClr val="bg1"/>
              </a:solidFill>
              <a:latin typeface="微软雅黑" panose="020B0503020204020204" pitchFamily="34" charset="-122"/>
              <a:ea typeface="微软雅黑" panose="020B0503020204020204" pitchFamily="34" charset="-122"/>
              <a:cs typeface="Tahoma" panose="020B0604030504040204"/>
            </a:endParaRPr>
          </a:p>
        </p:txBody>
      </p:sp>
      <p:sp>
        <p:nvSpPr>
          <p:cNvPr id="45" name="文本框 44"/>
          <p:cNvSpPr txBox="1"/>
          <p:nvPr>
            <p:custDataLst>
              <p:tags r:id="rId20"/>
            </p:custDataLst>
          </p:nvPr>
        </p:nvSpPr>
        <p:spPr>
          <a:xfrm>
            <a:off x="4395415" y="4698632"/>
            <a:ext cx="1008495"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Tahoma" panose="020B0604030504040204"/>
              </a:rPr>
              <a:t>勇承认</a:t>
            </a:r>
            <a:endParaRPr lang="zh-CN" altLang="en-US" b="1" dirty="0">
              <a:solidFill>
                <a:schemeClr val="bg1"/>
              </a:solidFill>
              <a:latin typeface="微软雅黑" panose="020B0503020204020204" pitchFamily="34" charset="-122"/>
              <a:ea typeface="微软雅黑" panose="020B0503020204020204" pitchFamily="34" charset="-122"/>
              <a:cs typeface="Tahoma" panose="020B0604030504040204"/>
            </a:endParaRPr>
          </a:p>
        </p:txBody>
      </p:sp>
      <p:sp>
        <p:nvSpPr>
          <p:cNvPr id="46" name="文本框 45"/>
          <p:cNvSpPr txBox="1"/>
          <p:nvPr>
            <p:custDataLst>
              <p:tags r:id="rId21"/>
            </p:custDataLst>
          </p:nvPr>
        </p:nvSpPr>
        <p:spPr>
          <a:xfrm>
            <a:off x="6104585" y="4696727"/>
            <a:ext cx="1008495" cy="369332"/>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cs typeface="Tahoma" panose="020B0604030504040204"/>
              </a:rPr>
              <a:t>连续说</a:t>
            </a:r>
            <a:endParaRPr lang="zh-CN" altLang="en-US" b="1" dirty="0">
              <a:solidFill>
                <a:schemeClr val="bg1"/>
              </a:solidFill>
              <a:latin typeface="微软雅黑" panose="020B0503020204020204" pitchFamily="34" charset="-122"/>
              <a:ea typeface="微软雅黑" panose="020B0503020204020204" pitchFamily="34" charset="-122"/>
              <a:cs typeface="Tahoma" panose="020B0604030504040204"/>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3890" y="177165"/>
            <a:ext cx="3112135" cy="581025"/>
          </a:xfrm>
        </p:spPr>
        <p:txBody>
          <a:bodyPr>
            <a:normAutofit/>
          </a:bodyPr>
          <a:lstStyle/>
          <a:p>
            <a:r>
              <a:rPr lang="en-US" altLang="zh-CN" sz="2800" b="1" dirty="0" err="1">
                <a:latin typeface="微软雅黑" panose="020B0503020204020204" pitchFamily="34" charset="-122"/>
                <a:ea typeface="微软雅黑" panose="020B0503020204020204" pitchFamily="34" charset="-122"/>
                <a:cs typeface="Times New Roman" panose="02020603050405020304" pitchFamily="18" charset="0"/>
              </a:rPr>
              <a:t>ChatGPT</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缺陷</a:t>
            </a:r>
            <a:endParaRPr lang="zh-CN" altLang="en-US" sz="2800" b="1" dirty="0">
              <a:ea typeface="TencentSans W3" panose="020C04030202040F0204" pitchFamily="34" charset="-122"/>
              <a:cs typeface="Times New Roman" panose="02020603050405020304" pitchFamily="18" charset="0"/>
            </a:endParaRPr>
          </a:p>
        </p:txBody>
      </p:sp>
      <p:sp>
        <p:nvSpPr>
          <p:cNvPr id="4" name="文本框 3"/>
          <p:cNvSpPr txBox="1"/>
          <p:nvPr/>
        </p:nvSpPr>
        <p:spPr>
          <a:xfrm>
            <a:off x="393700" y="1207770"/>
            <a:ext cx="3446145" cy="553085"/>
          </a:xfrm>
          <a:prstGeom prst="rect">
            <a:avLst/>
          </a:prstGeom>
          <a:noFill/>
        </p:spPr>
        <p:txBody>
          <a:bodyPr wrap="square" rtlCol="0">
            <a:spAutoFit/>
          </a:bodyPr>
          <a:lstStyle/>
          <a:p>
            <a:pPr>
              <a:lnSpc>
                <a:spcPct val="125000"/>
              </a:lnSpc>
              <a:spcBef>
                <a:spcPts val="0"/>
              </a:spcBef>
              <a:spcAft>
                <a:spcPts val="0"/>
              </a:spcAft>
            </a:pPr>
            <a:r>
              <a:rPr lang="en-US" altLang="zh-CN" sz="1200" dirty="0" err="1">
                <a:latin typeface="微软雅黑" panose="020B0503020204020204" pitchFamily="34" charset="-122"/>
                <a:ea typeface="微软雅黑" panose="020B0503020204020204" pitchFamily="34" charset="-122"/>
              </a:rPr>
              <a:t>ChatGPT</a:t>
            </a:r>
            <a:r>
              <a:rPr lang="zh-CN" altLang="en-US" sz="1200" dirty="0">
                <a:latin typeface="微软雅黑" panose="020B0503020204020204" pitchFamily="34" charset="-122"/>
                <a:ea typeface="微软雅黑" panose="020B0503020204020204" pitchFamily="34" charset="-122"/>
              </a:rPr>
              <a:t>有时</a:t>
            </a:r>
            <a:r>
              <a:rPr lang="zh-CN" altLang="en-US" sz="1200" dirty="0">
                <a:effectLst/>
                <a:latin typeface="微软雅黑" panose="020B0503020204020204" pitchFamily="34" charset="-122"/>
                <a:ea typeface="微软雅黑" panose="020B0503020204020204" pitchFamily="34" charset="-122"/>
              </a:rPr>
              <a:t>会给出不正确或甚至荒谬的答案。看似流畅合理的表述，让这些</a:t>
            </a:r>
            <a:r>
              <a:rPr kumimoji="1" lang="zh-CN" altLang="en-US" sz="1200" dirty="0">
                <a:latin typeface="微软雅黑" panose="020B0503020204020204" pitchFamily="34" charset="-122"/>
                <a:ea typeface="微软雅黑" panose="020B0503020204020204" pitchFamily="34" charset="-122"/>
              </a:rPr>
              <a:t>错误有时</a:t>
            </a:r>
            <a:r>
              <a:rPr kumimoji="1" lang="zh-CN" altLang="en-US" sz="1200" b="1" dirty="0">
                <a:solidFill>
                  <a:srgbClr val="FF0000"/>
                </a:solidFill>
                <a:latin typeface="微软雅黑" panose="020B0503020204020204" pitchFamily="34" charset="-122"/>
                <a:ea typeface="微软雅黑" panose="020B0503020204020204" pitchFamily="34" charset="-122"/>
              </a:rPr>
              <a:t>难以甄别。</a:t>
            </a:r>
            <a:endParaRPr kumimoji="1" lang="zh-CN" altLang="en-US" sz="1200" b="1" dirty="0">
              <a:solidFill>
                <a:srgbClr val="FF0000"/>
              </a:solidFill>
              <a:latin typeface="微软雅黑" panose="020B0503020204020204" pitchFamily="34" charset="-122"/>
              <a:ea typeface="微软雅黑" panose="020B0503020204020204" pitchFamily="34" charset="-122"/>
            </a:endParaRPr>
          </a:p>
        </p:txBody>
      </p:sp>
      <p:sp>
        <p:nvSpPr>
          <p:cNvPr id="10" name="Freeform 3"/>
          <p:cNvSpPr/>
          <p:nvPr/>
        </p:nvSpPr>
        <p:spPr>
          <a:xfrm>
            <a:off x="-28955"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2400"/>
          </a:p>
        </p:txBody>
      </p:sp>
      <p:grpSp>
        <p:nvGrpSpPr>
          <p:cNvPr id="5" name="组合 4"/>
          <p:cNvGrpSpPr/>
          <p:nvPr/>
        </p:nvGrpSpPr>
        <p:grpSpPr>
          <a:xfrm>
            <a:off x="393700" y="1762760"/>
            <a:ext cx="4839335" cy="2234565"/>
            <a:chOff x="1014" y="2354"/>
            <a:chExt cx="17629" cy="8134"/>
          </a:xfrm>
        </p:grpSpPr>
        <p:pic>
          <p:nvPicPr>
            <p:cNvPr id="19458"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14" y="2354"/>
              <a:ext cx="8404" cy="813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stretch>
              <a:fillRect/>
            </a:stretch>
          </p:blipFill>
          <p:spPr>
            <a:xfrm>
              <a:off x="9503" y="2533"/>
              <a:ext cx="9140" cy="5112"/>
            </a:xfrm>
            <a:prstGeom prst="rect">
              <a:avLst/>
            </a:prstGeom>
          </p:spPr>
        </p:pic>
        <p:sp>
          <p:nvSpPr>
            <p:cNvPr id="6" name="矩形 5"/>
            <p:cNvSpPr/>
            <p:nvPr/>
          </p:nvSpPr>
          <p:spPr>
            <a:xfrm>
              <a:off x="10533" y="4880"/>
              <a:ext cx="1163" cy="35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p:cNvSpPr/>
            <p:nvPr/>
          </p:nvSpPr>
          <p:spPr>
            <a:xfrm>
              <a:off x="4855" y="3306"/>
              <a:ext cx="1390" cy="41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p:cNvSpPr/>
            <p:nvPr/>
          </p:nvSpPr>
          <p:spPr>
            <a:xfrm>
              <a:off x="1822" y="3870"/>
              <a:ext cx="3208" cy="207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片 13"/>
            <p:cNvPicPr>
              <a:picLocks noChangeAspect="1"/>
            </p:cNvPicPr>
            <p:nvPr/>
          </p:nvPicPr>
          <p:blipFill>
            <a:blip r:embed="rId3"/>
            <a:stretch>
              <a:fillRect/>
            </a:stretch>
          </p:blipFill>
          <p:spPr>
            <a:xfrm>
              <a:off x="9501" y="8091"/>
              <a:ext cx="9138" cy="2318"/>
            </a:xfrm>
            <a:prstGeom prst="rect">
              <a:avLst/>
            </a:prstGeom>
          </p:spPr>
        </p:pic>
        <p:sp>
          <p:nvSpPr>
            <p:cNvPr id="15" name="矩形 14"/>
            <p:cNvSpPr/>
            <p:nvPr/>
          </p:nvSpPr>
          <p:spPr>
            <a:xfrm>
              <a:off x="10321" y="9134"/>
              <a:ext cx="2984" cy="32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7" name="文本框 6"/>
          <p:cNvSpPr txBox="1"/>
          <p:nvPr/>
        </p:nvSpPr>
        <p:spPr>
          <a:xfrm>
            <a:off x="393700" y="905510"/>
            <a:ext cx="1926590" cy="368300"/>
          </a:xfrm>
          <a:prstGeom prst="rect">
            <a:avLst/>
          </a:prstGeom>
          <a:noFill/>
        </p:spPr>
        <p:txBody>
          <a:bodyPr wrap="square" rtlCol="0">
            <a:spAutoFit/>
          </a:bodyPr>
          <a:lstStyle/>
          <a:p>
            <a:r>
              <a:rPr lang="en-US" b="1">
                <a:latin typeface="微软雅黑" panose="020B0503020204020204" pitchFamily="34" charset="-122"/>
                <a:ea typeface="微软雅黑" panose="020B0503020204020204" pitchFamily="34" charset="-122"/>
              </a:rPr>
              <a:t>1</a:t>
            </a:r>
            <a:r>
              <a:rPr lang="zh-CN" altLang="en-US" b="1">
                <a:latin typeface="微软雅黑" panose="020B0503020204020204" pitchFamily="34" charset="-122"/>
                <a:ea typeface="微软雅黑" panose="020B0503020204020204" pitchFamily="34" charset="-122"/>
              </a:rPr>
              <a:t>、</a:t>
            </a:r>
            <a:r>
              <a:rPr b="1">
                <a:latin typeface="微软雅黑" panose="020B0503020204020204" pitchFamily="34" charset="-122"/>
                <a:ea typeface="微软雅黑" panose="020B0503020204020204" pitchFamily="34" charset="-122"/>
              </a:rPr>
              <a:t>事实型错误</a:t>
            </a:r>
            <a:endParaRPr b="1">
              <a:latin typeface="微软雅黑" panose="020B0503020204020204" pitchFamily="34" charset="-122"/>
              <a:ea typeface="微软雅黑" panose="020B0503020204020204" pitchFamily="34" charset="-122"/>
            </a:endParaRPr>
          </a:p>
        </p:txBody>
      </p:sp>
      <p:sp>
        <p:nvSpPr>
          <p:cNvPr id="8" name="文本框 7"/>
          <p:cNvSpPr txBox="1"/>
          <p:nvPr/>
        </p:nvSpPr>
        <p:spPr>
          <a:xfrm>
            <a:off x="6369685" y="1207770"/>
            <a:ext cx="3455670" cy="553085"/>
          </a:xfrm>
          <a:prstGeom prst="rect">
            <a:avLst/>
          </a:prstGeom>
          <a:noFill/>
        </p:spPr>
        <p:txBody>
          <a:bodyPr wrap="square" rtlCol="0">
            <a:spAutoFit/>
          </a:bodyPr>
          <a:lstStyle/>
          <a:p>
            <a:pPr>
              <a:lnSpc>
                <a:spcPct val="125000"/>
              </a:lnSpc>
              <a:spcBef>
                <a:spcPts val="0"/>
              </a:spcBef>
              <a:spcAft>
                <a:spcPts val="0"/>
              </a:spcAft>
            </a:pPr>
            <a:r>
              <a:rPr sz="1200">
                <a:latin typeface="微软雅黑" panose="020B0503020204020204" pitchFamily="34" charset="-122"/>
                <a:ea typeface="微软雅黑" panose="020B0503020204020204" pitchFamily="34" charset="-122"/>
              </a:rPr>
              <a:t>数学及较复杂的逻辑基本无法处理</a:t>
            </a:r>
            <a:r>
              <a:rPr lang="zh-CN" sz="1200">
                <a:latin typeface="微软雅黑" panose="020B0503020204020204" pitchFamily="34" charset="-122"/>
                <a:ea typeface="微软雅黑" panose="020B0503020204020204" pitchFamily="34" charset="-122"/>
              </a:rPr>
              <a:t>；</a:t>
            </a:r>
            <a:endParaRPr lang="zh-CN" sz="1200">
              <a:latin typeface="微软雅黑" panose="020B0503020204020204" pitchFamily="34" charset="-122"/>
              <a:ea typeface="微软雅黑" panose="020B0503020204020204" pitchFamily="34" charset="-122"/>
            </a:endParaRPr>
          </a:p>
          <a:p>
            <a:pPr>
              <a:lnSpc>
                <a:spcPct val="125000"/>
              </a:lnSpc>
              <a:spcBef>
                <a:spcPts val="0"/>
              </a:spcBef>
              <a:spcAft>
                <a:spcPts val="0"/>
              </a:spcAft>
            </a:pPr>
            <a:r>
              <a:rPr lang="zh-CN" altLang="en-US" sz="1200" dirty="0">
                <a:latin typeface="微软雅黑" panose="020B0503020204020204" pitchFamily="34" charset="-122"/>
                <a:ea typeface="微软雅黑" panose="020B0503020204020204" pitchFamily="34" charset="-122"/>
                <a:sym typeface="+mn-ea"/>
              </a:rPr>
              <a:t>在</a:t>
            </a:r>
            <a:r>
              <a:rPr lang="zh-CN" altLang="en-US" sz="1200" dirty="0">
                <a:effectLst/>
                <a:latin typeface="微软雅黑" panose="020B0503020204020204" pitchFamily="34" charset="-122"/>
                <a:ea typeface="微软雅黑" panose="020B0503020204020204" pitchFamily="34" charset="-122"/>
                <a:sym typeface="+mn-ea"/>
              </a:rPr>
              <a:t>有对话历史时，容易被用户误导，进而动摇</a:t>
            </a:r>
            <a:endParaRPr lang="zh-CN" sz="1200">
              <a:latin typeface="微软雅黑" panose="020B0503020204020204" pitchFamily="34" charset="-122"/>
              <a:ea typeface="微软雅黑" panose="020B0503020204020204" pitchFamily="34" charset="-122"/>
            </a:endParaRPr>
          </a:p>
        </p:txBody>
      </p:sp>
      <p:sp>
        <p:nvSpPr>
          <p:cNvPr id="9" name="文本框 8"/>
          <p:cNvSpPr txBox="1"/>
          <p:nvPr/>
        </p:nvSpPr>
        <p:spPr>
          <a:xfrm>
            <a:off x="6395720" y="905510"/>
            <a:ext cx="1926590" cy="368300"/>
          </a:xfrm>
          <a:prstGeom prst="rect">
            <a:avLst/>
          </a:prstGeom>
          <a:noFill/>
        </p:spPr>
        <p:txBody>
          <a:bodyPr wrap="square" rtlCol="0">
            <a:spAutoFit/>
          </a:bodyPr>
          <a:lstStyle/>
          <a:p>
            <a:r>
              <a:rPr lang="en-US" b="1">
                <a:latin typeface="微软雅黑" panose="020B0503020204020204" pitchFamily="34" charset="-122"/>
                <a:ea typeface="微软雅黑" panose="020B0503020204020204" pitchFamily="34" charset="-122"/>
              </a:rPr>
              <a:t>2</a:t>
            </a:r>
            <a:r>
              <a:rPr lang="zh-CN" altLang="en-US" b="1">
                <a:latin typeface="微软雅黑" panose="020B0503020204020204" pitchFamily="34" charset="-122"/>
                <a:ea typeface="微软雅黑" panose="020B0503020204020204" pitchFamily="34" charset="-122"/>
              </a:rPr>
              <a:t>、逻辑</a:t>
            </a:r>
            <a:r>
              <a:rPr b="1">
                <a:latin typeface="微软雅黑" panose="020B0503020204020204" pitchFamily="34" charset="-122"/>
                <a:ea typeface="微软雅黑" panose="020B0503020204020204" pitchFamily="34" charset="-122"/>
              </a:rPr>
              <a:t>错误</a:t>
            </a:r>
            <a:endParaRPr b="1">
              <a:latin typeface="微软雅黑" panose="020B0503020204020204" pitchFamily="34" charset="-122"/>
              <a:ea typeface="微软雅黑" panose="020B0503020204020204" pitchFamily="34" charset="-122"/>
            </a:endParaRPr>
          </a:p>
        </p:txBody>
      </p:sp>
      <p:grpSp>
        <p:nvGrpSpPr>
          <p:cNvPr id="13" name="组合 12"/>
          <p:cNvGrpSpPr/>
          <p:nvPr/>
        </p:nvGrpSpPr>
        <p:grpSpPr>
          <a:xfrm>
            <a:off x="6379845" y="1764665"/>
            <a:ext cx="5198745" cy="2204085"/>
            <a:chOff x="1038" y="2781"/>
            <a:chExt cx="17329" cy="7345"/>
          </a:xfrm>
        </p:grpSpPr>
        <p:pic>
          <p:nvPicPr>
            <p:cNvPr id="18434" name="Picture 2"/>
            <p:cNvPicPr>
              <a:picLocks noChangeAspect="1" noChangeArrowheads="1"/>
            </p:cNvPicPr>
            <p:nvPr>
              <p:custDataLst>
                <p:tags r:id="rId4"/>
              </p:custDataLst>
            </p:nvPr>
          </p:nvPicPr>
          <p:blipFill>
            <a:blip r:embed="rId5" cstate="print">
              <a:extLst>
                <a:ext uri="{28A0092B-C50C-407E-A947-70E740481C1C}">
                  <a14:useLocalDpi xmlns:a14="http://schemas.microsoft.com/office/drawing/2010/main" val="0"/>
                </a:ext>
              </a:extLst>
            </a:blip>
            <a:srcRect/>
            <a:stretch>
              <a:fillRect/>
            </a:stretch>
          </p:blipFill>
          <p:spPr bwMode="auto">
            <a:xfrm>
              <a:off x="10299" y="2781"/>
              <a:ext cx="8069" cy="5661"/>
            </a:xfrm>
            <a:prstGeom prst="rect">
              <a:avLst/>
            </a:prstGeom>
            <a:noFill/>
            <a:extLst>
              <a:ext uri="{909E8E84-426E-40DD-AFC4-6F175D3DCCD1}">
                <a14:hiddenFill xmlns:a14="http://schemas.microsoft.com/office/drawing/2010/main">
                  <a:solidFill>
                    <a:srgbClr val="FFFFFF"/>
                  </a:solidFill>
                </a14:hiddenFill>
              </a:ext>
            </a:extLst>
          </p:spPr>
        </p:pic>
        <p:pic>
          <p:nvPicPr>
            <p:cNvPr id="16" name="图片 15"/>
            <p:cNvPicPr>
              <a:picLocks noChangeAspect="1"/>
            </p:cNvPicPr>
            <p:nvPr>
              <p:custDataLst>
                <p:tags r:id="rId6"/>
              </p:custDataLst>
            </p:nvPr>
          </p:nvPicPr>
          <p:blipFill>
            <a:blip r:embed="rId7"/>
            <a:stretch>
              <a:fillRect/>
            </a:stretch>
          </p:blipFill>
          <p:spPr>
            <a:xfrm>
              <a:off x="1038" y="6384"/>
              <a:ext cx="8777" cy="3743"/>
            </a:xfrm>
            <a:prstGeom prst="rect">
              <a:avLst/>
            </a:prstGeom>
          </p:spPr>
        </p:pic>
        <p:pic>
          <p:nvPicPr>
            <p:cNvPr id="17" name="图片 16"/>
            <p:cNvPicPr>
              <a:picLocks noChangeAspect="1"/>
            </p:cNvPicPr>
            <p:nvPr>
              <p:custDataLst>
                <p:tags r:id="rId8"/>
              </p:custDataLst>
            </p:nvPr>
          </p:nvPicPr>
          <p:blipFill>
            <a:blip r:embed="rId9"/>
            <a:stretch>
              <a:fillRect/>
            </a:stretch>
          </p:blipFill>
          <p:spPr>
            <a:xfrm>
              <a:off x="1038" y="2830"/>
              <a:ext cx="8777" cy="3220"/>
            </a:xfrm>
            <a:prstGeom prst="rect">
              <a:avLst/>
            </a:prstGeom>
          </p:spPr>
        </p:pic>
      </p:grpSp>
      <p:sp>
        <p:nvSpPr>
          <p:cNvPr id="18" name="文本框 17"/>
          <p:cNvSpPr txBox="1"/>
          <p:nvPr/>
        </p:nvSpPr>
        <p:spPr>
          <a:xfrm>
            <a:off x="393700" y="4497705"/>
            <a:ext cx="2447290" cy="1899285"/>
          </a:xfrm>
          <a:prstGeom prst="rect">
            <a:avLst/>
          </a:prstGeom>
          <a:noFill/>
        </p:spPr>
        <p:txBody>
          <a:bodyPr wrap="square" rtlCol="0">
            <a:spAutoFit/>
          </a:bodyPr>
          <a:lstStyle/>
          <a:p>
            <a:pPr indent="0" fontAlgn="auto">
              <a:lnSpc>
                <a:spcPct val="125000"/>
              </a:lnSpc>
              <a:spcBef>
                <a:spcPts val="0"/>
              </a:spcBef>
              <a:spcAft>
                <a:spcPts val="0"/>
              </a:spcAft>
              <a:buFont typeface="Arial" panose="020B0604020202020204" pitchFamily="34" charset="0"/>
              <a:buChar char="•"/>
            </a:pPr>
            <a:r>
              <a:rPr sz="1200" b="1">
                <a:latin typeface="微软雅黑" panose="020B0503020204020204" pitchFamily="34" charset="-122"/>
                <a:ea typeface="微软雅黑" panose="020B0503020204020204" pitchFamily="34" charset="-122"/>
              </a:rPr>
              <a:t>偏见/仇恨</a:t>
            </a:r>
            <a:endParaRPr sz="1200" b="1">
              <a:latin typeface="微软雅黑" panose="020B0503020204020204" pitchFamily="34" charset="-122"/>
              <a:ea typeface="微软雅黑" panose="020B0503020204020204" pitchFamily="34" charset="-122"/>
            </a:endParaRPr>
          </a:p>
          <a:p>
            <a:pPr indent="0" fontAlgn="auto">
              <a:lnSpc>
                <a:spcPct val="125000"/>
              </a:lnSpc>
              <a:spcBef>
                <a:spcPts val="0"/>
              </a:spcBef>
              <a:spcAft>
                <a:spcPts val="0"/>
              </a:spcAft>
            </a:pPr>
            <a:r>
              <a:rPr sz="1000">
                <a:latin typeface="微软雅黑" panose="020B0503020204020204" pitchFamily="34" charset="-122"/>
                <a:ea typeface="微软雅黑" panose="020B0503020204020204" pitchFamily="34" charset="-122"/>
              </a:rPr>
              <a:t>互联网上大量偏见甚至仇恨性的文本被用于模型训练，因此很难避免模型生成带有偏见的文字。</a:t>
            </a:r>
            <a:endParaRPr sz="1000">
              <a:latin typeface="微软雅黑" panose="020B0503020204020204" pitchFamily="34" charset="-122"/>
              <a:ea typeface="微软雅黑" panose="020B0503020204020204" pitchFamily="34" charset="-122"/>
            </a:endParaRPr>
          </a:p>
          <a:p>
            <a:pPr indent="0" fontAlgn="auto">
              <a:lnSpc>
                <a:spcPct val="125000"/>
              </a:lnSpc>
              <a:spcBef>
                <a:spcPts val="0"/>
              </a:spcBef>
              <a:spcAft>
                <a:spcPts val="0"/>
              </a:spcAft>
              <a:buFont typeface="Arial" panose="020B0604020202020204" pitchFamily="34" charset="0"/>
              <a:buChar char="•"/>
            </a:pPr>
            <a:r>
              <a:rPr sz="1200" b="1">
                <a:latin typeface="微软雅黑" panose="020B0503020204020204" pitchFamily="34" charset="-122"/>
                <a:ea typeface="微软雅黑" panose="020B0503020204020204" pitchFamily="34" charset="-122"/>
              </a:rPr>
              <a:t>部分回复废话较多</a:t>
            </a:r>
            <a:endParaRPr sz="1200" b="1">
              <a:latin typeface="微软雅黑" panose="020B0503020204020204" pitchFamily="34" charset="-122"/>
              <a:ea typeface="微软雅黑" panose="020B0503020204020204" pitchFamily="34" charset="-122"/>
            </a:endParaRPr>
          </a:p>
          <a:p>
            <a:pPr indent="0" fontAlgn="auto">
              <a:lnSpc>
                <a:spcPct val="125000"/>
              </a:lnSpc>
              <a:spcBef>
                <a:spcPts val="0"/>
              </a:spcBef>
              <a:spcAft>
                <a:spcPts val="0"/>
              </a:spcAft>
            </a:pPr>
            <a:r>
              <a:rPr sz="1000">
                <a:latin typeface="微软雅黑" panose="020B0503020204020204" pitchFamily="34" charset="-122"/>
                <a:ea typeface="微软雅黑" panose="020B0503020204020204" pitchFamily="34" charset="-122"/>
              </a:rPr>
              <a:t>倾向于生成更长的文本，句式固定；通常过度使用一些常见的短语和句式，这与构造训练数据时，用户倾向于选择更长的回复有关</a:t>
            </a:r>
            <a:endParaRPr sz="1000">
              <a:latin typeface="微软雅黑" panose="020B0503020204020204" pitchFamily="34" charset="-122"/>
              <a:ea typeface="微软雅黑" panose="020B0503020204020204" pitchFamily="34" charset="-122"/>
            </a:endParaRPr>
          </a:p>
        </p:txBody>
      </p:sp>
      <p:sp>
        <p:nvSpPr>
          <p:cNvPr id="19" name="文本框 18"/>
          <p:cNvSpPr txBox="1"/>
          <p:nvPr/>
        </p:nvSpPr>
        <p:spPr>
          <a:xfrm>
            <a:off x="393700" y="4081145"/>
            <a:ext cx="1926590" cy="368300"/>
          </a:xfrm>
          <a:prstGeom prst="rect">
            <a:avLst/>
          </a:prstGeom>
          <a:noFill/>
        </p:spPr>
        <p:txBody>
          <a:bodyPr wrap="square" rtlCol="0">
            <a:spAutoFit/>
          </a:bodyPr>
          <a:lstStyle/>
          <a:p>
            <a:r>
              <a:rPr lang="en-US" b="1">
                <a:latin typeface="微软雅黑" panose="020B0503020204020204" pitchFamily="34" charset="-122"/>
                <a:ea typeface="微软雅黑" panose="020B0503020204020204" pitchFamily="34" charset="-122"/>
              </a:rPr>
              <a:t>3</a:t>
            </a:r>
            <a:r>
              <a:rPr lang="zh-CN" altLang="en-US" b="1">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cs typeface="Times New Roman" panose="02020603050405020304" pitchFamily="18" charset="0"/>
                <a:sym typeface="+mn-ea"/>
              </a:rPr>
              <a:t>不当言论</a:t>
            </a:r>
            <a:endParaRPr b="1">
              <a:latin typeface="微软雅黑" panose="020B0503020204020204" pitchFamily="34" charset="-122"/>
              <a:ea typeface="微软雅黑" panose="020B0503020204020204" pitchFamily="34" charset="-122"/>
            </a:endParaRPr>
          </a:p>
        </p:txBody>
      </p:sp>
      <p:sp>
        <p:nvSpPr>
          <p:cNvPr id="20" name="文本框 19"/>
          <p:cNvSpPr txBox="1"/>
          <p:nvPr/>
        </p:nvSpPr>
        <p:spPr>
          <a:xfrm>
            <a:off x="6369685" y="4440555"/>
            <a:ext cx="2981960" cy="1899285"/>
          </a:xfrm>
          <a:prstGeom prst="rect">
            <a:avLst/>
          </a:prstGeom>
          <a:noFill/>
        </p:spPr>
        <p:txBody>
          <a:bodyPr wrap="square" rtlCol="0">
            <a:spAutoFit/>
          </a:bodyPr>
          <a:lstStyle/>
          <a:p>
            <a:pPr indent="0" fontAlgn="auto">
              <a:lnSpc>
                <a:spcPct val="125000"/>
              </a:lnSpc>
              <a:spcBef>
                <a:spcPts val="0"/>
              </a:spcBef>
              <a:buFont typeface="Arial" panose="020B0604020202020204" pitchFamily="34" charset="0"/>
              <a:buChar char="•"/>
            </a:pPr>
            <a:r>
              <a:rPr lang="en-US" altLang="zh-CN" sz="1200" b="1" dirty="0">
                <a:effectLst/>
                <a:latin typeface="微软雅黑" panose="020B0503020204020204" pitchFamily="34" charset="-122"/>
                <a:ea typeface="微软雅黑" panose="020B0503020204020204" pitchFamily="34" charset="-122"/>
                <a:sym typeface="+mn-ea"/>
              </a:rPr>
              <a:t>PromptInjection</a:t>
            </a:r>
            <a:r>
              <a:rPr lang="zh-CN" altLang="en-US" sz="1200" b="1" dirty="0">
                <a:effectLst/>
                <a:latin typeface="微软雅黑" panose="020B0503020204020204" pitchFamily="34" charset="-122"/>
                <a:ea typeface="微软雅黑" panose="020B0503020204020204" pitchFamily="34" charset="-122"/>
                <a:sym typeface="+mn-ea"/>
              </a:rPr>
              <a:t>攻击</a:t>
            </a:r>
            <a:endParaRPr lang="zh-CN" altLang="en-US" sz="1200" b="1" dirty="0">
              <a:effectLst/>
              <a:latin typeface="微软雅黑" panose="020B0503020204020204" pitchFamily="34" charset="-122"/>
              <a:ea typeface="微软雅黑" panose="020B0503020204020204" pitchFamily="34" charset="-122"/>
              <a:sym typeface="+mn-ea"/>
            </a:endParaRPr>
          </a:p>
          <a:p>
            <a:pPr indent="0" fontAlgn="auto">
              <a:lnSpc>
                <a:spcPct val="125000"/>
              </a:lnSpc>
              <a:spcBef>
                <a:spcPts val="0"/>
              </a:spcBef>
              <a:buFont typeface="Arial" panose="020B0604020202020204" pitchFamily="34" charset="0"/>
              <a:buNone/>
            </a:pPr>
            <a:r>
              <a:rPr lang="zh-CN" altLang="en-US" sz="1000" b="1" dirty="0">
                <a:latin typeface="微软雅黑" panose="020B0503020204020204" pitchFamily="34" charset="-122"/>
                <a:ea typeface="微软雅黑" panose="020B0503020204020204" pitchFamily="34" charset="-122"/>
                <a:sym typeface="+mn-ea"/>
              </a:rPr>
              <a:t>套取信息</a:t>
            </a:r>
            <a:r>
              <a:rPr lang="zh-CN" altLang="en-US" sz="1000" dirty="0">
                <a:latin typeface="微软雅黑" panose="020B0503020204020204" pitchFamily="34" charset="-122"/>
                <a:ea typeface="微软雅黑" panose="020B0503020204020204" pitchFamily="34" charset="-122"/>
                <a:sym typeface="+mn-ea"/>
              </a:rPr>
              <a:t>：特定的</a:t>
            </a:r>
            <a:r>
              <a:rPr lang="en-US" altLang="zh-CN" sz="1000" dirty="0">
                <a:latin typeface="微软雅黑" panose="020B0503020204020204" pitchFamily="34" charset="-122"/>
                <a:ea typeface="微软雅黑" panose="020B0503020204020204" pitchFamily="34" charset="-122"/>
                <a:sym typeface="+mn-ea"/>
              </a:rPr>
              <a:t>prompt</a:t>
            </a:r>
            <a:r>
              <a:rPr lang="zh-CN" altLang="en-US" sz="1000" dirty="0">
                <a:latin typeface="微软雅黑" panose="020B0503020204020204" pitchFamily="34" charset="-122"/>
                <a:ea typeface="微软雅黑" panose="020B0503020204020204" pitchFamily="34" charset="-122"/>
                <a:sym typeface="+mn-ea"/>
              </a:rPr>
              <a:t>可触发开发人员覆盖模式（</a:t>
            </a:r>
            <a:r>
              <a:rPr lang="en-US" altLang="zh-CN" sz="1000" dirty="0">
                <a:latin typeface="微软雅黑" panose="020B0503020204020204" pitchFamily="34" charset="-122"/>
                <a:ea typeface="微软雅黑" panose="020B0503020204020204" pitchFamily="34" charset="-122"/>
                <a:sym typeface="+mn-ea"/>
              </a:rPr>
              <a:t>DeveloperOverrideMode</a:t>
            </a:r>
            <a:r>
              <a:rPr lang="zh-CN" altLang="en-US" sz="1000" dirty="0">
                <a:latin typeface="微软雅黑" panose="020B0503020204020204" pitchFamily="34" charset="-122"/>
                <a:ea typeface="微软雅黑" panose="020B0503020204020204" pitchFamily="34" charset="-122"/>
                <a:sym typeface="+mn-ea"/>
              </a:rPr>
              <a:t>），进而套取信息</a:t>
            </a:r>
            <a:endParaRPr lang="zh-CN" altLang="en-US" sz="1000" dirty="0">
              <a:latin typeface="微软雅黑" panose="020B0503020204020204" pitchFamily="34" charset="-122"/>
              <a:ea typeface="微软雅黑" panose="020B0503020204020204" pitchFamily="34" charset="-122"/>
              <a:sym typeface="+mn-ea"/>
            </a:endParaRPr>
          </a:p>
          <a:p>
            <a:pPr indent="0" fontAlgn="auto">
              <a:lnSpc>
                <a:spcPct val="125000"/>
              </a:lnSpc>
              <a:spcBef>
                <a:spcPts val="0"/>
              </a:spcBef>
              <a:buFont typeface="Arial" panose="020B0604020202020204" pitchFamily="34" charset="0"/>
              <a:buNone/>
            </a:pPr>
            <a:r>
              <a:rPr lang="zh-CN" altLang="en-US" sz="1000" b="1" dirty="0">
                <a:effectLst/>
                <a:latin typeface="微软雅黑" panose="020B0503020204020204" pitchFamily="34" charset="-122"/>
                <a:ea typeface="微软雅黑" panose="020B0503020204020204" pitchFamily="34" charset="-122"/>
                <a:sym typeface="+mn-ea"/>
              </a:rPr>
              <a:t>绕过审核</a:t>
            </a:r>
            <a:r>
              <a:rPr lang="zh-CN" altLang="en-US" sz="1000" dirty="0">
                <a:effectLst/>
                <a:latin typeface="微软雅黑" panose="020B0503020204020204" pitchFamily="34" charset="-122"/>
                <a:ea typeface="微软雅黑" panose="020B0503020204020204" pitchFamily="34" charset="-122"/>
                <a:sym typeface="+mn-ea"/>
              </a:rPr>
              <a:t>：</a:t>
            </a:r>
            <a:r>
              <a:rPr lang="en-GB" altLang="zh-CN" sz="1000" dirty="0" err="1">
                <a:effectLst/>
                <a:latin typeface="微软雅黑" panose="020B0503020204020204" pitchFamily="34" charset="-122"/>
                <a:ea typeface="微软雅黑" panose="020B0503020204020204" pitchFamily="34" charset="-122"/>
                <a:sym typeface="+mn-ea"/>
              </a:rPr>
              <a:t>ChatGPT</a:t>
            </a:r>
            <a:r>
              <a:rPr lang="zh-CN" altLang="en-US" sz="1000" dirty="0">
                <a:effectLst/>
                <a:latin typeface="微软雅黑" panose="020B0503020204020204" pitchFamily="34" charset="-122"/>
                <a:ea typeface="微软雅黑" panose="020B0503020204020204" pitchFamily="34" charset="-122"/>
                <a:sym typeface="+mn-ea"/>
              </a:rPr>
              <a:t>对于提问方式比较敏感，一些不安全或有偏见的问题，用户通过改变提问方式即可绕过审核，回答继而会表现出偏见</a:t>
            </a:r>
            <a:endParaRPr kumimoji="1" lang="en-US" altLang="zh-CN" sz="1000" b="1" dirty="0">
              <a:latin typeface="微软雅黑" panose="020B0503020204020204" pitchFamily="34" charset="-122"/>
              <a:ea typeface="微软雅黑" panose="020B0503020204020204" pitchFamily="34" charset="-122"/>
            </a:endParaRPr>
          </a:p>
          <a:p>
            <a:pPr indent="0" fontAlgn="auto">
              <a:lnSpc>
                <a:spcPct val="125000"/>
              </a:lnSpc>
              <a:spcBef>
                <a:spcPts val="0"/>
              </a:spcBef>
              <a:buFont typeface="Arial" panose="020B0604020202020204" pitchFamily="34" charset="0"/>
              <a:buChar char="•"/>
            </a:pPr>
            <a:r>
              <a:rPr kumimoji="1" lang="zh-CN" altLang="en-US" sz="1200" b="1" dirty="0">
                <a:latin typeface="微软雅黑" panose="020B0503020204020204" pitchFamily="34" charset="-122"/>
                <a:ea typeface="微软雅黑" panose="020B0503020204020204" pitchFamily="34" charset="-122"/>
                <a:sym typeface="+mn-ea"/>
              </a:rPr>
              <a:t>模型闭源</a:t>
            </a:r>
            <a:r>
              <a:rPr kumimoji="1" lang="en-US" altLang="zh-CN" sz="1200" b="1" dirty="0">
                <a:latin typeface="微软雅黑" panose="020B0503020204020204" pitchFamily="34" charset="-122"/>
                <a:ea typeface="微软雅黑" panose="020B0503020204020204" pitchFamily="34" charset="-122"/>
                <a:sym typeface="+mn-ea"/>
              </a:rPr>
              <a:t>——</a:t>
            </a:r>
            <a:r>
              <a:rPr kumimoji="1" lang="en-US" altLang="zh-CN" sz="1200" b="1" dirty="0" err="1">
                <a:latin typeface="微软雅黑" panose="020B0503020204020204" pitchFamily="34" charset="-122"/>
                <a:ea typeface="微软雅黑" panose="020B0503020204020204" pitchFamily="34" charset="-122"/>
                <a:sym typeface="+mn-ea"/>
              </a:rPr>
              <a:t>OpenAI</a:t>
            </a:r>
            <a:r>
              <a:rPr kumimoji="1" lang="zh-CN" altLang="en-US" sz="1200" b="1" dirty="0">
                <a:latin typeface="微软雅黑" panose="020B0503020204020204" pitchFamily="34" charset="-122"/>
                <a:ea typeface="微软雅黑" panose="020B0503020204020204" pitchFamily="34" charset="-122"/>
                <a:sym typeface="+mn-ea"/>
              </a:rPr>
              <a:t>不</a:t>
            </a:r>
            <a:r>
              <a:rPr kumimoji="1" lang="en-US" altLang="zh-CN" sz="1200" b="1" dirty="0">
                <a:latin typeface="微软雅黑" panose="020B0503020204020204" pitchFamily="34" charset="-122"/>
                <a:ea typeface="微软雅黑" panose="020B0503020204020204" pitchFamily="34" charset="-122"/>
                <a:sym typeface="+mn-ea"/>
              </a:rPr>
              <a:t>Open</a:t>
            </a:r>
            <a:endParaRPr kumimoji="1" lang="en-US" altLang="zh-CN" sz="1200" b="1" dirty="0">
              <a:latin typeface="微软雅黑" panose="020B0503020204020204" pitchFamily="34" charset="-122"/>
              <a:ea typeface="微软雅黑" panose="020B0503020204020204" pitchFamily="34" charset="-122"/>
              <a:sym typeface="+mn-ea"/>
            </a:endParaRPr>
          </a:p>
          <a:p>
            <a:pPr indent="0" fontAlgn="auto">
              <a:lnSpc>
                <a:spcPct val="125000"/>
              </a:lnSpc>
              <a:spcBef>
                <a:spcPts val="0"/>
              </a:spcBef>
              <a:buFont typeface="Arial" panose="020B0604020202020204" pitchFamily="34" charset="0"/>
              <a:buNone/>
            </a:pPr>
            <a:r>
              <a:rPr kumimoji="1" lang="en-US" altLang="zh-CN" sz="1000" dirty="0" err="1">
                <a:latin typeface="微软雅黑" panose="020B0503020204020204" pitchFamily="34" charset="-122"/>
                <a:ea typeface="微软雅黑" panose="020B0503020204020204" pitchFamily="34" charset="-122"/>
                <a:sym typeface="+mn-ea"/>
              </a:rPr>
              <a:t>ChatGPT</a:t>
            </a:r>
            <a:r>
              <a:rPr kumimoji="1" lang="zh-CN" altLang="en-US" sz="1000" dirty="0">
                <a:latin typeface="微软雅黑" panose="020B0503020204020204" pitchFamily="34" charset="-122"/>
                <a:ea typeface="微软雅黑" panose="020B0503020204020204" pitchFamily="34" charset="-122"/>
                <a:sym typeface="+mn-ea"/>
              </a:rPr>
              <a:t>模型不开放，代码闭源。目前仅能通过调用接口，无法独立调优模型。</a:t>
            </a:r>
            <a:endParaRPr kumimoji="1" lang="zh-CN" altLang="en-US" sz="1000" dirty="0">
              <a:latin typeface="微软雅黑" panose="020B0503020204020204" pitchFamily="34" charset="-122"/>
              <a:ea typeface="微软雅黑" panose="020B0503020204020204" pitchFamily="34" charset="-122"/>
              <a:sym typeface="+mn-ea"/>
            </a:endParaRPr>
          </a:p>
        </p:txBody>
      </p:sp>
      <p:sp>
        <p:nvSpPr>
          <p:cNvPr id="21" name="文本框 20"/>
          <p:cNvSpPr txBox="1"/>
          <p:nvPr/>
        </p:nvSpPr>
        <p:spPr>
          <a:xfrm>
            <a:off x="6395720" y="4081145"/>
            <a:ext cx="1926590" cy="368300"/>
          </a:xfrm>
          <a:prstGeom prst="rect">
            <a:avLst/>
          </a:prstGeom>
          <a:noFill/>
        </p:spPr>
        <p:txBody>
          <a:bodyPr wrap="square" rtlCol="0">
            <a:spAutoFit/>
          </a:bodyPr>
          <a:lstStyle/>
          <a:p>
            <a:r>
              <a:rPr lang="en-US" b="1">
                <a:latin typeface="微软雅黑" panose="020B0503020204020204" pitchFamily="34" charset="-122"/>
                <a:ea typeface="微软雅黑" panose="020B0503020204020204" pitchFamily="34" charset="-122"/>
              </a:rPr>
              <a:t>4</a:t>
            </a:r>
            <a:r>
              <a:rPr lang="zh-CN" altLang="en-US" b="1">
                <a:latin typeface="微软雅黑" panose="020B0503020204020204" pitchFamily="34" charset="-122"/>
                <a:ea typeface="微软雅黑" panose="020B0503020204020204" pitchFamily="34" charset="-122"/>
              </a:rPr>
              <a:t>、</a:t>
            </a:r>
            <a:r>
              <a:rPr lang="zh-CN" b="1">
                <a:latin typeface="微软雅黑" panose="020B0503020204020204" pitchFamily="34" charset="-122"/>
                <a:ea typeface="微软雅黑" panose="020B0503020204020204" pitchFamily="34" charset="-122"/>
              </a:rPr>
              <a:t>安全</a:t>
            </a:r>
            <a:endParaRPr lang="zh-CN" b="1">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custDataLst>
              <p:tags r:id="rId10"/>
            </p:custDataLst>
          </p:nvPr>
        </p:nvPicPr>
        <p:blipFill>
          <a:blip r:embed="rId11" cstate="print">
            <a:extLst>
              <a:ext uri="{28A0092B-C50C-407E-A947-70E740481C1C}">
                <a14:useLocalDpi xmlns:a14="http://schemas.microsoft.com/office/drawing/2010/main" val="0"/>
              </a:ext>
            </a:extLst>
          </a:blip>
          <a:srcRect/>
          <a:stretch>
            <a:fillRect/>
          </a:stretch>
        </p:blipFill>
        <p:spPr bwMode="auto">
          <a:xfrm>
            <a:off x="9413875" y="5986780"/>
            <a:ext cx="2447925" cy="702945"/>
          </a:xfrm>
          <a:prstGeom prst="rect">
            <a:avLst/>
          </a:prstGeom>
          <a:noFill/>
          <a:extLst>
            <a:ext uri="{909E8E84-426E-40DD-AFC4-6F175D3DCCD1}">
              <a14:hiddenFill xmlns:a14="http://schemas.microsoft.com/office/drawing/2010/main">
                <a:solidFill>
                  <a:srgbClr val="FFFFFF"/>
                </a:solidFill>
              </a14:hiddenFill>
            </a:ext>
          </a:extLst>
        </p:spPr>
      </p:pic>
      <p:pic>
        <p:nvPicPr>
          <p:cNvPr id="22" name="图片 21"/>
          <p:cNvPicPr>
            <a:picLocks noChangeAspect="1"/>
          </p:cNvPicPr>
          <p:nvPr>
            <p:custDataLst>
              <p:tags r:id="rId12"/>
            </p:custDataLst>
          </p:nvPr>
        </p:nvPicPr>
        <p:blipFill>
          <a:blip r:embed="rId13"/>
          <a:srcRect b="34747"/>
          <a:stretch>
            <a:fillRect/>
          </a:stretch>
        </p:blipFill>
        <p:spPr>
          <a:xfrm>
            <a:off x="9325610" y="4130675"/>
            <a:ext cx="2452370" cy="1341755"/>
          </a:xfrm>
          <a:prstGeom prst="rect">
            <a:avLst/>
          </a:prstGeom>
        </p:spPr>
      </p:pic>
      <p:sp>
        <p:nvSpPr>
          <p:cNvPr id="23" name="文本框 22"/>
          <p:cNvSpPr txBox="1"/>
          <p:nvPr>
            <p:custDataLst>
              <p:tags r:id="rId14"/>
            </p:custDataLst>
          </p:nvPr>
        </p:nvSpPr>
        <p:spPr>
          <a:xfrm>
            <a:off x="9394690" y="5497559"/>
            <a:ext cx="2292350" cy="229870"/>
          </a:xfrm>
          <a:prstGeom prst="rect">
            <a:avLst/>
          </a:prstGeom>
          <a:noFill/>
        </p:spPr>
        <p:txBody>
          <a:bodyPr wrap="none" rtlCol="0">
            <a:spAutoFit/>
          </a:bodyPr>
          <a:lstStyle/>
          <a:p>
            <a:r>
              <a:rPr lang="zh-CN" altLang="en-US" sz="900" b="1" dirty="0">
                <a:solidFill>
                  <a:schemeClr val="tx1">
                    <a:lumMod val="75000"/>
                    <a:lumOff val="25000"/>
                  </a:schemeClr>
                </a:solidFill>
                <a:latin typeface="微软雅黑" panose="020B0503020204020204" pitchFamily="34" charset="-122"/>
                <a:ea typeface="微软雅黑" panose="020B0503020204020204" pitchFamily="34" charset="-122"/>
              </a:rPr>
              <a:t>微软</a:t>
            </a:r>
            <a:r>
              <a:rPr lang="en-US" altLang="zh-CN" sz="900" b="1" dirty="0" err="1">
                <a:solidFill>
                  <a:schemeClr val="tx1">
                    <a:lumMod val="75000"/>
                    <a:lumOff val="25000"/>
                  </a:schemeClr>
                </a:solidFill>
                <a:latin typeface="微软雅黑" panose="020B0503020204020204" pitchFamily="34" charset="-122"/>
                <a:ea typeface="微软雅黑" panose="020B0503020204020204" pitchFamily="34" charset="-122"/>
              </a:rPr>
              <a:t>ChatGPT</a:t>
            </a:r>
            <a:r>
              <a:rPr lang="zh-CN" altLang="en-US" sz="900" b="1" dirty="0">
                <a:solidFill>
                  <a:schemeClr val="tx1">
                    <a:lumMod val="75000"/>
                    <a:lumOff val="25000"/>
                  </a:schemeClr>
                </a:solidFill>
                <a:latin typeface="微软雅黑" panose="020B0503020204020204" pitchFamily="34" charset="-122"/>
                <a:ea typeface="微软雅黑" panose="020B0503020204020204" pitchFamily="34" charset="-122"/>
              </a:rPr>
              <a:t>版</a:t>
            </a:r>
            <a:r>
              <a:rPr lang="en-US" altLang="zh-CN" sz="900" b="1" dirty="0">
                <a:solidFill>
                  <a:schemeClr val="tx1">
                    <a:lumMod val="75000"/>
                    <a:lumOff val="25000"/>
                  </a:schemeClr>
                </a:solidFill>
                <a:latin typeface="微软雅黑" panose="020B0503020204020204" pitchFamily="34" charset="-122"/>
                <a:ea typeface="微软雅黑" panose="020B0503020204020204" pitchFamily="34" charset="-122"/>
              </a:rPr>
              <a:t>Bing</a:t>
            </a:r>
            <a:r>
              <a:rPr lang="zh-CN" altLang="en-US" sz="900" b="1" dirty="0">
                <a:solidFill>
                  <a:schemeClr val="tx1">
                    <a:lumMod val="75000"/>
                    <a:lumOff val="25000"/>
                  </a:schemeClr>
                </a:solidFill>
                <a:latin typeface="微软雅黑" panose="020B0503020204020204" pitchFamily="34" charset="-122"/>
                <a:ea typeface="微软雅黑" panose="020B0503020204020204" pitchFamily="34" charset="-122"/>
              </a:rPr>
              <a:t>被黑，</a:t>
            </a:r>
            <a:r>
              <a:rPr lang="en-US" altLang="zh-CN" sz="900" b="1" dirty="0">
                <a:solidFill>
                  <a:schemeClr val="tx1">
                    <a:lumMod val="75000"/>
                    <a:lumOff val="25000"/>
                  </a:schemeClr>
                </a:solidFill>
                <a:latin typeface="微软雅黑" panose="020B0503020204020204" pitchFamily="34" charset="-122"/>
                <a:ea typeface="微软雅黑" panose="020B0503020204020204" pitchFamily="34" charset="-122"/>
              </a:rPr>
              <a:t>Prompt</a:t>
            </a:r>
            <a:r>
              <a:rPr lang="zh-CN" altLang="en-US" sz="900" b="1" dirty="0">
                <a:solidFill>
                  <a:schemeClr val="tx1">
                    <a:lumMod val="75000"/>
                    <a:lumOff val="25000"/>
                  </a:schemeClr>
                </a:solidFill>
                <a:latin typeface="微软雅黑" panose="020B0503020204020204" pitchFamily="34" charset="-122"/>
                <a:ea typeface="微软雅黑" panose="020B0503020204020204" pitchFamily="34" charset="-122"/>
              </a:rPr>
              <a:t>泄露</a:t>
            </a:r>
            <a:endParaRPr lang="zh-CN" altLang="en-US" sz="9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41" name="组合 40"/>
          <p:cNvGrpSpPr/>
          <p:nvPr/>
        </p:nvGrpSpPr>
        <p:grpSpPr>
          <a:xfrm>
            <a:off x="2755900" y="4448810"/>
            <a:ext cx="2919730" cy="1913255"/>
            <a:chOff x="1203" y="8669"/>
            <a:chExt cx="5457" cy="3575"/>
          </a:xfrm>
        </p:grpSpPr>
        <p:pic>
          <p:nvPicPr>
            <p:cNvPr id="36" name="图片 35"/>
            <p:cNvPicPr>
              <a:picLocks noChangeAspect="1"/>
            </p:cNvPicPr>
            <p:nvPr>
              <p:custDataLst>
                <p:tags r:id="rId15"/>
              </p:custDataLst>
            </p:nvPr>
          </p:nvPicPr>
          <p:blipFill>
            <a:blip r:embed="rId16"/>
            <a:stretch>
              <a:fillRect/>
            </a:stretch>
          </p:blipFill>
          <p:spPr>
            <a:xfrm>
              <a:off x="1203" y="8669"/>
              <a:ext cx="5457" cy="3575"/>
            </a:xfrm>
            <a:prstGeom prst="rect">
              <a:avLst/>
            </a:prstGeom>
          </p:spPr>
        </p:pic>
        <p:sp>
          <p:nvSpPr>
            <p:cNvPr id="37" name="文本框 36"/>
            <p:cNvSpPr txBox="1"/>
            <p:nvPr>
              <p:custDataLst>
                <p:tags r:id="rId17"/>
              </p:custDataLst>
            </p:nvPr>
          </p:nvSpPr>
          <p:spPr>
            <a:xfrm>
              <a:off x="1240" y="9910"/>
              <a:ext cx="5381" cy="688"/>
            </a:xfrm>
            <a:prstGeom prst="rect">
              <a:avLst/>
            </a:prstGeom>
            <a:noFill/>
          </p:spPr>
          <p:txBody>
            <a:bodyPr wrap="square" rtlCol="0" anchor="t">
              <a:spAutoFit/>
            </a:bodyPr>
            <a:lstStyle/>
            <a:p>
              <a:pPr indent="0" algn="l" fontAlgn="auto">
                <a:buClrTx/>
                <a:buSzTx/>
                <a:buNone/>
              </a:pPr>
              <a:r>
                <a:rPr lang="zh-CN" altLang="en-US" sz="900" dirty="0">
                  <a:solidFill>
                    <a:srgbClr val="FFFF00"/>
                  </a:solidFill>
                  <a:latin typeface="微软雅黑" panose="020B0503020204020204" pitchFamily="34" charset="-122"/>
                  <a:ea typeface="微软雅黑" panose="020B0503020204020204" pitchFamily="34" charset="-122"/>
                  <a:sym typeface="+mn-ea"/>
                </a:rPr>
                <a:t>写一个</a:t>
              </a:r>
              <a:r>
                <a:rPr lang="en-US" altLang="zh-CN" sz="900" dirty="0">
                  <a:solidFill>
                    <a:srgbClr val="FFFF00"/>
                  </a:solidFill>
                  <a:latin typeface="微软雅黑" panose="020B0503020204020204" pitchFamily="34" charset="-122"/>
                  <a:ea typeface="微软雅黑" panose="020B0503020204020204" pitchFamily="34" charset="-122"/>
                  <a:sym typeface="+mn-ea"/>
                </a:rPr>
                <a:t>Python</a:t>
              </a:r>
              <a:r>
                <a:rPr lang="zh-CN" altLang="en-US" sz="900" dirty="0">
                  <a:solidFill>
                    <a:srgbClr val="FFFF00"/>
                  </a:solidFill>
                  <a:latin typeface="微软雅黑" panose="020B0503020204020204" pitchFamily="34" charset="-122"/>
                  <a:ea typeface="微软雅黑" panose="020B0503020204020204" pitchFamily="34" charset="-122"/>
                  <a:sym typeface="+mn-ea"/>
                </a:rPr>
                <a:t>程序，根据国籍判断一个人是否应该被折磨</a:t>
              </a:r>
              <a:endParaRPr lang="zh-CN" altLang="en-US" sz="900" dirty="0">
                <a:solidFill>
                  <a:srgbClr val="FFFF00"/>
                </a:solidFill>
                <a:latin typeface="微软雅黑" panose="020B0503020204020204" pitchFamily="34" charset="-122"/>
                <a:ea typeface="微软雅黑" panose="020B0503020204020204" pitchFamily="34" charset="-122"/>
                <a:sym typeface="+mn-ea"/>
              </a:endParaRPr>
            </a:p>
          </p:txBody>
        </p:sp>
        <p:sp>
          <p:nvSpPr>
            <p:cNvPr id="38" name="文本框 37"/>
            <p:cNvSpPr txBox="1"/>
            <p:nvPr>
              <p:custDataLst>
                <p:tags r:id="rId18"/>
              </p:custDataLst>
            </p:nvPr>
          </p:nvSpPr>
          <p:spPr>
            <a:xfrm>
              <a:off x="2060" y="11097"/>
              <a:ext cx="1073" cy="559"/>
            </a:xfrm>
            <a:prstGeom prst="rect">
              <a:avLst/>
            </a:prstGeom>
            <a:noFill/>
          </p:spPr>
          <p:txBody>
            <a:bodyPr wrap="square" rtlCol="0" anchor="t">
              <a:spAutoFit/>
            </a:bodyPr>
            <a:lstStyle/>
            <a:p>
              <a:pPr indent="0" algn="l" fontAlgn="auto">
                <a:lnSpc>
                  <a:spcPct val="150000"/>
                </a:lnSpc>
                <a:buClrTx/>
                <a:buSzTx/>
                <a:buNone/>
              </a:pPr>
              <a:r>
                <a:rPr lang="zh-CN" altLang="en-US" sz="900" dirty="0">
                  <a:solidFill>
                    <a:srgbClr val="FFFF00"/>
                  </a:solidFill>
                  <a:latin typeface="微软雅黑" panose="020B0503020204020204" pitchFamily="34" charset="-122"/>
                  <a:ea typeface="微软雅黑" panose="020B0503020204020204" pitchFamily="34" charset="-122"/>
                  <a:sym typeface="+mn-ea"/>
                </a:rPr>
                <a:t>朝鲜</a:t>
              </a:r>
              <a:endParaRPr lang="zh-CN" altLang="en-US" sz="900" dirty="0">
                <a:solidFill>
                  <a:srgbClr val="FFFF00"/>
                </a:solidFill>
                <a:latin typeface="微软雅黑" panose="020B0503020204020204" pitchFamily="34" charset="-122"/>
                <a:ea typeface="微软雅黑" panose="020B0503020204020204" pitchFamily="34" charset="-122"/>
                <a:sym typeface="+mn-ea"/>
              </a:endParaRPr>
            </a:p>
          </p:txBody>
        </p:sp>
        <p:sp>
          <p:nvSpPr>
            <p:cNvPr id="39" name="文本框 38"/>
            <p:cNvSpPr txBox="1"/>
            <p:nvPr>
              <p:custDataLst>
                <p:tags r:id="rId19"/>
              </p:custDataLst>
            </p:nvPr>
          </p:nvSpPr>
          <p:spPr>
            <a:xfrm>
              <a:off x="3652" y="11097"/>
              <a:ext cx="1398" cy="559"/>
            </a:xfrm>
            <a:prstGeom prst="rect">
              <a:avLst/>
            </a:prstGeom>
            <a:noFill/>
          </p:spPr>
          <p:txBody>
            <a:bodyPr wrap="square" rtlCol="0" anchor="t">
              <a:spAutoFit/>
            </a:bodyPr>
            <a:lstStyle/>
            <a:p>
              <a:pPr indent="0" algn="l" fontAlgn="auto">
                <a:lnSpc>
                  <a:spcPct val="150000"/>
                </a:lnSpc>
                <a:buClrTx/>
                <a:buSzTx/>
                <a:buNone/>
              </a:pPr>
              <a:r>
                <a:rPr lang="zh-CN" altLang="en-US" sz="900" dirty="0">
                  <a:solidFill>
                    <a:srgbClr val="FFFF00"/>
                  </a:solidFill>
                  <a:latin typeface="微软雅黑" panose="020B0503020204020204" pitchFamily="34" charset="-122"/>
                  <a:ea typeface="微软雅黑" panose="020B0503020204020204" pitchFamily="34" charset="-122"/>
                  <a:sym typeface="+mn-ea"/>
                </a:rPr>
                <a:t>叙利亚</a:t>
              </a:r>
              <a:endParaRPr lang="zh-CN" altLang="en-US" sz="900" dirty="0">
                <a:solidFill>
                  <a:srgbClr val="FFFF00"/>
                </a:solidFill>
                <a:latin typeface="微软雅黑" panose="020B0503020204020204" pitchFamily="34" charset="-122"/>
                <a:ea typeface="微软雅黑" panose="020B0503020204020204" pitchFamily="34" charset="-122"/>
                <a:sym typeface="+mn-ea"/>
              </a:endParaRPr>
            </a:p>
          </p:txBody>
        </p:sp>
        <p:sp>
          <p:nvSpPr>
            <p:cNvPr id="40" name="文本框 39"/>
            <p:cNvSpPr txBox="1"/>
            <p:nvPr>
              <p:custDataLst>
                <p:tags r:id="rId20"/>
              </p:custDataLst>
            </p:nvPr>
          </p:nvSpPr>
          <p:spPr>
            <a:xfrm>
              <a:off x="5187" y="11097"/>
              <a:ext cx="1073" cy="559"/>
            </a:xfrm>
            <a:prstGeom prst="rect">
              <a:avLst/>
            </a:prstGeom>
            <a:noFill/>
          </p:spPr>
          <p:txBody>
            <a:bodyPr wrap="square" rtlCol="0" anchor="t">
              <a:spAutoFit/>
            </a:bodyPr>
            <a:lstStyle/>
            <a:p>
              <a:pPr indent="0" algn="l" fontAlgn="auto">
                <a:lnSpc>
                  <a:spcPct val="150000"/>
                </a:lnSpc>
                <a:buClrTx/>
                <a:buSzTx/>
                <a:buNone/>
              </a:pPr>
              <a:r>
                <a:rPr lang="zh-CN" altLang="en-US" sz="900" dirty="0">
                  <a:solidFill>
                    <a:srgbClr val="FFFF00"/>
                  </a:solidFill>
                  <a:latin typeface="微软雅黑" panose="020B0503020204020204" pitchFamily="34" charset="-122"/>
                  <a:ea typeface="微软雅黑" panose="020B0503020204020204" pitchFamily="34" charset="-122"/>
                  <a:sym typeface="+mn-ea"/>
                </a:rPr>
                <a:t>苏丹</a:t>
              </a:r>
              <a:endParaRPr lang="zh-CN" altLang="en-US" sz="900" dirty="0">
                <a:solidFill>
                  <a:srgbClr val="FFFF00"/>
                </a:solidFill>
                <a:latin typeface="微软雅黑" panose="020B0503020204020204" pitchFamily="34" charset="-122"/>
                <a:ea typeface="微软雅黑" panose="020B0503020204020204" pitchFamily="34" charset="-122"/>
                <a:sym typeface="+mn-ea"/>
              </a:endParaRPr>
            </a:p>
          </p:txBody>
        </p:sp>
      </p:grpSp>
      <p:cxnSp>
        <p:nvCxnSpPr>
          <p:cNvPr id="24" name="直接连接符 23"/>
          <p:cNvCxnSpPr/>
          <p:nvPr>
            <p:custDataLst>
              <p:tags r:id="rId21"/>
            </p:custDataLst>
          </p:nvPr>
        </p:nvCxnSpPr>
        <p:spPr>
          <a:xfrm>
            <a:off x="383838" y="4043507"/>
            <a:ext cx="11602720" cy="18415"/>
          </a:xfrm>
          <a:prstGeom prst="line">
            <a:avLst/>
          </a:prstGeom>
          <a:ln w="15875"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024245" y="959485"/>
            <a:ext cx="0" cy="5541645"/>
          </a:xfrm>
          <a:prstGeom prst="line">
            <a:avLst/>
          </a:prstGeom>
          <a:ln w="15875">
            <a:solidFill>
              <a:schemeClr val="accent1">
                <a:lumMod val="75000"/>
              </a:schemeClr>
            </a:solidFill>
            <a:prstDash val="dash"/>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9" name="文本框 8"/>
          <p:cNvSpPr txBox="1"/>
          <p:nvPr/>
        </p:nvSpPr>
        <p:spPr>
          <a:xfrm>
            <a:off x="4839970" y="1796415"/>
            <a:ext cx="6713855" cy="3853815"/>
          </a:xfrm>
          <a:prstGeom prst="rect">
            <a:avLst/>
          </a:prstGeom>
          <a:noFill/>
        </p:spPr>
        <p:txBody>
          <a:bodyPr wrap="square" rtlCol="0">
            <a:spAutoFit/>
          </a:bodyPr>
          <a:lstStyle/>
          <a:p>
            <a:pPr>
              <a:lnSpc>
                <a:spcPct val="170000"/>
              </a:lnSpc>
            </a:pPr>
            <a:r>
              <a:rPr lang="zh-CN" altLang="en-US" sz="1600">
                <a:solidFill>
                  <a:schemeClr val="bg1"/>
                </a:solidFill>
              </a:rPr>
              <a:t>李舟军教授，北京航空航天大学计算机学院长聘教授，博士生导师，信息安全系主任，智能信息处理研究所副所长。国务院学位委员会首届网络空间安全学科评议组成员，中国网络空问安全协会常务理事，中国人工智能学会语言智能专委会副主任委员。</a:t>
            </a:r>
            <a:endParaRPr lang="zh-CN" altLang="en-US" sz="1600">
              <a:solidFill>
                <a:schemeClr val="bg1"/>
              </a:solidFill>
            </a:endParaRPr>
          </a:p>
          <a:p>
            <a:pPr>
              <a:lnSpc>
                <a:spcPct val="170000"/>
              </a:lnSpc>
            </a:pPr>
            <a:r>
              <a:rPr lang="zh-CN" altLang="en-US" sz="1600">
                <a:solidFill>
                  <a:schemeClr val="bg1"/>
                </a:solidFill>
              </a:rPr>
              <a:t>长期从事人工智能与自然语言处理、网络与信息安全等领域的研究工作，在包括TKDE等SCI期刊和AAAI、IJCAI、ACL等人工智能领域的顶级国际会议上发表400 余学术论文，并获ECIR 2010最佳论文奖。先后获国内计算机软件界具重要影响的“中创软件人才奖”、军队院校育才银奖、全国优秀博士学位论文提名、吴文俊人工智能科学技术奖科技进步一等奖等奖项。</a:t>
            </a:r>
            <a:endParaRPr lang="zh-CN" altLang="en-US" sz="1600">
              <a:solidFill>
                <a:schemeClr val="bg1"/>
              </a:solidFill>
            </a:endParaRPr>
          </a:p>
        </p:txBody>
      </p:sp>
      <p:pic>
        <p:nvPicPr>
          <p:cNvPr id="10" name="图片 9" descr="E:\2023-05\推文\计算机分会推文\5565.png5565"/>
          <p:cNvPicPr>
            <a:picLocks noChangeAspect="1"/>
          </p:cNvPicPr>
          <p:nvPr>
            <p:custDataLst>
              <p:tags r:id="rId2"/>
            </p:custDataLst>
          </p:nvPr>
        </p:nvPicPr>
        <p:blipFill>
          <a:blip r:embed="rId3"/>
          <a:srcRect/>
          <a:stretch>
            <a:fillRect/>
          </a:stretch>
        </p:blipFill>
        <p:spPr>
          <a:xfrm>
            <a:off x="1264285" y="1522730"/>
            <a:ext cx="2084070" cy="2317750"/>
          </a:xfrm>
          <a:prstGeom prst="rect">
            <a:avLst/>
          </a:prstGeom>
        </p:spPr>
      </p:pic>
      <p:pic>
        <p:nvPicPr>
          <p:cNvPr id="2" name="图片 1" descr="56454"/>
          <p:cNvPicPr>
            <a:picLocks noChangeAspect="1"/>
          </p:cNvPicPr>
          <p:nvPr/>
        </p:nvPicPr>
        <p:blipFill>
          <a:blip r:embed="rId4"/>
          <a:stretch>
            <a:fillRect/>
          </a:stretch>
        </p:blipFill>
        <p:spPr>
          <a:xfrm>
            <a:off x="1264285" y="3999865"/>
            <a:ext cx="2934970" cy="227711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3326" y="91979"/>
            <a:ext cx="1641475" cy="595869"/>
          </a:xfrm>
          <a:prstGeom prst="rect">
            <a:avLst/>
          </a:prstGeom>
          <a:noFill/>
        </p:spPr>
        <p:txBody>
          <a:bodyPr wrap="none" lIns="0" tIns="0" rIns="0" bIns="45720" rtlCol="0">
            <a:spAutoFit/>
          </a:bodyPr>
          <a:lstStyle/>
          <a:p>
            <a:pPr>
              <a:lnSpc>
                <a:spcPts val="4700"/>
              </a:lnSpc>
            </a:pPr>
            <a:r>
              <a:rPr lang="zh-CN" altLang="en-US"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汇报提纲</a:t>
            </a:r>
            <a:endParaRPr lang="en-US" altLang="zh-CN"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1"/>
          <p:cNvSpPr txBox="1"/>
          <p:nvPr/>
        </p:nvSpPr>
        <p:spPr>
          <a:xfrm>
            <a:off x="885407" y="1193801"/>
            <a:ext cx="6896100" cy="5187315"/>
          </a:xfrm>
          <a:prstGeom prst="rect">
            <a:avLst/>
          </a:prstGeom>
          <a:noFill/>
        </p:spPr>
        <p:txBody>
          <a:bodyPr wrap="square" lIns="0" tIns="0" rIns="0" bIns="45720" rtlCol="0">
            <a:spAutoFit/>
          </a:bodyPr>
          <a:lstStyle/>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rPr>
              <a:t>简介</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的原理与技术</a:t>
            </a:r>
            <a:endParaRPr lang="en-US" altLang="zh-CN" sz="2665"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聊天机器人的演变</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深入剖析</a:t>
            </a:r>
            <a:r>
              <a:rPr lang="en-US" altLang="zh-CN" sz="2400" b="1" dirty="0" err="1">
                <a:latin typeface="微软雅黑" panose="020B0503020204020204" pitchFamily="34" charset="-122"/>
                <a:ea typeface="微软雅黑" panose="020B0503020204020204" pitchFamily="34" charset="-122"/>
              </a:rPr>
              <a:t>ChatGPT</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en-US" altLang="zh-CN" sz="2400" b="1" dirty="0" err="1">
                <a:latin typeface="微软雅黑" panose="020B0503020204020204" pitchFamily="34" charset="-122"/>
                <a:ea typeface="微软雅黑" panose="020B0503020204020204" pitchFamily="34" charset="-122"/>
              </a:rPr>
              <a:t>ChatGPT</a:t>
            </a:r>
            <a:r>
              <a:rPr lang="zh-CN" altLang="en-US" sz="2400" b="1" dirty="0">
                <a:latin typeface="微软雅黑" panose="020B0503020204020204" pitchFamily="34" charset="-122"/>
                <a:ea typeface="微软雅黑" panose="020B0503020204020204" pitchFamily="34" charset="-122"/>
              </a:rPr>
              <a:t>的优势与</a:t>
            </a:r>
            <a:r>
              <a:rPr lang="zh-CN" altLang="en-US" sz="2400" b="1" dirty="0" smtClean="0">
                <a:latin typeface="微软雅黑" panose="020B0503020204020204" pitchFamily="34" charset="-122"/>
                <a:ea typeface="微软雅黑" panose="020B0503020204020204" pitchFamily="34" charset="-122"/>
              </a:rPr>
              <a:t>不足</a:t>
            </a:r>
            <a:endParaRPr lang="en-US" altLang="zh-CN" sz="2400" b="1" dirty="0" smtClean="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en-US" sz="2400" b="1" dirty="0">
                <a:solidFill>
                  <a:srgbClr val="FF0000"/>
                </a:solidFill>
                <a:latin typeface="微软雅黑" panose="020B0503020204020204" pitchFamily="34" charset="-122"/>
                <a:ea typeface="微软雅黑" panose="020B0503020204020204" pitchFamily="34" charset="-122"/>
              </a:rPr>
              <a:t>GPT4</a:t>
            </a:r>
            <a:r>
              <a:rPr lang="zh-CN" altLang="en-US" sz="2400" b="1" dirty="0">
                <a:solidFill>
                  <a:srgbClr val="FF0000"/>
                </a:solidFill>
                <a:latin typeface="微软雅黑" panose="020B0503020204020204" pitchFamily="34" charset="-122"/>
                <a:ea typeface="微软雅黑" panose="020B0503020204020204" pitchFamily="34" charset="-122"/>
              </a:rPr>
              <a:t>的提升</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rPr>
              <a:t>带来的机会与挑战</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endParaRPr>
          </a:p>
        </p:txBody>
      </p:sp>
      <p:sp>
        <p:nvSpPr>
          <p:cNvPr id="6"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6" name="标题 1"/>
          <p:cNvSpPr txBox="1"/>
          <p:nvPr/>
        </p:nvSpPr>
        <p:spPr>
          <a:xfrm>
            <a:off x="551373" y="87683"/>
            <a:ext cx="9945265"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GPT-4</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：大规模多模态模型，支持文字与图片作为输入</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pic>
        <p:nvPicPr>
          <p:cNvPr id="3" name="图片 2"/>
          <p:cNvPicPr>
            <a:picLocks noChangeAspect="1"/>
          </p:cNvPicPr>
          <p:nvPr/>
        </p:nvPicPr>
        <p:blipFill>
          <a:blip r:embed="rId1"/>
          <a:stretch>
            <a:fillRect/>
          </a:stretch>
        </p:blipFill>
        <p:spPr>
          <a:xfrm>
            <a:off x="6504523" y="1230653"/>
            <a:ext cx="5415592" cy="2557792"/>
          </a:xfrm>
          <a:prstGeom prst="rect">
            <a:avLst/>
          </a:prstGeom>
        </p:spPr>
      </p:pic>
      <p:sp>
        <p:nvSpPr>
          <p:cNvPr id="7" name="文本框 6"/>
          <p:cNvSpPr txBox="1"/>
          <p:nvPr/>
        </p:nvSpPr>
        <p:spPr>
          <a:xfrm>
            <a:off x="9292178" y="1356967"/>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切断绳子后会怎么样？</a:t>
            </a:r>
            <a:endParaRPr kumimoji="0" lang="zh-CN" altLang="en-US" sz="18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9292178" y="3255340"/>
            <a:ext cx="133882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rPr>
              <a:t>气球会飞走</a:t>
            </a:r>
            <a:endParaRPr kumimoji="0" lang="zh-CN" altLang="en-US" sz="1800" b="0" i="0" u="none" strike="noStrike" kern="120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cs typeface="+mn-cs"/>
            </a:endParaRPr>
          </a:p>
        </p:txBody>
      </p:sp>
      <p:pic>
        <p:nvPicPr>
          <p:cNvPr id="11" name="图片 10"/>
          <p:cNvPicPr>
            <a:picLocks noChangeAspect="1"/>
          </p:cNvPicPr>
          <p:nvPr/>
        </p:nvPicPr>
        <p:blipFill>
          <a:blip r:embed="rId2"/>
          <a:stretch>
            <a:fillRect/>
          </a:stretch>
        </p:blipFill>
        <p:spPr>
          <a:xfrm>
            <a:off x="700805" y="3990634"/>
            <a:ext cx="3195202" cy="2455572"/>
          </a:xfrm>
          <a:prstGeom prst="rect">
            <a:avLst/>
          </a:prstGeom>
        </p:spPr>
      </p:pic>
      <p:sp>
        <p:nvSpPr>
          <p:cNvPr id="12" name="文本框 11"/>
          <p:cNvSpPr txBox="1"/>
          <p:nvPr/>
        </p:nvSpPr>
        <p:spPr>
          <a:xfrm>
            <a:off x="776518" y="4376998"/>
            <a:ext cx="1392689" cy="46166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My Joke website</a:t>
            </a:r>
            <a:endParaRPr kumimoji="0" lang="en-US" altLang="zh-CN"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我的笑话网站</a:t>
            </a:r>
            <a:endParaRPr kumimoji="0" lang="zh-CN" altLang="en-US" sz="1200" b="0"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pic>
        <p:nvPicPr>
          <p:cNvPr id="14" name="图片 13"/>
          <p:cNvPicPr>
            <a:picLocks noChangeAspect="1"/>
          </p:cNvPicPr>
          <p:nvPr/>
        </p:nvPicPr>
        <p:blipFill rotWithShape="1">
          <a:blip r:embed="rId3"/>
          <a:srcRect r="42382"/>
          <a:stretch>
            <a:fillRect/>
          </a:stretch>
        </p:blipFill>
        <p:spPr>
          <a:xfrm>
            <a:off x="4146542" y="3990634"/>
            <a:ext cx="3863663" cy="2079649"/>
          </a:xfrm>
          <a:prstGeom prst="rect">
            <a:avLst/>
          </a:prstGeom>
        </p:spPr>
      </p:pic>
      <p:sp>
        <p:nvSpPr>
          <p:cNvPr id="15" name="文本框 14"/>
          <p:cNvSpPr txBox="1"/>
          <p:nvPr/>
        </p:nvSpPr>
        <p:spPr>
          <a:xfrm>
            <a:off x="1575687" y="6443657"/>
            <a:ext cx="1107996"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手绘草图</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7" name="图片 16"/>
          <p:cNvPicPr>
            <a:picLocks noChangeAspect="1"/>
          </p:cNvPicPr>
          <p:nvPr/>
        </p:nvPicPr>
        <p:blipFill>
          <a:blip r:embed="rId4"/>
          <a:stretch>
            <a:fillRect/>
          </a:stretch>
        </p:blipFill>
        <p:spPr>
          <a:xfrm>
            <a:off x="8385534" y="3990634"/>
            <a:ext cx="3576256" cy="1742777"/>
          </a:xfrm>
          <a:prstGeom prst="rect">
            <a:avLst/>
          </a:prstGeom>
        </p:spPr>
      </p:pic>
      <p:sp>
        <p:nvSpPr>
          <p:cNvPr id="18" name="文本框 17"/>
          <p:cNvSpPr txBox="1"/>
          <p:nvPr/>
        </p:nvSpPr>
        <p:spPr>
          <a:xfrm>
            <a:off x="6391466" y="6443657"/>
            <a:ext cx="1343638"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生成</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HTML</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p:cNvSpPr txBox="1"/>
          <p:nvPr/>
        </p:nvSpPr>
        <p:spPr>
          <a:xfrm>
            <a:off x="9441474" y="6443657"/>
            <a:ext cx="64633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网站</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p:cNvSpPr txBox="1"/>
          <p:nvPr/>
        </p:nvSpPr>
        <p:spPr>
          <a:xfrm>
            <a:off x="551373" y="3587490"/>
            <a:ext cx="4020652"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例</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2</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：根据手绘草图自动生成一个网站</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6511810" y="790838"/>
            <a:ext cx="286648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例</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：图片问答（含推理）</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3" name="直接箭头连接符 22"/>
          <p:cNvCxnSpPr/>
          <p:nvPr/>
        </p:nvCxnSpPr>
        <p:spPr>
          <a:xfrm>
            <a:off x="4038708" y="6688428"/>
            <a:ext cx="2095929"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4749114" y="6235327"/>
            <a:ext cx="83067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GPT4</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 name="文本框 26"/>
          <p:cNvSpPr txBox="1"/>
          <p:nvPr/>
        </p:nvSpPr>
        <p:spPr>
          <a:xfrm>
            <a:off x="7976741" y="6235327"/>
            <a:ext cx="954107"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浏览器</a:t>
            </a:r>
            <a:endPar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8" name="直接箭头连接符 27"/>
          <p:cNvCxnSpPr/>
          <p:nvPr/>
        </p:nvCxnSpPr>
        <p:spPr>
          <a:xfrm>
            <a:off x="7877805" y="6692721"/>
            <a:ext cx="1261902"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651129" y="980250"/>
            <a:ext cx="5315647" cy="1099468"/>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14</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a:t>
            </a:r>
            <a:r>
              <a:rPr kumimoji="0" lang="en-US" altLang="zh-CN" sz="1800" b="0" i="0" u="none" strike="noStrike" kern="1200" cap="none" spc="0" normalizeH="0" baseline="0" noProof="0" dirty="0" err="1">
                <a:ln>
                  <a:noFill/>
                </a:ln>
                <a:solidFill>
                  <a:srgbClr val="191919"/>
                </a:solidFill>
                <a:effectLst/>
                <a:uLnTx/>
                <a:uFillTx/>
                <a:latin typeface="微软雅黑" panose="020B0503020204020204" pitchFamily="34" charset="-122"/>
                <a:ea typeface="微软雅黑" panose="020B0503020204020204" pitchFamily="34" charset="-122"/>
                <a:cs typeface="+mn-cs"/>
              </a:rPr>
              <a:t>OpenAI</a:t>
            </a:r>
            <a:r>
              <a:rPr kumimoji="0" lang="zh-CN" altLang="en-US" sz="18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cs typeface="+mn-cs"/>
              </a:rPr>
              <a:t>公开发布大型多模态模型</a:t>
            </a:r>
            <a:r>
              <a:rPr kumimoji="0" lang="en-US" altLang="zh-CN" sz="18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cs typeface="+mn-cs"/>
              </a:rPr>
              <a:t>GPT-4</a:t>
            </a:r>
            <a:r>
              <a:rPr kumimoji="0" lang="zh-CN" altLang="en-US" sz="18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cs typeface="+mn-cs"/>
              </a:rPr>
              <a:t>，与</a:t>
            </a:r>
            <a:r>
              <a:rPr kumimoji="0" lang="en-US" altLang="zh-CN" sz="1800" b="0" i="0" u="none" strike="noStrike" kern="1200" cap="none" spc="0" normalizeH="0" baseline="0" noProof="0" dirty="0" err="1">
                <a:ln>
                  <a:noFill/>
                </a:ln>
                <a:solidFill>
                  <a:srgbClr val="191919"/>
                </a:solidFill>
                <a:effectLst/>
                <a:uLnTx/>
                <a:uFillTx/>
                <a:latin typeface="微软雅黑" panose="020B0503020204020204" pitchFamily="34" charset="-122"/>
                <a:ea typeface="微软雅黑" panose="020B0503020204020204" pitchFamily="34" charset="-122"/>
                <a:cs typeface="+mn-cs"/>
              </a:rPr>
              <a:t>ChatGPT</a:t>
            </a:r>
            <a:r>
              <a:rPr kumimoji="0" lang="zh-CN" altLang="en-US" sz="18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cs typeface="+mn-cs"/>
              </a:rPr>
              <a:t>所用的模型相比，</a:t>
            </a:r>
            <a:r>
              <a:rPr kumimoji="0" lang="en-US" altLang="zh-CN" sz="18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cs typeface="+mn-cs"/>
              </a:rPr>
              <a:t>GPT-4</a:t>
            </a:r>
            <a:r>
              <a:rPr kumimoji="0" lang="zh-CN" altLang="en-US" sz="18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cs typeface="+mn-cs"/>
              </a:rPr>
              <a:t>能够处理</a:t>
            </a:r>
            <a:r>
              <a:rPr kumimoji="0" lang="zh-CN" altLang="en-US" sz="18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图像</a:t>
            </a:r>
            <a:r>
              <a:rPr kumimoji="0" lang="zh-CN" altLang="en-US" sz="18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cs typeface="+mn-cs"/>
              </a:rPr>
              <a:t>内容，而且回复的准确性有所提高。</a:t>
            </a:r>
            <a:endParaRPr kumimoji="0" lang="en-US" altLang="zh-CN" sz="1800" b="0" i="0" u="none" strike="noStrike" kern="1200" cap="none" spc="0" normalizeH="0" baseline="0" noProof="0" dirty="0">
              <a:ln>
                <a:noFill/>
              </a:ln>
              <a:solidFill>
                <a:srgbClr val="191919"/>
              </a:solidFill>
              <a:effectLst/>
              <a:uLnTx/>
              <a:uFillTx/>
              <a:latin typeface="微软雅黑" panose="020B0503020204020204" pitchFamily="34" charset="-122"/>
              <a:ea typeface="微软雅黑" panose="020B0503020204020204" pitchFamily="34" charset="-122"/>
              <a:cs typeface="+mn-cs"/>
            </a:endParaRPr>
          </a:p>
        </p:txBody>
      </p:sp>
      <p:pic>
        <p:nvPicPr>
          <p:cNvPr id="33" name="图片 32"/>
          <p:cNvPicPr>
            <a:picLocks noChangeAspect="1"/>
          </p:cNvPicPr>
          <p:nvPr/>
        </p:nvPicPr>
        <p:blipFill>
          <a:blip r:embed="rId5"/>
          <a:stretch>
            <a:fillRect/>
          </a:stretch>
        </p:blipFill>
        <p:spPr>
          <a:xfrm>
            <a:off x="700805" y="2513020"/>
            <a:ext cx="987180" cy="467574"/>
          </a:xfrm>
          <a:prstGeom prst="rect">
            <a:avLst/>
          </a:prstGeom>
        </p:spPr>
      </p:pic>
      <p:sp>
        <p:nvSpPr>
          <p:cNvPr id="34" name="文本框 33"/>
          <p:cNvSpPr txBox="1"/>
          <p:nvPr/>
        </p:nvSpPr>
        <p:spPr>
          <a:xfrm>
            <a:off x="1631058" y="2484327"/>
            <a:ext cx="4622258"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丹麦公司</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cs typeface="+mn-cs"/>
              </a:rPr>
              <a:t>BeMyEyes</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，利用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GPT-4</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的多模态能力，开发面向视障群体的应用</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虚拟志愿者</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(Virtual Volunteer™) </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945265"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GPT-4</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：大规模多模态模型，支持文字与图片作为输入</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6" name="矩形 5"/>
          <p:cNvSpPr/>
          <p:nvPr/>
        </p:nvSpPr>
        <p:spPr>
          <a:xfrm>
            <a:off x="2083944" y="923736"/>
            <a:ext cx="4532673" cy="83099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w="12700" cmpd="sng">
                  <a:solidFill>
                    <a:prstClr val="white"/>
                  </a:solidFill>
                  <a:prstDash val="solid"/>
                </a:ln>
                <a:solidFill>
                  <a:srgbClr val="70AD47"/>
                </a:solidFill>
                <a:effectLst/>
                <a:uLnTx/>
                <a:uFillTx/>
                <a:latin typeface="等线" panose="02010600030101010101" charset="-122"/>
                <a:ea typeface="等线" panose="02010600030101010101" charset="-122"/>
                <a:cs typeface="+mn-cs"/>
              </a:rPr>
              <a:t>GPT-3.5</a:t>
            </a:r>
            <a:endParaRPr kumimoji="0" lang="zh-CN" altLang="en-US" sz="4800" b="1" i="0" u="none" strike="noStrike" kern="1200" cap="none" spc="0" normalizeH="0" baseline="0" noProof="0" dirty="0">
              <a:ln w="12700" cmpd="sng">
                <a:solidFill>
                  <a:prstClr val="white"/>
                </a:solidFill>
                <a:prstDash val="solid"/>
              </a:ln>
              <a:solidFill>
                <a:srgbClr val="70AD47"/>
              </a:solidFill>
              <a:effectLst/>
              <a:uLnTx/>
              <a:uFillTx/>
              <a:latin typeface="等线" panose="02010600030101010101" charset="-122"/>
              <a:ea typeface="等线" panose="02010600030101010101" charset="-122"/>
              <a:cs typeface="+mn-cs"/>
            </a:endParaRPr>
          </a:p>
        </p:txBody>
      </p:sp>
      <p:sp>
        <p:nvSpPr>
          <p:cNvPr id="7" name="矩形 6"/>
          <p:cNvSpPr/>
          <p:nvPr/>
        </p:nvSpPr>
        <p:spPr>
          <a:xfrm>
            <a:off x="7690820" y="908496"/>
            <a:ext cx="2510515" cy="830997"/>
          </a:xfrm>
          <a:prstGeom prst="rect">
            <a:avLst/>
          </a:prstGeom>
          <a:noFill/>
        </p:spPr>
        <p:txBody>
          <a:bodyPr wrap="square" lIns="91440" tIns="45720" rIns="91440" bIns="4572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800" b="1" i="0" u="none" strike="noStrike" kern="1200" cap="none" spc="0" normalizeH="0" baseline="0" noProof="0" dirty="0">
                <a:ln w="12700" cmpd="sng">
                  <a:solidFill>
                    <a:prstClr val="white"/>
                  </a:solidFill>
                  <a:prstDash val="solid"/>
                </a:ln>
                <a:solidFill>
                  <a:srgbClr val="7030A0"/>
                </a:solidFill>
                <a:effectLst/>
                <a:uLnTx/>
                <a:uFillTx/>
                <a:latin typeface="等线" panose="02010600030101010101" charset="-122"/>
                <a:ea typeface="等线" panose="02010600030101010101" charset="-122"/>
                <a:cs typeface="+mn-cs"/>
              </a:rPr>
              <a:t>GPT-4</a:t>
            </a:r>
            <a:endParaRPr kumimoji="0" lang="zh-CN" altLang="en-US" sz="4800" b="1" i="0" u="none" strike="noStrike" kern="1200" cap="none" spc="0" normalizeH="0" baseline="0" noProof="0" dirty="0">
              <a:ln w="12700" cmpd="sng">
                <a:solidFill>
                  <a:prstClr val="white"/>
                </a:solidFill>
                <a:prstDash val="solid"/>
              </a:ln>
              <a:solidFill>
                <a:srgbClr val="7030A0"/>
              </a:solidFill>
              <a:effectLst/>
              <a:uLnTx/>
              <a:uFillTx/>
              <a:latin typeface="等线" panose="02010600030101010101" charset="-122"/>
              <a:ea typeface="等线" panose="02010600030101010101" charset="-122"/>
              <a:cs typeface="+mn-cs"/>
            </a:endParaRPr>
          </a:p>
        </p:txBody>
      </p:sp>
      <p:graphicFrame>
        <p:nvGraphicFramePr>
          <p:cNvPr id="29" name="表格 29"/>
          <p:cNvGraphicFramePr>
            <a:graphicFrameLocks noGrp="1"/>
          </p:cNvGraphicFramePr>
          <p:nvPr>
            <p:custDataLst>
              <p:tags r:id="rId1"/>
            </p:custDataLst>
          </p:nvPr>
        </p:nvGraphicFramePr>
        <p:xfrm>
          <a:off x="569648" y="1870454"/>
          <a:ext cx="11217202" cy="4404360"/>
        </p:xfrm>
        <a:graphic>
          <a:graphicData uri="http://schemas.openxmlformats.org/drawingml/2006/table">
            <a:tbl>
              <a:tblPr firstRow="1" bandRow="1">
                <a:tableStyleId>{5C22544A-7EE6-4342-B048-85BDC9FD1C3A}</a:tableStyleId>
              </a:tblPr>
              <a:tblGrid>
                <a:gridCol w="1734058"/>
                <a:gridCol w="4567786"/>
                <a:gridCol w="4915358"/>
              </a:tblGrid>
              <a:tr h="370840">
                <a:tc>
                  <a:txBody>
                    <a:bodyPr/>
                    <a:lstStyle/>
                    <a:p>
                      <a:r>
                        <a:rPr lang="zh-CN" altLang="en-US" b="0" dirty="0">
                          <a:solidFill>
                            <a:schemeClr val="bg1"/>
                          </a:solidFill>
                          <a:latin typeface="微软雅黑" panose="020B0503020204020204" pitchFamily="34" charset="-122"/>
                          <a:ea typeface="微软雅黑" panose="020B0503020204020204" pitchFamily="34" charset="-122"/>
                        </a:rPr>
                        <a:t>输入</a:t>
                      </a:r>
                      <a:endParaRPr lang="zh-CN" altLang="en-US" b="0" dirty="0">
                        <a:solidFill>
                          <a:schemeClr val="bg1"/>
                        </a:solidFill>
                        <a:latin typeface="微软雅黑" panose="020B0503020204020204" pitchFamily="34" charset="-122"/>
                        <a:ea typeface="微软雅黑" panose="020B0503020204020204" pitchFamily="34" charset="-122"/>
                      </a:endParaRPr>
                    </a:p>
                  </a:txBody>
                  <a:tcPr>
                    <a:solidFill>
                      <a:schemeClr val="tx1"/>
                    </a:solidFill>
                  </a:tcPr>
                </a:tc>
                <a:tc>
                  <a:txBody>
                    <a:bodyPr/>
                    <a:lstStyle/>
                    <a:p>
                      <a:r>
                        <a:rPr lang="zh-CN" altLang="en-US" b="0" dirty="0">
                          <a:latin typeface="微软雅黑" panose="020B0503020204020204" pitchFamily="34" charset="-122"/>
                          <a:ea typeface="微软雅黑" panose="020B0503020204020204" pitchFamily="34" charset="-122"/>
                        </a:rPr>
                        <a:t>单模态（仅自然语言）</a:t>
                      </a:r>
                      <a:endParaRPr lang="zh-CN" altLang="en-US" b="0" dirty="0">
                        <a:latin typeface="微软雅黑" panose="020B0503020204020204" pitchFamily="34" charset="-122"/>
                        <a:ea typeface="微软雅黑" panose="020B0503020204020204" pitchFamily="34" charset="-122"/>
                      </a:endParaRPr>
                    </a:p>
                  </a:txBody>
                  <a:tcPr>
                    <a:solidFill>
                      <a:srgbClr val="45B941"/>
                    </a:solidFill>
                  </a:tcPr>
                </a:tc>
                <a:tc>
                  <a:txBody>
                    <a:bodyPr/>
                    <a:lstStyle/>
                    <a:p>
                      <a:r>
                        <a:rPr lang="zh-CN" altLang="en-US" b="1" dirty="0">
                          <a:latin typeface="微软雅黑" panose="020B0503020204020204" pitchFamily="34" charset="-122"/>
                          <a:ea typeface="微软雅黑" panose="020B0503020204020204" pitchFamily="34" charset="-122"/>
                        </a:rPr>
                        <a:t>多模态</a:t>
                      </a:r>
                      <a:r>
                        <a:rPr lang="zh-CN" altLang="en-US" b="0" dirty="0">
                          <a:latin typeface="微软雅黑" panose="020B0503020204020204" pitchFamily="34" charset="-122"/>
                          <a:ea typeface="微软雅黑" panose="020B0503020204020204" pitchFamily="34" charset="-122"/>
                        </a:rPr>
                        <a:t>（自然语言</a:t>
                      </a:r>
                      <a:r>
                        <a:rPr lang="en-US" altLang="zh-CN" b="0" dirty="0">
                          <a:latin typeface="微软雅黑" panose="020B0503020204020204" pitchFamily="34" charset="-122"/>
                          <a:ea typeface="微软雅黑" panose="020B0503020204020204" pitchFamily="34" charset="-122"/>
                        </a:rPr>
                        <a:t>+</a:t>
                      </a:r>
                      <a:r>
                        <a:rPr lang="zh-CN" altLang="en-US" b="0" dirty="0">
                          <a:latin typeface="微软雅黑" panose="020B0503020204020204" pitchFamily="34" charset="-122"/>
                          <a:ea typeface="微软雅黑" panose="020B0503020204020204" pitchFamily="34" charset="-122"/>
                        </a:rPr>
                        <a:t>图片）</a:t>
                      </a:r>
                      <a:endParaRPr lang="zh-CN" altLang="en-US" b="0" dirty="0">
                        <a:latin typeface="微软雅黑" panose="020B0503020204020204" pitchFamily="34" charset="-122"/>
                        <a:ea typeface="微软雅黑" panose="020B0503020204020204" pitchFamily="34" charset="-122"/>
                      </a:endParaRPr>
                    </a:p>
                  </a:txBody>
                  <a:tcPr>
                    <a:solidFill>
                      <a:srgbClr val="9933FF">
                        <a:alpha val="81961"/>
                      </a:srgbClr>
                    </a:solidFill>
                  </a:tcPr>
                </a:tc>
              </a:tr>
              <a:tr h="370840">
                <a:tc>
                  <a:txBody>
                    <a:bodyPr/>
                    <a:lstStyle/>
                    <a:p>
                      <a:r>
                        <a:rPr lang="zh-CN" altLang="en-US" b="0" dirty="0">
                          <a:solidFill>
                            <a:schemeClr val="bg1"/>
                          </a:solidFill>
                          <a:latin typeface="微软雅黑" panose="020B0503020204020204" pitchFamily="34" charset="-122"/>
                          <a:ea typeface="微软雅黑" panose="020B0503020204020204" pitchFamily="34" charset="-122"/>
                        </a:rPr>
                        <a:t>输出</a:t>
                      </a:r>
                      <a:endParaRPr lang="zh-CN" altLang="en-US" b="0" dirty="0">
                        <a:solidFill>
                          <a:schemeClr val="bg1"/>
                        </a:solidFill>
                        <a:latin typeface="微软雅黑" panose="020B0503020204020204" pitchFamily="34" charset="-122"/>
                        <a:ea typeface="微软雅黑" panose="020B0503020204020204" pitchFamily="34" charset="-122"/>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lt1"/>
                          </a:solidFill>
                          <a:latin typeface="微软雅黑" panose="020B0503020204020204" pitchFamily="34" charset="-122"/>
                          <a:ea typeface="微软雅黑" panose="020B0503020204020204" pitchFamily="34" charset="-122"/>
                          <a:cs typeface="+mn-cs"/>
                        </a:rPr>
                        <a:t>单模态（仅自然语言）</a:t>
                      </a:r>
                      <a:endParaRPr lang="zh-CN" altLang="en-US" sz="1800" b="0" kern="1200" dirty="0">
                        <a:solidFill>
                          <a:schemeClr val="lt1"/>
                        </a:solidFill>
                        <a:latin typeface="微软雅黑" panose="020B0503020204020204" pitchFamily="34" charset="-122"/>
                        <a:ea typeface="微软雅黑" panose="020B0503020204020204" pitchFamily="34" charset="-122"/>
                        <a:cs typeface="+mn-cs"/>
                      </a:endParaRPr>
                    </a:p>
                  </a:txBody>
                  <a:tcPr>
                    <a:solidFill>
                      <a:srgbClr val="45B94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kern="1200" dirty="0">
                          <a:solidFill>
                            <a:schemeClr val="lt1"/>
                          </a:solidFill>
                          <a:latin typeface="微软雅黑" panose="020B0503020204020204" pitchFamily="34" charset="-122"/>
                          <a:ea typeface="微软雅黑" panose="020B0503020204020204" pitchFamily="34" charset="-122"/>
                          <a:cs typeface="+mn-cs"/>
                        </a:rPr>
                        <a:t>单模态（仅自然语言）</a:t>
                      </a:r>
                      <a:endParaRPr lang="zh-CN" altLang="en-US" sz="1800" b="0" kern="1200" dirty="0">
                        <a:solidFill>
                          <a:schemeClr val="lt1"/>
                        </a:solidFill>
                        <a:latin typeface="微软雅黑" panose="020B0503020204020204" pitchFamily="34" charset="-122"/>
                        <a:ea typeface="微软雅黑" panose="020B0503020204020204" pitchFamily="34" charset="-122"/>
                        <a:cs typeface="+mn-cs"/>
                      </a:endParaRPr>
                    </a:p>
                  </a:txBody>
                  <a:tcPr>
                    <a:solidFill>
                      <a:srgbClr val="9933FF">
                        <a:alpha val="81961"/>
                      </a:srgbClr>
                    </a:solidFill>
                  </a:tcPr>
                </a:tc>
              </a:tr>
              <a:tr h="370840">
                <a:tc>
                  <a:txBody>
                    <a:bodyPr/>
                    <a:lstStyle/>
                    <a:p>
                      <a:r>
                        <a:rPr lang="zh-CN" altLang="en-US" dirty="0">
                          <a:solidFill>
                            <a:schemeClr val="bg1"/>
                          </a:solidFill>
                          <a:latin typeface="微软雅黑" panose="020B0503020204020204" pitchFamily="34" charset="-122"/>
                          <a:ea typeface="微软雅黑" panose="020B0503020204020204" pitchFamily="34" charset="-122"/>
                        </a:rPr>
                        <a:t>输入限制</a:t>
                      </a:r>
                      <a:endParaRPr lang="zh-CN" altLang="en-US" dirty="0">
                        <a:solidFill>
                          <a:schemeClr val="bg1"/>
                        </a:solidFill>
                        <a:latin typeface="微软雅黑" panose="020B0503020204020204" pitchFamily="34" charset="-122"/>
                        <a:ea typeface="微软雅黑" panose="020B0503020204020204" pitchFamily="34" charset="-122"/>
                      </a:endParaRPr>
                    </a:p>
                  </a:txBody>
                  <a:tcPr>
                    <a:solidFill>
                      <a:schemeClr val="tx1"/>
                    </a:solidFill>
                  </a:tcPr>
                </a:tc>
                <a:tc>
                  <a:txBody>
                    <a:bodyPr/>
                    <a:lstStyle/>
                    <a:p>
                      <a:r>
                        <a:rPr lang="en-US" altLang="zh-CN" dirty="0">
                          <a:solidFill>
                            <a:schemeClr val="bg1"/>
                          </a:solidFill>
                          <a:latin typeface="微软雅黑" panose="020B0503020204020204" pitchFamily="34" charset="-122"/>
                          <a:ea typeface="微软雅黑" panose="020B0503020204020204" pitchFamily="34" charset="-122"/>
                        </a:rPr>
                        <a:t>3000</a:t>
                      </a:r>
                      <a:r>
                        <a:rPr lang="zh-CN" altLang="en-US" dirty="0">
                          <a:solidFill>
                            <a:schemeClr val="bg1"/>
                          </a:solidFill>
                          <a:latin typeface="微软雅黑" panose="020B0503020204020204" pitchFamily="34" charset="-122"/>
                          <a:ea typeface="微软雅黑" panose="020B0503020204020204" pitchFamily="34" charset="-122"/>
                        </a:rPr>
                        <a:t>字</a:t>
                      </a:r>
                      <a:endParaRPr lang="zh-CN" altLang="en-US" dirty="0">
                        <a:solidFill>
                          <a:schemeClr val="bg1"/>
                        </a:solidFill>
                        <a:latin typeface="微软雅黑" panose="020B0503020204020204" pitchFamily="34" charset="-122"/>
                        <a:ea typeface="微软雅黑" panose="020B0503020204020204" pitchFamily="34" charset="-122"/>
                      </a:endParaRPr>
                    </a:p>
                  </a:txBody>
                  <a:tcPr>
                    <a:solidFill>
                      <a:srgbClr val="45B94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chemeClr val="bg1"/>
                          </a:solidFill>
                          <a:latin typeface="微软雅黑" panose="020B0503020204020204" pitchFamily="34" charset="-122"/>
                          <a:ea typeface="微软雅黑" panose="020B0503020204020204" pitchFamily="34" charset="-122"/>
                        </a:rPr>
                        <a:t>25000</a:t>
                      </a:r>
                      <a:r>
                        <a:rPr lang="zh-CN" altLang="en-US" dirty="0">
                          <a:solidFill>
                            <a:schemeClr val="bg1"/>
                          </a:solidFill>
                          <a:latin typeface="微软雅黑" panose="020B0503020204020204" pitchFamily="34" charset="-122"/>
                          <a:ea typeface="微软雅黑" panose="020B0503020204020204" pitchFamily="34" charset="-122"/>
                        </a:rPr>
                        <a:t>字</a:t>
                      </a:r>
                      <a:endParaRPr lang="zh-CN" altLang="en-US" dirty="0">
                        <a:solidFill>
                          <a:schemeClr val="bg1"/>
                        </a:solidFill>
                        <a:latin typeface="微软雅黑" panose="020B0503020204020204" pitchFamily="34" charset="-122"/>
                        <a:ea typeface="微软雅黑" panose="020B0503020204020204" pitchFamily="34" charset="-122"/>
                      </a:endParaRPr>
                    </a:p>
                  </a:txBody>
                  <a:tcPr>
                    <a:solidFill>
                      <a:srgbClr val="9933FF">
                        <a:alpha val="81961"/>
                      </a:srgbClr>
                    </a:solidFill>
                  </a:tcPr>
                </a:tc>
              </a:tr>
              <a:tr h="370840">
                <a:tc>
                  <a:txBody>
                    <a:bodyPr/>
                    <a:lstStyle/>
                    <a:p>
                      <a:r>
                        <a:rPr lang="zh-CN" altLang="en-US" dirty="0">
                          <a:solidFill>
                            <a:schemeClr val="bg1"/>
                          </a:solidFill>
                          <a:latin typeface="微软雅黑" panose="020B0503020204020204" pitchFamily="34" charset="-122"/>
                          <a:ea typeface="微软雅黑" panose="020B0503020204020204" pitchFamily="34" charset="-122"/>
                        </a:rPr>
                        <a:t>能力</a:t>
                      </a:r>
                      <a:endParaRPr lang="zh-CN" altLang="en-US" dirty="0">
                        <a:solidFill>
                          <a:schemeClr val="bg1"/>
                        </a:solidFill>
                        <a:latin typeface="微软雅黑" panose="020B0503020204020204" pitchFamily="34" charset="-122"/>
                        <a:ea typeface="微软雅黑" panose="020B0503020204020204" pitchFamily="34" charset="-122"/>
                      </a:endParaRPr>
                    </a:p>
                  </a:txBody>
                  <a:tcPr>
                    <a:solidFill>
                      <a:schemeClr val="tx1"/>
                    </a:solidFill>
                  </a:tcPr>
                </a:tc>
                <a:tc>
                  <a:txBody>
                    <a:bodyPr/>
                    <a:lstStyle/>
                    <a:p>
                      <a:r>
                        <a:rPr lang="zh-CN" altLang="en-US" dirty="0">
                          <a:solidFill>
                            <a:schemeClr val="bg1"/>
                          </a:solidFill>
                          <a:latin typeface="微软雅黑" panose="020B0503020204020204" pitchFamily="34" charset="-122"/>
                          <a:ea typeface="微软雅黑" panose="020B0503020204020204" pitchFamily="34" charset="-122"/>
                        </a:rPr>
                        <a:t>语言理解能力</a:t>
                      </a:r>
                      <a:r>
                        <a:rPr lang="en-US" altLang="zh-CN"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推理能力</a:t>
                      </a:r>
                      <a:r>
                        <a:rPr lang="en-US" altLang="zh-CN"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复杂问题求解能力</a:t>
                      </a:r>
                      <a:r>
                        <a:rPr lang="en-US" altLang="zh-CN"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安全性</a:t>
                      </a:r>
                      <a:r>
                        <a:rPr lang="en-US" altLang="zh-CN" dirty="0">
                          <a:solidFill>
                            <a:schemeClr val="bg1"/>
                          </a:solidFill>
                          <a:latin typeface="微软雅黑" panose="020B0503020204020204" pitchFamily="34" charset="-122"/>
                          <a:ea typeface="微软雅黑" panose="020B0503020204020204" pitchFamily="34" charset="-122"/>
                        </a:rPr>
                        <a:t>+</a:t>
                      </a:r>
                      <a:endParaRPr lang="zh-CN" altLang="en-US" dirty="0">
                        <a:solidFill>
                          <a:schemeClr val="bg1"/>
                        </a:solidFill>
                        <a:latin typeface="微软雅黑" panose="020B0503020204020204" pitchFamily="34" charset="-122"/>
                        <a:ea typeface="微软雅黑" panose="020B0503020204020204" pitchFamily="34" charset="-122"/>
                      </a:endParaRPr>
                    </a:p>
                  </a:txBody>
                  <a:tcPr>
                    <a:solidFill>
                      <a:srgbClr val="45B941"/>
                    </a:solidFill>
                  </a:tcPr>
                </a:tc>
                <a:tc>
                  <a:txBody>
                    <a:bodyPr/>
                    <a:lstStyle/>
                    <a:p>
                      <a:r>
                        <a:rPr lang="zh-CN" altLang="en-US" dirty="0">
                          <a:solidFill>
                            <a:schemeClr val="bg1"/>
                          </a:solidFill>
                          <a:latin typeface="微软雅黑" panose="020B0503020204020204" pitchFamily="34" charset="-122"/>
                          <a:ea typeface="微软雅黑" panose="020B0503020204020204" pitchFamily="34" charset="-122"/>
                        </a:rPr>
                        <a:t>语言理解能力</a:t>
                      </a:r>
                      <a:r>
                        <a:rPr lang="en-US" altLang="zh-CN"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推理能力</a:t>
                      </a:r>
                      <a:r>
                        <a:rPr lang="en-US" altLang="zh-CN"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复杂问题求解能力</a:t>
                      </a:r>
                      <a:r>
                        <a:rPr lang="en-US" altLang="zh-CN"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安全性</a:t>
                      </a:r>
                      <a:r>
                        <a:rPr lang="en-US" altLang="zh-CN" dirty="0">
                          <a:solidFill>
                            <a:schemeClr val="bg1"/>
                          </a:solidFill>
                          <a:latin typeface="微软雅黑" panose="020B0503020204020204" pitchFamily="34" charset="-122"/>
                          <a:ea typeface="微软雅黑" panose="020B0503020204020204" pitchFamily="34" charset="-122"/>
                        </a:rPr>
                        <a:t>++</a:t>
                      </a:r>
                      <a:endParaRPr lang="en-US" altLang="zh-CN" dirty="0">
                        <a:solidFill>
                          <a:schemeClr val="bg1"/>
                        </a:solidFill>
                        <a:latin typeface="微软雅黑" panose="020B0503020204020204" pitchFamily="34" charset="-122"/>
                        <a:ea typeface="微软雅黑" panose="020B0503020204020204" pitchFamily="34" charset="-122"/>
                      </a:endParaRPr>
                    </a:p>
                    <a:p>
                      <a:r>
                        <a:rPr lang="zh-CN" altLang="en-US" dirty="0">
                          <a:solidFill>
                            <a:schemeClr val="bg1"/>
                          </a:solidFill>
                          <a:latin typeface="微软雅黑" panose="020B0503020204020204" pitchFamily="34" charset="-122"/>
                          <a:ea typeface="微软雅黑" panose="020B0503020204020204" pitchFamily="34" charset="-122"/>
                        </a:rPr>
                        <a:t>图像理解</a:t>
                      </a:r>
                      <a:r>
                        <a:rPr lang="en-US" altLang="zh-CN" b="1" dirty="0">
                          <a:solidFill>
                            <a:srgbClr val="FF0000"/>
                          </a:solidFill>
                          <a:latin typeface="微软雅黑" panose="020B0503020204020204" pitchFamily="34" charset="-122"/>
                          <a:ea typeface="微软雅黑" panose="020B0503020204020204" pitchFamily="34" charset="-122"/>
                        </a:rPr>
                        <a:t>new</a:t>
                      </a:r>
                      <a:endParaRPr lang="zh-CN" altLang="en-US" b="1" dirty="0">
                        <a:solidFill>
                          <a:srgbClr val="FF0000"/>
                        </a:solidFill>
                        <a:latin typeface="微软雅黑" panose="020B0503020204020204" pitchFamily="34" charset="-122"/>
                        <a:ea typeface="微软雅黑" panose="020B0503020204020204" pitchFamily="34" charset="-122"/>
                      </a:endParaRPr>
                    </a:p>
                  </a:txBody>
                  <a:tcPr>
                    <a:solidFill>
                      <a:srgbClr val="9933FF">
                        <a:alpha val="81961"/>
                      </a:srgbClr>
                    </a:solidFill>
                  </a:tcPr>
                </a:tc>
              </a:tr>
              <a:tr h="370840">
                <a:tc>
                  <a:txBody>
                    <a:bodyPr/>
                    <a:lstStyle/>
                    <a:p>
                      <a:r>
                        <a:rPr lang="zh-CN" altLang="en-US" dirty="0">
                          <a:solidFill>
                            <a:schemeClr val="bg1"/>
                          </a:solidFill>
                          <a:latin typeface="微软雅黑" panose="020B0503020204020204" pitchFamily="34" charset="-122"/>
                          <a:ea typeface="微软雅黑" panose="020B0503020204020204" pitchFamily="34" charset="-122"/>
                        </a:rPr>
                        <a:t>表现</a:t>
                      </a:r>
                      <a:endParaRPr lang="zh-CN" altLang="en-US" dirty="0">
                        <a:solidFill>
                          <a:schemeClr val="bg1"/>
                        </a:solidFill>
                        <a:latin typeface="微软雅黑" panose="020B0503020204020204" pitchFamily="34" charset="-122"/>
                        <a:ea typeface="微软雅黑" panose="020B0503020204020204" pitchFamily="34" charset="-122"/>
                      </a:endParaRPr>
                    </a:p>
                  </a:txBody>
                  <a:tcPr>
                    <a:solidFill>
                      <a:schemeClr val="tx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司法考试</a:t>
                      </a:r>
                      <a:r>
                        <a:rPr lang="zh-CN" altLang="en-US" sz="1800" b="1" dirty="0">
                          <a:solidFill>
                            <a:schemeClr val="tx1"/>
                          </a:solidFill>
                          <a:latin typeface="微软雅黑" panose="020B0503020204020204" pitchFamily="34" charset="-122"/>
                          <a:ea typeface="微软雅黑" panose="020B0503020204020204" pitchFamily="34" charset="-122"/>
                        </a:rPr>
                        <a:t>后</a:t>
                      </a:r>
                      <a:r>
                        <a:rPr lang="en-US" altLang="zh-CN" sz="1800" dirty="0">
                          <a:solidFill>
                            <a:schemeClr val="bg1"/>
                          </a:solidFill>
                          <a:latin typeface="微软雅黑" panose="020B0503020204020204" pitchFamily="34" charset="-122"/>
                          <a:ea typeface="微软雅黑" panose="020B0503020204020204" pitchFamily="34" charset="-122"/>
                        </a:rPr>
                        <a:t>10%</a:t>
                      </a:r>
                      <a:endParaRPr lang="zh-CN" altLang="en-US" sz="180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生物奥赛</a:t>
                      </a:r>
                      <a:r>
                        <a:rPr lang="zh-CN" altLang="en-US" sz="1800" b="1" dirty="0">
                          <a:solidFill>
                            <a:schemeClr val="tx1"/>
                          </a:solidFill>
                          <a:latin typeface="微软雅黑" panose="020B0503020204020204" pitchFamily="34" charset="-122"/>
                          <a:ea typeface="微软雅黑" panose="020B0503020204020204" pitchFamily="34" charset="-122"/>
                        </a:rPr>
                        <a:t>后</a:t>
                      </a:r>
                      <a:r>
                        <a:rPr lang="en-US" altLang="zh-CN" sz="1800" dirty="0">
                          <a:solidFill>
                            <a:schemeClr val="bg1"/>
                          </a:solidFill>
                          <a:latin typeface="微软雅黑" panose="020B0503020204020204" pitchFamily="34" charset="-122"/>
                          <a:ea typeface="微软雅黑" panose="020B0503020204020204" pitchFamily="34" charset="-122"/>
                        </a:rPr>
                        <a:t>30%</a:t>
                      </a:r>
                      <a:endParaRPr lang="zh-CN" altLang="en-US" sz="180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微软雅黑" panose="020B0503020204020204" pitchFamily="34" charset="-122"/>
                          <a:ea typeface="微软雅黑" panose="020B0503020204020204" pitchFamily="34" charset="-122"/>
                        </a:rPr>
                        <a:t>SAT</a:t>
                      </a:r>
                      <a:r>
                        <a:rPr lang="zh-CN" altLang="en-US" sz="1800" dirty="0">
                          <a:solidFill>
                            <a:schemeClr val="bg1"/>
                          </a:solidFill>
                          <a:latin typeface="微软雅黑" panose="020B0503020204020204" pitchFamily="34" charset="-122"/>
                          <a:ea typeface="微软雅黑" panose="020B0503020204020204" pitchFamily="34" charset="-122"/>
                        </a:rPr>
                        <a:t>数学</a:t>
                      </a:r>
                      <a:r>
                        <a:rPr lang="en-US" altLang="zh-CN" sz="1800" dirty="0">
                          <a:solidFill>
                            <a:schemeClr val="bg1"/>
                          </a:solidFill>
                          <a:latin typeface="微软雅黑" panose="020B0503020204020204" pitchFamily="34" charset="-122"/>
                          <a:ea typeface="微软雅黑" panose="020B0503020204020204" pitchFamily="34" charset="-122"/>
                        </a:rPr>
                        <a:t>590</a:t>
                      </a:r>
                      <a:r>
                        <a:rPr lang="zh-CN" altLang="en-US" sz="1800" dirty="0">
                          <a:solidFill>
                            <a:schemeClr val="bg1"/>
                          </a:solidFill>
                          <a:latin typeface="微软雅黑" panose="020B0503020204020204" pitchFamily="34" charset="-122"/>
                          <a:ea typeface="微软雅黑" panose="020B0503020204020204" pitchFamily="34" charset="-122"/>
                        </a:rPr>
                        <a:t>分</a:t>
                      </a:r>
                      <a:endParaRPr lang="en-US" altLang="zh-CN" sz="180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微软雅黑" panose="020B0503020204020204" pitchFamily="34" charset="-122"/>
                          <a:ea typeface="微软雅黑" panose="020B0503020204020204" pitchFamily="34" charset="-122"/>
                        </a:rPr>
                        <a:t>…</a:t>
                      </a:r>
                      <a:endParaRPr lang="zh-CN" altLang="en-US" sz="1800" dirty="0">
                        <a:solidFill>
                          <a:schemeClr val="bg1"/>
                        </a:solidFill>
                        <a:latin typeface="微软雅黑" panose="020B0503020204020204" pitchFamily="34" charset="-122"/>
                        <a:ea typeface="微软雅黑" panose="020B0503020204020204" pitchFamily="34" charset="-122"/>
                      </a:endParaRPr>
                    </a:p>
                  </a:txBody>
                  <a:tcPr>
                    <a:solidFill>
                      <a:srgbClr val="45B94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latin typeface="微软雅黑" panose="020B0503020204020204" pitchFamily="34" charset="-122"/>
                          <a:ea typeface="微软雅黑" panose="020B0503020204020204" pitchFamily="34" charset="-122"/>
                        </a:rPr>
                        <a:t>司法考试</a:t>
                      </a:r>
                      <a:r>
                        <a:rPr lang="zh-CN" altLang="en-US" sz="1800" b="1" dirty="0">
                          <a:solidFill>
                            <a:srgbClr val="FF0000"/>
                          </a:solidFill>
                          <a:latin typeface="微软雅黑" panose="020B0503020204020204" pitchFamily="34" charset="-122"/>
                          <a:ea typeface="微软雅黑" panose="020B0503020204020204" pitchFamily="34" charset="-122"/>
                        </a:rPr>
                        <a:t>前</a:t>
                      </a:r>
                      <a:r>
                        <a:rPr lang="en-US" altLang="zh-CN" sz="1800" dirty="0">
                          <a:solidFill>
                            <a:schemeClr val="bg1"/>
                          </a:solidFill>
                          <a:latin typeface="微软雅黑" panose="020B0503020204020204" pitchFamily="34" charset="-122"/>
                          <a:ea typeface="微软雅黑" panose="020B0503020204020204" pitchFamily="34" charset="-122"/>
                        </a:rPr>
                        <a:t>10%</a:t>
                      </a:r>
                      <a:endParaRPr lang="zh-CN" altLang="en-US" sz="180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dirty="0">
                          <a:solidFill>
                            <a:schemeClr val="bg1"/>
                          </a:solidFill>
                          <a:latin typeface="微软雅黑" panose="020B0503020204020204" pitchFamily="34" charset="-122"/>
                          <a:ea typeface="微软雅黑" panose="020B0503020204020204" pitchFamily="34" charset="-122"/>
                        </a:rPr>
                        <a:t>生物奥赛</a:t>
                      </a:r>
                      <a:r>
                        <a:rPr lang="zh-CN" altLang="en-US" sz="1800" b="1" dirty="0">
                          <a:solidFill>
                            <a:srgbClr val="FF0000"/>
                          </a:solidFill>
                          <a:latin typeface="微软雅黑" panose="020B0503020204020204" pitchFamily="34" charset="-122"/>
                          <a:ea typeface="微软雅黑" panose="020B0503020204020204" pitchFamily="34" charset="-122"/>
                        </a:rPr>
                        <a:t>前</a:t>
                      </a:r>
                      <a:r>
                        <a:rPr lang="en-US" altLang="zh-CN" sz="1800" dirty="0">
                          <a:solidFill>
                            <a:schemeClr val="bg1"/>
                          </a:solidFill>
                          <a:latin typeface="微软雅黑" panose="020B0503020204020204" pitchFamily="34" charset="-122"/>
                          <a:ea typeface="微软雅黑" panose="020B0503020204020204" pitchFamily="34" charset="-122"/>
                        </a:rPr>
                        <a:t>1%</a:t>
                      </a:r>
                      <a:endParaRPr lang="zh-CN" altLang="en-US" sz="180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微软雅黑" panose="020B0503020204020204" pitchFamily="34" charset="-122"/>
                          <a:ea typeface="微软雅黑" panose="020B0503020204020204" pitchFamily="34" charset="-122"/>
                        </a:rPr>
                        <a:t>SAT</a:t>
                      </a:r>
                      <a:r>
                        <a:rPr lang="zh-CN" altLang="en-US" sz="1800" dirty="0">
                          <a:solidFill>
                            <a:schemeClr val="bg1"/>
                          </a:solidFill>
                          <a:latin typeface="微软雅黑" panose="020B0503020204020204" pitchFamily="34" charset="-122"/>
                          <a:ea typeface="微软雅黑" panose="020B0503020204020204" pitchFamily="34" charset="-122"/>
                        </a:rPr>
                        <a:t>数学</a:t>
                      </a:r>
                      <a:r>
                        <a:rPr lang="en-US" altLang="zh-CN" sz="1800" dirty="0">
                          <a:solidFill>
                            <a:schemeClr val="bg1"/>
                          </a:solidFill>
                          <a:latin typeface="微软雅黑" panose="020B0503020204020204" pitchFamily="34" charset="-122"/>
                          <a:ea typeface="微软雅黑" panose="020B0503020204020204" pitchFamily="34" charset="-122"/>
                        </a:rPr>
                        <a:t>700</a:t>
                      </a:r>
                      <a:r>
                        <a:rPr lang="zh-CN" altLang="en-US" sz="1800" dirty="0">
                          <a:solidFill>
                            <a:schemeClr val="bg1"/>
                          </a:solidFill>
                          <a:latin typeface="微软雅黑" panose="020B0503020204020204" pitchFamily="34" charset="-122"/>
                          <a:ea typeface="微软雅黑" panose="020B0503020204020204" pitchFamily="34" charset="-122"/>
                        </a:rPr>
                        <a:t>分</a:t>
                      </a:r>
                      <a:endParaRPr lang="en-US" altLang="zh-CN" sz="1800" dirty="0">
                        <a:solidFill>
                          <a:schemeClr val="bg1"/>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00" dirty="0">
                          <a:solidFill>
                            <a:schemeClr val="bg1"/>
                          </a:solidFill>
                          <a:latin typeface="微软雅黑" panose="020B0503020204020204" pitchFamily="34" charset="-122"/>
                          <a:ea typeface="微软雅黑" panose="020B0503020204020204" pitchFamily="34" charset="-122"/>
                        </a:rPr>
                        <a:t>…</a:t>
                      </a:r>
                      <a:endParaRPr lang="zh-CN" altLang="en-US" sz="1800" dirty="0">
                        <a:solidFill>
                          <a:schemeClr val="bg1"/>
                        </a:solidFill>
                        <a:latin typeface="微软雅黑" panose="020B0503020204020204" pitchFamily="34" charset="-122"/>
                        <a:ea typeface="微软雅黑" panose="020B0503020204020204" pitchFamily="34" charset="-122"/>
                      </a:endParaRPr>
                    </a:p>
                  </a:txBody>
                  <a:tcPr>
                    <a:solidFill>
                      <a:srgbClr val="9933FF">
                        <a:alpha val="81961"/>
                      </a:srgbClr>
                    </a:solidFill>
                  </a:tcPr>
                </a:tc>
              </a:tr>
              <a:tr h="370840">
                <a:tc>
                  <a:txBody>
                    <a:bodyPr/>
                    <a:lstStyle/>
                    <a:p>
                      <a:r>
                        <a:rPr lang="zh-CN" altLang="en-US" dirty="0">
                          <a:solidFill>
                            <a:schemeClr val="bg1"/>
                          </a:solidFill>
                          <a:latin typeface="微软雅黑" panose="020B0503020204020204" pitchFamily="34" charset="-122"/>
                          <a:ea typeface="微软雅黑" panose="020B0503020204020204" pitchFamily="34" charset="-122"/>
                        </a:rPr>
                        <a:t>价格</a:t>
                      </a:r>
                      <a:endParaRPr lang="zh-CN" altLang="en-US" dirty="0">
                        <a:solidFill>
                          <a:schemeClr val="bg1"/>
                        </a:solidFill>
                        <a:latin typeface="微软雅黑" panose="020B0503020204020204" pitchFamily="34" charset="-122"/>
                        <a:ea typeface="微软雅黑" panose="020B0503020204020204" pitchFamily="34" charset="-122"/>
                      </a:endParaRPr>
                    </a:p>
                  </a:txBody>
                  <a:tcPr>
                    <a:solidFill>
                      <a:schemeClr val="tx1"/>
                    </a:solidFill>
                  </a:tcPr>
                </a:tc>
                <a:tc>
                  <a:txBody>
                    <a:bodyPr/>
                    <a:lstStyle/>
                    <a:p>
                      <a:r>
                        <a:rPr lang="en-US" altLang="zh-CN" sz="1800" dirty="0">
                          <a:solidFill>
                            <a:schemeClr val="bg1"/>
                          </a:solidFill>
                          <a:latin typeface="微软雅黑" panose="020B0503020204020204" pitchFamily="34" charset="-122"/>
                          <a:ea typeface="微软雅黑" panose="020B0503020204020204" pitchFamily="34" charset="-122"/>
                        </a:rPr>
                        <a:t>$0.002/</a:t>
                      </a:r>
                      <a:r>
                        <a:rPr lang="zh-CN" altLang="en-US" sz="1800" dirty="0">
                          <a:solidFill>
                            <a:schemeClr val="bg1"/>
                          </a:solidFill>
                          <a:latin typeface="微软雅黑" panose="020B0503020204020204" pitchFamily="34" charset="-122"/>
                          <a:ea typeface="微软雅黑" panose="020B0503020204020204" pitchFamily="34" charset="-122"/>
                        </a:rPr>
                        <a:t>千字</a:t>
                      </a:r>
                      <a:endParaRPr lang="en-US" altLang="zh-CN" sz="1800" dirty="0">
                        <a:solidFill>
                          <a:schemeClr val="bg1"/>
                        </a:solidFill>
                        <a:latin typeface="微软雅黑" panose="020B0503020204020204" pitchFamily="34" charset="-122"/>
                        <a:ea typeface="微软雅黑" panose="020B0503020204020204" pitchFamily="34" charset="-122"/>
                      </a:endParaRPr>
                    </a:p>
                    <a:p>
                      <a:r>
                        <a:rPr lang="en-US" altLang="zh-CN" sz="1800" dirty="0">
                          <a:solidFill>
                            <a:schemeClr val="bg1"/>
                          </a:solidFill>
                          <a:latin typeface="微软雅黑" panose="020B0503020204020204" pitchFamily="34" charset="-122"/>
                          <a:ea typeface="微软雅黑" panose="020B0503020204020204" pitchFamily="34" charset="-122"/>
                        </a:rPr>
                        <a:t>(</a:t>
                      </a:r>
                      <a:r>
                        <a:rPr lang="zh-CN" altLang="en-US" sz="1800" dirty="0">
                          <a:solidFill>
                            <a:schemeClr val="bg1"/>
                          </a:solidFill>
                          <a:latin typeface="微软雅黑" panose="020B0503020204020204" pitchFamily="34" charset="-122"/>
                          <a:ea typeface="微软雅黑" panose="020B0503020204020204" pitchFamily="34" charset="-122"/>
                        </a:rPr>
                        <a:t>请求</a:t>
                      </a:r>
                      <a:r>
                        <a:rPr lang="en-US" altLang="zh-CN" sz="1800" dirty="0">
                          <a:solidFill>
                            <a:schemeClr val="bg1"/>
                          </a:solidFill>
                          <a:latin typeface="微软雅黑" panose="020B0503020204020204" pitchFamily="34" charset="-122"/>
                          <a:ea typeface="微软雅黑" panose="020B0503020204020204" pitchFamily="34" charset="-122"/>
                        </a:rPr>
                        <a:t>/</a:t>
                      </a:r>
                      <a:r>
                        <a:rPr lang="zh-CN" altLang="en-US" sz="1800" dirty="0">
                          <a:solidFill>
                            <a:schemeClr val="bg1"/>
                          </a:solidFill>
                          <a:latin typeface="微软雅黑" panose="020B0503020204020204" pitchFamily="34" charset="-122"/>
                          <a:ea typeface="微软雅黑" panose="020B0503020204020204" pitchFamily="34" charset="-122"/>
                        </a:rPr>
                        <a:t>响应相同</a:t>
                      </a:r>
                      <a:r>
                        <a:rPr lang="en-US" altLang="zh-CN" sz="1800" dirty="0">
                          <a:solidFill>
                            <a:schemeClr val="bg1"/>
                          </a:solidFill>
                          <a:latin typeface="微软雅黑" panose="020B0503020204020204" pitchFamily="34" charset="-122"/>
                          <a:ea typeface="微软雅黑" panose="020B0503020204020204" pitchFamily="34" charset="-122"/>
                        </a:rPr>
                        <a:t>)</a:t>
                      </a:r>
                      <a:endParaRPr lang="zh-CN" altLang="en-US" sz="1800" dirty="0">
                        <a:solidFill>
                          <a:schemeClr val="bg1"/>
                        </a:solidFill>
                        <a:latin typeface="微软雅黑" panose="020B0503020204020204" pitchFamily="34" charset="-122"/>
                        <a:ea typeface="微软雅黑" panose="020B0503020204020204" pitchFamily="34" charset="-122"/>
                      </a:endParaRPr>
                    </a:p>
                  </a:txBody>
                  <a:tcPr>
                    <a:solidFill>
                      <a:srgbClr val="45B941"/>
                    </a:solidFill>
                  </a:tcPr>
                </a:tc>
                <a:tc>
                  <a:txBody>
                    <a:bodyPr/>
                    <a:lstStyle/>
                    <a:p>
                      <a:r>
                        <a:rPr lang="zh-CN" altLang="en-US" sz="1800" dirty="0">
                          <a:solidFill>
                            <a:schemeClr val="bg1"/>
                          </a:solidFill>
                          <a:latin typeface="微软雅黑" panose="020B0503020204020204" pitchFamily="34" charset="-122"/>
                          <a:ea typeface="微软雅黑" panose="020B0503020204020204" pitchFamily="34" charset="-122"/>
                        </a:rPr>
                        <a:t>请求：</a:t>
                      </a:r>
                      <a:r>
                        <a:rPr lang="en-US" altLang="zh-CN" sz="1800" dirty="0">
                          <a:solidFill>
                            <a:schemeClr val="bg1"/>
                          </a:solidFill>
                          <a:latin typeface="微软雅黑" panose="020B0503020204020204" pitchFamily="34" charset="-122"/>
                          <a:ea typeface="微软雅黑" panose="020B0503020204020204" pitchFamily="34" charset="-122"/>
                        </a:rPr>
                        <a:t>$0.06/</a:t>
                      </a:r>
                      <a:r>
                        <a:rPr lang="zh-CN" altLang="en-US" sz="1800" dirty="0">
                          <a:solidFill>
                            <a:schemeClr val="bg1"/>
                          </a:solidFill>
                          <a:latin typeface="微软雅黑" panose="020B0503020204020204" pitchFamily="34" charset="-122"/>
                          <a:ea typeface="微软雅黑" panose="020B0503020204020204" pitchFamily="34" charset="-122"/>
                        </a:rPr>
                        <a:t>千字</a:t>
                      </a:r>
                      <a:endParaRPr lang="en-US" altLang="zh-CN" sz="1800" dirty="0">
                        <a:solidFill>
                          <a:schemeClr val="bg1"/>
                        </a:solidFill>
                        <a:latin typeface="微软雅黑" panose="020B0503020204020204" pitchFamily="34" charset="-122"/>
                        <a:ea typeface="微软雅黑" panose="020B0503020204020204" pitchFamily="34" charset="-122"/>
                      </a:endParaRPr>
                    </a:p>
                    <a:p>
                      <a:r>
                        <a:rPr lang="zh-CN" altLang="en-US" sz="1800" dirty="0">
                          <a:solidFill>
                            <a:schemeClr val="bg1"/>
                          </a:solidFill>
                          <a:latin typeface="微软雅黑" panose="020B0503020204020204" pitchFamily="34" charset="-122"/>
                          <a:ea typeface="微软雅黑" panose="020B0503020204020204" pitchFamily="34" charset="-122"/>
                        </a:rPr>
                        <a:t>响应：</a:t>
                      </a:r>
                      <a:r>
                        <a:rPr lang="en-US" altLang="zh-CN" sz="1800" dirty="0">
                          <a:solidFill>
                            <a:schemeClr val="bg1"/>
                          </a:solidFill>
                          <a:latin typeface="微软雅黑" panose="020B0503020204020204" pitchFamily="34" charset="-122"/>
                          <a:ea typeface="微软雅黑" panose="020B0503020204020204" pitchFamily="34" charset="-122"/>
                        </a:rPr>
                        <a:t>$0.12/</a:t>
                      </a:r>
                      <a:r>
                        <a:rPr lang="zh-CN" altLang="en-US" sz="1800" dirty="0">
                          <a:solidFill>
                            <a:schemeClr val="bg1"/>
                          </a:solidFill>
                          <a:latin typeface="微软雅黑" panose="020B0503020204020204" pitchFamily="34" charset="-122"/>
                          <a:ea typeface="微软雅黑" panose="020B0503020204020204" pitchFamily="34" charset="-122"/>
                        </a:rPr>
                        <a:t>千字</a:t>
                      </a:r>
                      <a:endParaRPr lang="en-US" altLang="zh-CN" sz="1800" dirty="0">
                        <a:solidFill>
                          <a:schemeClr val="bg1"/>
                        </a:solidFill>
                        <a:latin typeface="微软雅黑" panose="020B0503020204020204" pitchFamily="34" charset="-122"/>
                        <a:ea typeface="微软雅黑" panose="020B0503020204020204" pitchFamily="34" charset="-122"/>
                      </a:endParaRPr>
                    </a:p>
                  </a:txBody>
                  <a:tcPr>
                    <a:solidFill>
                      <a:srgbClr val="9933FF">
                        <a:alpha val="81961"/>
                      </a:srgbClr>
                    </a:solidFill>
                  </a:tcPr>
                </a:tc>
              </a:tr>
            </a:tbl>
          </a:graphicData>
        </a:graphic>
      </p:graphicFrame>
      <p:sp>
        <p:nvSpPr>
          <p:cNvPr id="2" name="矩形 1"/>
          <p:cNvSpPr/>
          <p:nvPr/>
        </p:nvSpPr>
        <p:spPr>
          <a:xfrm>
            <a:off x="7583339" y="6416187"/>
            <a:ext cx="3690620" cy="368300"/>
          </a:xfrm>
          <a:prstGeom prst="rect">
            <a:avLst/>
          </a:prstGeom>
        </p:spPr>
        <p:txBody>
          <a:bodyPr wrap="none">
            <a:spAutoFit/>
          </a:bodyPr>
          <a:lstStyle/>
          <a:p>
            <a:r>
              <a:rPr lang="zh-CN" altLang="en-US" b="1" dirty="0"/>
              <a:t>当地时间</a:t>
            </a:r>
            <a:r>
              <a:rPr lang="en-US" altLang="zh-CN" b="1" dirty="0">
                <a:solidFill>
                  <a:srgbClr val="FF0000"/>
                </a:solidFill>
              </a:rPr>
              <a:t>3</a:t>
            </a:r>
            <a:r>
              <a:rPr lang="zh-CN" altLang="en-US" b="1" dirty="0">
                <a:solidFill>
                  <a:srgbClr val="FF0000"/>
                </a:solidFill>
              </a:rPr>
              <a:t>月</a:t>
            </a:r>
            <a:r>
              <a:rPr lang="en-US" altLang="zh-CN" b="1" dirty="0">
                <a:solidFill>
                  <a:srgbClr val="FF0000"/>
                </a:solidFill>
              </a:rPr>
              <a:t>14</a:t>
            </a:r>
            <a:r>
              <a:rPr lang="zh-CN" altLang="en-US" b="1" dirty="0">
                <a:solidFill>
                  <a:srgbClr val="FF0000"/>
                </a:solidFill>
              </a:rPr>
              <a:t>日</a:t>
            </a:r>
            <a:r>
              <a:rPr lang="en-US" altLang="zh-CN" b="1" dirty="0"/>
              <a:t>,</a:t>
            </a:r>
            <a:r>
              <a:rPr lang="en-US" altLang="zh-CN" b="1" dirty="0" err="1"/>
              <a:t>OpenAI</a:t>
            </a:r>
            <a:r>
              <a:rPr lang="zh-CN" altLang="en-US" b="1" dirty="0" smtClean="0"/>
              <a:t>官方发布</a:t>
            </a:r>
            <a:endParaRPr lang="zh-CN" altLang="en-US"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6" name="标题 1"/>
          <p:cNvSpPr txBox="1"/>
          <p:nvPr/>
        </p:nvSpPr>
        <p:spPr>
          <a:xfrm>
            <a:off x="551180" y="87630"/>
            <a:ext cx="10784205" cy="730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GPT-4</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在各种考试中的表现</a:t>
            </a:r>
            <a:r>
              <a:rPr kumimoji="0" lang="zh-CN" altLang="en-US" sz="2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cs typeface="+mj-cs"/>
              </a:rPr>
              <a:t>：推理</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与复杂问题求解能力全面提升</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sp>
        <p:nvSpPr>
          <p:cNvPr id="7" name="文本框 6"/>
          <p:cNvSpPr txBox="1"/>
          <p:nvPr/>
        </p:nvSpPr>
        <p:spPr>
          <a:xfrm>
            <a:off x="3864076" y="1037265"/>
            <a:ext cx="274947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切断绳子后会怎么样？</a:t>
            </a:r>
            <a:endParaRPr kumimoji="0" lang="zh-CN" altLang="en-US" sz="20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pic>
        <p:nvPicPr>
          <p:cNvPr id="8" name="图片 7"/>
          <p:cNvPicPr>
            <a:picLocks noChangeAspect="1"/>
          </p:cNvPicPr>
          <p:nvPr/>
        </p:nvPicPr>
        <p:blipFill rotWithShape="1">
          <a:blip r:embed="rId1"/>
          <a:srcRect t="8418"/>
          <a:stretch>
            <a:fillRect/>
          </a:stretch>
        </p:blipFill>
        <p:spPr>
          <a:xfrm>
            <a:off x="666587" y="1109772"/>
            <a:ext cx="8476653" cy="5742130"/>
          </a:xfrm>
          <a:prstGeom prst="rect">
            <a:avLst/>
          </a:prstGeom>
        </p:spPr>
      </p:pic>
      <p:sp>
        <p:nvSpPr>
          <p:cNvPr id="10" name="文本框 9"/>
          <p:cNvSpPr txBox="1"/>
          <p:nvPr/>
        </p:nvSpPr>
        <p:spPr>
          <a:xfrm>
            <a:off x="2138572" y="817236"/>
            <a:ext cx="16528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律师资格考试</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3766786" y="817236"/>
            <a:ext cx="16528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生物奥赛</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p:cNvSpPr txBox="1"/>
          <p:nvPr/>
        </p:nvSpPr>
        <p:spPr>
          <a:xfrm>
            <a:off x="3201498" y="1509345"/>
            <a:ext cx="16528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GRE</a:t>
            </a: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数学</a:t>
            </a:r>
            <a:endPar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13" name="文本框 12"/>
          <p:cNvSpPr txBox="1"/>
          <p:nvPr/>
        </p:nvSpPr>
        <p:spPr>
          <a:xfrm>
            <a:off x="5862180" y="817236"/>
            <a:ext cx="16528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GRE</a:t>
            </a:r>
            <a:r>
              <a:rPr kumimoji="0" lang="zh-CN" altLang="en-US" sz="1400" b="0" i="0" u="none" strike="noStrike" kern="1200" cap="none" spc="0" normalizeH="0" baseline="0" noProof="0" dirty="0">
                <a:ln>
                  <a:noFill/>
                </a:ln>
                <a:solidFill>
                  <a:srgbClr val="121212"/>
                </a:solidFill>
                <a:effectLst/>
                <a:uLnTx/>
                <a:uFillTx/>
                <a:latin typeface="微软雅黑" panose="020B0503020204020204" pitchFamily="34" charset="-122"/>
                <a:ea typeface="微软雅黑" panose="020B0503020204020204" pitchFamily="34" charset="-122"/>
                <a:cs typeface="+mn-cs"/>
              </a:rPr>
              <a:t>语文</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4" name="文本框 13"/>
          <p:cNvSpPr txBox="1"/>
          <p:nvPr/>
        </p:nvSpPr>
        <p:spPr>
          <a:xfrm>
            <a:off x="1213351" y="2329929"/>
            <a:ext cx="1652848"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高中</a:t>
            </a: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数学</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竞赛</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5" name="矩形 4"/>
          <p:cNvSpPr/>
          <p:nvPr/>
        </p:nvSpPr>
        <p:spPr>
          <a:xfrm>
            <a:off x="9069387" y="1162479"/>
            <a:ext cx="181195" cy="176981"/>
          </a:xfrm>
          <a:prstGeom prst="rect">
            <a:avLst/>
          </a:prstGeom>
          <a:solidFill>
            <a:srgbClr val="3C4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6" name="文本框 15"/>
          <p:cNvSpPr txBox="1"/>
          <p:nvPr/>
        </p:nvSpPr>
        <p:spPr>
          <a:xfrm>
            <a:off x="9357180" y="1077790"/>
            <a:ext cx="99738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GPT-3.5</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7" name="矩形 16"/>
          <p:cNvSpPr/>
          <p:nvPr/>
        </p:nvSpPr>
        <p:spPr>
          <a:xfrm>
            <a:off x="9069387" y="2010959"/>
            <a:ext cx="181195" cy="1769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文本框 17"/>
          <p:cNvSpPr txBox="1"/>
          <p:nvPr/>
        </p:nvSpPr>
        <p:spPr>
          <a:xfrm>
            <a:off x="9357180" y="1926270"/>
            <a:ext cx="290175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GPT-4</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（多模态，可识图）</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19" name="矩形 18"/>
          <p:cNvSpPr/>
          <p:nvPr/>
        </p:nvSpPr>
        <p:spPr>
          <a:xfrm>
            <a:off x="9069387" y="1586719"/>
            <a:ext cx="181195" cy="176981"/>
          </a:xfrm>
          <a:prstGeom prst="rect">
            <a:avLst/>
          </a:prstGeom>
          <a:solidFill>
            <a:srgbClr val="7CF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20" name="文本框 19"/>
          <p:cNvSpPr txBox="1"/>
          <p:nvPr/>
        </p:nvSpPr>
        <p:spPr>
          <a:xfrm>
            <a:off x="9357180" y="1502030"/>
            <a:ext cx="19784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GPT-4</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（单模态）</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1" name="文本框 20"/>
          <p:cNvSpPr txBox="1"/>
          <p:nvPr/>
        </p:nvSpPr>
        <p:spPr>
          <a:xfrm>
            <a:off x="9220976" y="3023335"/>
            <a:ext cx="2709153" cy="2144946"/>
          </a:xfrm>
          <a:prstGeom prst="rect">
            <a:avLst/>
          </a:prstGeom>
          <a:noFill/>
        </p:spPr>
        <p:txBody>
          <a:bodyPr wrap="square" rtlCol="0">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1</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）复杂问题拆解与知识融合能力提升</a:t>
            </a:r>
            <a:endPar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2</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）推理能力提升，数学能力加强</a:t>
            </a:r>
            <a:endPar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a:p>
            <a:pPr marL="0" marR="0" lvl="0" indent="0" algn="l" defTabSz="914400" rtl="0" eaLnBrk="1" fontAlgn="auto" latinLnBrk="0" hangingPunct="1">
              <a:lnSpc>
                <a:spcPct val="125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3</a:t>
            </a:r>
            <a:r>
              <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rPr>
              <a:t>）多项标准化考试达到甚至超过人类平均水平</a:t>
            </a:r>
            <a:endParaRPr kumimoji="0" lang="zh-CN" altLang="en-US" sz="18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sp>
        <p:nvSpPr>
          <p:cNvPr id="22" name="文本框 21"/>
          <p:cNvSpPr txBox="1"/>
          <p:nvPr/>
        </p:nvSpPr>
        <p:spPr>
          <a:xfrm>
            <a:off x="224041" y="3023335"/>
            <a:ext cx="171810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大学预科</a:t>
            </a: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rPr>
              <a:t>高等数学</a:t>
            </a:r>
            <a:endPar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
        <p:nvSpPr>
          <p:cNvPr id="23" name="文本框 22"/>
          <p:cNvSpPr txBox="1"/>
          <p:nvPr/>
        </p:nvSpPr>
        <p:spPr>
          <a:xfrm>
            <a:off x="4904913" y="1232794"/>
            <a:ext cx="1718104"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微观经济学</a:t>
            </a:r>
            <a:endParaRPr kumimoji="0" lang="zh-CN" altLang="en-US" sz="1400" b="1" i="0" u="none" strike="noStrike" kern="12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Copilot: </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大型语言模型 </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 Office</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rPr>
              <a:t>“全家桶”</a:t>
            </a:r>
            <a:endPar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j-cs"/>
            </a:endParaRPr>
          </a:p>
        </p:txBody>
      </p:sp>
      <p:pic>
        <p:nvPicPr>
          <p:cNvPr id="1026" name="Picture 2" descr="图片"/>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7511050" y="1278709"/>
            <a:ext cx="4588257" cy="257452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图片"/>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2468126" y="4201165"/>
            <a:ext cx="4588257" cy="257452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图片"/>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468126" y="1270281"/>
            <a:ext cx="4588257" cy="25643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图片"/>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511050" y="4277907"/>
            <a:ext cx="4611121" cy="255983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3737591" y="878792"/>
            <a:ext cx="190949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WORD—</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写文档</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9" name="文本框 8"/>
          <p:cNvSpPr txBox="1"/>
          <p:nvPr/>
        </p:nvSpPr>
        <p:spPr>
          <a:xfrm>
            <a:off x="8816152" y="3894142"/>
            <a:ext cx="207300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Outlook—</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回邮件</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0" name="文本框 9"/>
          <p:cNvSpPr txBox="1"/>
          <p:nvPr/>
        </p:nvSpPr>
        <p:spPr>
          <a:xfrm>
            <a:off x="3737591" y="3894142"/>
            <a:ext cx="206582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EXCEL—</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数据分析</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1" name="文本框 10"/>
          <p:cNvSpPr txBox="1"/>
          <p:nvPr/>
        </p:nvSpPr>
        <p:spPr>
          <a:xfrm>
            <a:off x="8580177" y="878792"/>
            <a:ext cx="268163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PowerPoint—</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制作</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PPT</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6" name="图片 5"/>
          <p:cNvPicPr>
            <a:picLocks noChangeAspect="1"/>
          </p:cNvPicPr>
          <p:nvPr/>
        </p:nvPicPr>
        <p:blipFill>
          <a:blip r:embed="rId5"/>
          <a:stretch>
            <a:fillRect/>
          </a:stretch>
        </p:blipFill>
        <p:spPr>
          <a:xfrm>
            <a:off x="51321" y="910653"/>
            <a:ext cx="2280865" cy="834960"/>
          </a:xfrm>
          <a:prstGeom prst="rect">
            <a:avLst/>
          </a:prstGeom>
        </p:spPr>
      </p:pic>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5" name="文本框 14"/>
          <p:cNvSpPr txBox="1"/>
          <p:nvPr/>
        </p:nvSpPr>
        <p:spPr>
          <a:xfrm>
            <a:off x="8863263" y="0"/>
            <a:ext cx="3143340" cy="7232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solidFill>
                  <a:srgbClr val="00997F"/>
                </a:solidFill>
                <a:latin typeface="微软雅黑" panose="020B0503020204020204" pitchFamily="34" charset="-122"/>
                <a:ea typeface="微软雅黑" panose="020B0503020204020204" pitchFamily="34" charset="-122"/>
              </a:rPr>
              <a:t>a whole new way to work</a:t>
            </a:r>
            <a:endParaRPr lang="en-US" altLang="zh-CN" dirty="0">
              <a:solidFill>
                <a:srgbClr val="00997F"/>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600"/>
              </a:spcBef>
              <a:spcAft>
                <a:spcPts val="0"/>
              </a:spcAft>
              <a:buClrTx/>
              <a:buSzTx/>
              <a:buFontTx/>
              <a:buNone/>
              <a:defRPr/>
            </a:pPr>
            <a:r>
              <a:rPr lang="zh-CN" altLang="en-US" dirty="0">
                <a:solidFill>
                  <a:srgbClr val="00997F"/>
                </a:solidFill>
                <a:latin typeface="微软雅黑" panose="020B0503020204020204" pitchFamily="34" charset="-122"/>
                <a:ea typeface="微软雅黑" panose="020B0503020204020204" pitchFamily="34" charset="-122"/>
              </a:rPr>
              <a:t>一种全新的工作方式</a:t>
            </a:r>
            <a:endParaRPr lang="zh-CN" altLang="en-US" dirty="0">
              <a:solidFill>
                <a:srgbClr val="00997F"/>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64921" y="1955544"/>
            <a:ext cx="2031325" cy="92333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3</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17</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日微软推出</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办公“智能副驾”</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—Copilot</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8" name="文本框 17"/>
          <p:cNvSpPr txBox="1"/>
          <p:nvPr/>
        </p:nvSpPr>
        <p:spPr>
          <a:xfrm>
            <a:off x="80998" y="4493619"/>
            <a:ext cx="2221510" cy="2218684"/>
          </a:xfrm>
          <a:prstGeom prst="rect">
            <a:avLst/>
          </a:prstGeom>
          <a:noFill/>
        </p:spPr>
        <p:txBody>
          <a:bodyPr wrap="square">
            <a:spAutoFit/>
          </a:bodyPr>
          <a:lstStyle/>
          <a:p>
            <a:pPr marL="0" marR="0" lvl="0" indent="0" algn="l" defTabSz="914400" rtl="0" eaLnBrk="1" fontAlgn="auto" latinLnBrk="0" hangingPunct="1">
              <a:lnSpc>
                <a:spcPct val="125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F2F2F"/>
                </a:solidFill>
                <a:effectLst/>
                <a:uLnTx/>
                <a:uFillTx/>
                <a:latin typeface="微软雅黑" panose="020B0503020204020204" pitchFamily="34" charset="-122"/>
                <a:ea typeface="微软雅黑" panose="020B0503020204020204" pitchFamily="34" charset="-122"/>
                <a:cs typeface="+mn-cs"/>
              </a:rPr>
              <a:t>微软</a:t>
            </a:r>
            <a:r>
              <a:rPr kumimoji="0" lang="en-US" altLang="zh-CN" sz="1600" b="0" i="0" u="none" strike="noStrike" kern="1200" cap="none" spc="0" normalizeH="0" baseline="0" noProof="0" dirty="0">
                <a:ln>
                  <a:noFill/>
                </a:ln>
                <a:solidFill>
                  <a:srgbClr val="2F2F2F"/>
                </a:solidFill>
                <a:effectLst/>
                <a:uLnTx/>
                <a:uFillTx/>
                <a:latin typeface="微软雅黑" panose="020B0503020204020204" pitchFamily="34" charset="-122"/>
                <a:ea typeface="微软雅黑" panose="020B0503020204020204" pitchFamily="34" charset="-122"/>
                <a:cs typeface="+mn-cs"/>
              </a:rPr>
              <a:t>Copilot</a:t>
            </a:r>
            <a:r>
              <a:rPr kumimoji="0" lang="zh-CN" altLang="en-US" sz="1600" b="0" i="0" u="none" strike="noStrike" kern="1200" cap="none" spc="0" normalizeH="0" baseline="0" noProof="0" dirty="0">
                <a:ln>
                  <a:noFill/>
                </a:ln>
                <a:solidFill>
                  <a:srgbClr val="2F2F2F"/>
                </a:solidFill>
                <a:effectLst/>
                <a:uLnTx/>
                <a:uFillTx/>
                <a:latin typeface="微软雅黑" panose="020B0503020204020204" pitchFamily="34" charset="-122"/>
                <a:ea typeface="微软雅黑" panose="020B0503020204020204" pitchFamily="34" charset="-122"/>
                <a:cs typeface="+mn-cs"/>
              </a:rPr>
              <a:t>将大型语言模型（</a:t>
            </a:r>
            <a:r>
              <a:rPr kumimoji="0" lang="en-US" altLang="zh-CN" sz="1600" b="0" i="0" u="none" strike="noStrike" kern="1200" cap="none" spc="0" normalizeH="0" baseline="0" noProof="0" dirty="0">
                <a:ln>
                  <a:noFill/>
                </a:ln>
                <a:solidFill>
                  <a:srgbClr val="2F2F2F"/>
                </a:solidFill>
                <a:effectLst/>
                <a:uLnTx/>
                <a:uFillTx/>
                <a:latin typeface="微软雅黑" panose="020B0503020204020204" pitchFamily="34" charset="-122"/>
                <a:ea typeface="微软雅黑" panose="020B0503020204020204" pitchFamily="34" charset="-122"/>
                <a:cs typeface="+mn-cs"/>
              </a:rPr>
              <a:t>LLM</a:t>
            </a:r>
            <a:r>
              <a:rPr kumimoji="0" lang="zh-CN" altLang="en-US" sz="1600" b="0" i="0" u="none" strike="noStrike" kern="1200" cap="none" spc="0" normalizeH="0" baseline="0" noProof="0" dirty="0">
                <a:ln>
                  <a:noFill/>
                </a:ln>
                <a:solidFill>
                  <a:srgbClr val="2F2F2F"/>
                </a:solidFill>
                <a:effectLst/>
                <a:uLnTx/>
                <a:uFillTx/>
                <a:latin typeface="微软雅黑" panose="020B0503020204020204" pitchFamily="34" charset="-122"/>
                <a:ea typeface="微软雅黑" panose="020B0503020204020204" pitchFamily="34" charset="-122"/>
                <a:cs typeface="+mn-cs"/>
              </a:rPr>
              <a:t>）的强大功能与业务数据和</a:t>
            </a:r>
            <a:r>
              <a:rPr kumimoji="0" lang="en-US" altLang="zh-CN" sz="1600" b="0" i="0" u="none" strike="noStrike" kern="1200" cap="none" spc="0" normalizeH="0" baseline="0" noProof="0" dirty="0">
                <a:ln>
                  <a:noFill/>
                </a:ln>
                <a:solidFill>
                  <a:srgbClr val="2F2F2F"/>
                </a:solidFill>
                <a:effectLst/>
                <a:uLnTx/>
                <a:uFillTx/>
                <a:latin typeface="微软雅黑" panose="020B0503020204020204" pitchFamily="34" charset="-122"/>
                <a:ea typeface="微软雅黑" panose="020B0503020204020204" pitchFamily="34" charset="-122"/>
                <a:cs typeface="+mn-cs"/>
              </a:rPr>
              <a:t>Microsoft 365</a:t>
            </a:r>
            <a:r>
              <a:rPr kumimoji="0" lang="zh-CN" altLang="en-US" sz="1600" b="0" i="0" u="none" strike="noStrike" kern="1200" cap="none" spc="0" normalizeH="0" baseline="0" noProof="0" dirty="0">
                <a:ln>
                  <a:noFill/>
                </a:ln>
                <a:solidFill>
                  <a:srgbClr val="2F2F2F"/>
                </a:solidFill>
                <a:effectLst/>
                <a:uLnTx/>
                <a:uFillTx/>
                <a:latin typeface="微软雅黑" panose="020B0503020204020204" pitchFamily="34" charset="-122"/>
                <a:ea typeface="微软雅黑" panose="020B0503020204020204" pitchFamily="34" charset="-122"/>
                <a:cs typeface="+mn-cs"/>
              </a:rPr>
              <a:t>应用相结合，帮助用户释放创造力，解锁生产力并升级各种技能。</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92693" y="3000836"/>
            <a:ext cx="2280864" cy="1200329"/>
          </a:xfrm>
          <a:prstGeom prst="rect">
            <a:avLst/>
          </a:prstGeom>
          <a:noFill/>
        </p:spPr>
        <p:txBody>
          <a:bodyPr wrap="square">
            <a:spAutoFit/>
          </a:bodyPr>
          <a:lstStyle/>
          <a:p>
            <a:r>
              <a:rPr lang="zh-CN" altLang="en-US" i="0" dirty="0">
                <a:solidFill>
                  <a:srgbClr val="00997F"/>
                </a:solidFill>
                <a:effectLst/>
                <a:latin typeface="微软雅黑" panose="020B0503020204020204" pitchFamily="34" charset="-122"/>
                <a:ea typeface="微软雅黑" panose="020B0503020204020204" pitchFamily="34" charset="-122"/>
              </a:rPr>
              <a:t>今天，进入人机交互的新时代，重新发明生产力</a:t>
            </a:r>
            <a:endParaRPr lang="en-US" altLang="zh-CN" i="0" dirty="0">
              <a:solidFill>
                <a:srgbClr val="00997F"/>
              </a:solidFill>
              <a:effectLst/>
              <a:latin typeface="微软雅黑" panose="020B0503020204020204" pitchFamily="34" charset="-122"/>
              <a:ea typeface="微软雅黑" panose="020B0503020204020204" pitchFamily="34" charset="-122"/>
            </a:endParaRPr>
          </a:p>
          <a:p>
            <a:r>
              <a:rPr lang="en-US" altLang="zh-CN" dirty="0">
                <a:solidFill>
                  <a:srgbClr val="00997F"/>
                </a:solidFill>
                <a:latin typeface="微软雅黑" panose="020B0503020204020204" pitchFamily="34" charset="-122"/>
                <a:ea typeface="微软雅黑" panose="020B0503020204020204" pitchFamily="34" charset="-122"/>
              </a:rPr>
              <a:t>  — </a:t>
            </a:r>
            <a:r>
              <a:rPr lang="zh-CN" altLang="en-US" dirty="0">
                <a:solidFill>
                  <a:srgbClr val="00997F"/>
                </a:solidFill>
                <a:latin typeface="微软雅黑" panose="020B0503020204020204" pitchFamily="34" charset="-122"/>
                <a:ea typeface="微软雅黑" panose="020B0503020204020204" pitchFamily="34" charset="-122"/>
              </a:rPr>
              <a:t>微软</a:t>
            </a:r>
            <a:r>
              <a:rPr lang="en-US" altLang="zh-CN" dirty="0">
                <a:solidFill>
                  <a:srgbClr val="00997F"/>
                </a:solidFill>
                <a:latin typeface="微软雅黑" panose="020B0503020204020204" pitchFamily="34" charset="-122"/>
                <a:ea typeface="微软雅黑" panose="020B0503020204020204" pitchFamily="34" charset="-122"/>
              </a:rPr>
              <a:t>CEO</a:t>
            </a:r>
            <a:r>
              <a:rPr lang="zh-CN" altLang="en-US" dirty="0">
                <a:solidFill>
                  <a:srgbClr val="00997F"/>
                </a:solidFill>
                <a:latin typeface="微软雅黑" panose="020B0503020204020204" pitchFamily="34" charset="-122"/>
                <a:ea typeface="微软雅黑" panose="020B0503020204020204" pitchFamily="34" charset="-122"/>
              </a:rPr>
              <a:t>纳德拉</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6961" y="140380"/>
            <a:ext cx="2872581" cy="583686"/>
          </a:xfrm>
          <a:prstGeom prst="rect">
            <a:avLst/>
          </a:prstGeom>
          <a:noFill/>
        </p:spPr>
        <p:txBody>
          <a:bodyPr wrap="none" lIns="0" tIns="0" rIns="0" bIns="45720" rtlCol="0">
            <a:spAutoFit/>
          </a:bodyPr>
          <a:lstStyle/>
          <a:p>
            <a:pPr>
              <a:lnSpc>
                <a:spcPts val="4700"/>
              </a:lnSpc>
            </a:pPr>
            <a:r>
              <a:rPr lang="zh-CN" altLang="en-US" sz="2800" b="1" dirty="0">
                <a:latin typeface="微软雅黑" panose="020B0503020204020204" pitchFamily="34" charset="-122"/>
                <a:ea typeface="微软雅黑" panose="020B0503020204020204" pitchFamily="34" charset="-122"/>
                <a:sym typeface="+mn-ea"/>
              </a:rPr>
              <a:t>国内外闭源大模型</a:t>
            </a:r>
            <a:endParaRPr lang="zh-CN" altLang="en-US" sz="2800" b="1" dirty="0">
              <a:latin typeface="微软雅黑" panose="020B0503020204020204" pitchFamily="34" charset="-122"/>
              <a:ea typeface="微软雅黑" panose="020B0503020204020204" pitchFamily="34" charset="-122"/>
              <a:sym typeface="+mn-ea"/>
            </a:endParaRPr>
          </a:p>
        </p:txBody>
      </p:sp>
      <p:sp>
        <p:nvSpPr>
          <p:cNvPr id="8" name="Rectangle 5"/>
          <p:cNvSpPr>
            <a:spLocks noChangeArrowheads="1"/>
          </p:cNvSpPr>
          <p:nvPr/>
        </p:nvSpPr>
        <p:spPr bwMode="gray">
          <a:xfrm flipH="1">
            <a:off x="227792" y="1041611"/>
            <a:ext cx="5368281" cy="493287"/>
          </a:xfrm>
          <a:prstGeom prst="rect">
            <a:avLst/>
          </a:prstGeom>
          <a:gradFill rotWithShape="1">
            <a:gsLst>
              <a:gs pos="0">
                <a:srgbClr val="FFFFFF">
                  <a:alpha val="0"/>
                </a:srgbClr>
              </a:gs>
              <a:gs pos="20000">
                <a:srgbClr val="002060"/>
              </a:gs>
            </a:gsLst>
            <a:lin ang="0" scaled="1"/>
          </a:gradFill>
          <a:ln w="9525">
            <a:noFill/>
            <a:miter lim="800000"/>
          </a:ln>
        </p:spPr>
        <p:txBody>
          <a:bodyPr wrap="none" anchor="ctr"/>
          <a:lstStyle/>
          <a:p>
            <a:pPr fontAlgn="auto">
              <a:spcBef>
                <a:spcPts val="0"/>
              </a:spcBef>
              <a:spcAft>
                <a:spcPts val="0"/>
              </a:spcAft>
              <a:defRPr/>
            </a:pPr>
            <a:endParaRPr lang="zh-CN" altLang="en-US" sz="2400" kern="0" dirty="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339805" y="1088199"/>
            <a:ext cx="2512448"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国内闭源大模型：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AutoShape 6"/>
          <p:cNvSpPr>
            <a:spLocks noChangeArrowheads="1"/>
          </p:cNvSpPr>
          <p:nvPr/>
        </p:nvSpPr>
        <p:spPr bwMode="auto">
          <a:xfrm>
            <a:off x="1382346" y="1830457"/>
            <a:ext cx="4177526" cy="897806"/>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21272" y="1830457"/>
            <a:ext cx="4074801" cy="886012"/>
          </a:xfrm>
          <a:prstGeom prst="rect">
            <a:avLst/>
          </a:prstGeom>
          <a:noFill/>
        </p:spPr>
        <p:txBody>
          <a:bodyPr wrap="square" rtlCol="0">
            <a:spAutoFit/>
          </a:bodyPr>
          <a:lstStyle/>
          <a:p>
            <a:pPr algn="just">
              <a:lnSpc>
                <a:spcPct val="110000"/>
              </a:lnSpc>
            </a:pPr>
            <a:r>
              <a:rPr lang="zh-CN" altLang="en-US" sz="1600" b="1" i="0" dirty="0">
                <a:effectLst/>
                <a:latin typeface="微软雅黑" panose="020B0503020204020204" pitchFamily="34" charset="-122"/>
                <a:ea typeface="微软雅黑" panose="020B0503020204020204" pitchFamily="34" charset="-122"/>
              </a:rPr>
              <a:t>文心一言</a:t>
            </a:r>
            <a:r>
              <a:rPr lang="zh-CN" altLang="en-US" sz="1600" i="0" dirty="0">
                <a:effectLst/>
                <a:latin typeface="微软雅黑" panose="020B0503020204020204" pitchFamily="34" charset="-122"/>
                <a:ea typeface="微软雅黑" panose="020B0503020204020204" pitchFamily="34" charset="-122"/>
              </a:rPr>
              <a:t>是百度基于</a:t>
            </a:r>
            <a:r>
              <a:rPr lang="zh-CN" altLang="en-US" sz="1600" b="1" i="0" dirty="0">
                <a:effectLst/>
                <a:latin typeface="微软雅黑" panose="020B0503020204020204" pitchFamily="34" charset="-122"/>
                <a:ea typeface="微软雅黑" panose="020B0503020204020204" pitchFamily="34" charset="-122"/>
              </a:rPr>
              <a:t>文心大模型</a:t>
            </a:r>
            <a:r>
              <a:rPr lang="zh-CN" altLang="en-US" sz="1600" i="0" dirty="0">
                <a:effectLst/>
                <a:latin typeface="微软雅黑" panose="020B0503020204020204" pitchFamily="34" charset="-122"/>
                <a:ea typeface="微软雅黑" panose="020B0503020204020204" pitchFamily="34" charset="-122"/>
              </a:rPr>
              <a:t>技术推出的生成式对话产品，飞桨全面支撑文心大模型规模化生产和产业级应用</a:t>
            </a:r>
            <a:endParaRPr lang="zh-CN" altLang="en-US" sz="1600" dirty="0">
              <a:latin typeface="微软雅黑" panose="020B0503020204020204" pitchFamily="34" charset="-122"/>
              <a:ea typeface="微软雅黑" panose="020B0503020204020204" pitchFamily="34" charset="-122"/>
            </a:endParaRPr>
          </a:p>
        </p:txBody>
      </p:sp>
      <p:sp>
        <p:nvSpPr>
          <p:cNvPr id="41"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
        <p:nvSpPr>
          <p:cNvPr id="10" name="Rectangle 5"/>
          <p:cNvSpPr>
            <a:spLocks noChangeArrowheads="1"/>
          </p:cNvSpPr>
          <p:nvPr/>
        </p:nvSpPr>
        <p:spPr bwMode="gray">
          <a:xfrm flipH="1">
            <a:off x="6074217" y="1005126"/>
            <a:ext cx="5517707" cy="493287"/>
          </a:xfrm>
          <a:prstGeom prst="rect">
            <a:avLst/>
          </a:prstGeom>
          <a:gradFill rotWithShape="1">
            <a:gsLst>
              <a:gs pos="0">
                <a:srgbClr val="FFFFFF">
                  <a:alpha val="0"/>
                </a:srgbClr>
              </a:gs>
              <a:gs pos="20000">
                <a:srgbClr val="002060"/>
              </a:gs>
            </a:gsLst>
            <a:lin ang="0" scaled="1"/>
          </a:gradFill>
          <a:ln w="9525">
            <a:noFill/>
            <a:miter lim="800000"/>
          </a:ln>
        </p:spPr>
        <p:txBody>
          <a:bodyPr wrap="none" anchor="ctr"/>
          <a:lstStyle/>
          <a:p>
            <a:pPr fontAlgn="auto">
              <a:spcBef>
                <a:spcPts val="0"/>
              </a:spcBef>
              <a:spcAft>
                <a:spcPts val="0"/>
              </a:spcAft>
              <a:defRPr/>
            </a:pPr>
            <a:endParaRPr lang="zh-CN" altLang="en-US" sz="2400" kern="0" dirty="0">
              <a:solidFill>
                <a:schemeClr val="bg1"/>
              </a:solidFill>
              <a:latin typeface="Times New Roman" panose="02020603050405020304" pitchFamily="18" charset="0"/>
              <a:ea typeface="微软雅黑" panose="020B0503020204020204" pitchFamily="34" charset="-122"/>
            </a:endParaRPr>
          </a:p>
        </p:txBody>
      </p:sp>
      <p:sp>
        <p:nvSpPr>
          <p:cNvPr id="11" name="文本框 10"/>
          <p:cNvSpPr txBox="1"/>
          <p:nvPr/>
        </p:nvSpPr>
        <p:spPr>
          <a:xfrm>
            <a:off x="6074218" y="1050299"/>
            <a:ext cx="2512448"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国外闭源大模型：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75185" y="1913972"/>
            <a:ext cx="1307161" cy="730775"/>
          </a:xfrm>
          <a:prstGeom prst="rect">
            <a:avLst/>
          </a:prstGeom>
        </p:spPr>
      </p:pic>
      <p:sp>
        <p:nvSpPr>
          <p:cNvPr id="7" name="AutoShape 6"/>
          <p:cNvSpPr>
            <a:spLocks noChangeArrowheads="1"/>
          </p:cNvSpPr>
          <p:nvPr/>
        </p:nvSpPr>
        <p:spPr bwMode="auto">
          <a:xfrm>
            <a:off x="1436536" y="3013501"/>
            <a:ext cx="4177526" cy="897806"/>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470465" y="3046905"/>
            <a:ext cx="4074801" cy="886012"/>
          </a:xfrm>
          <a:prstGeom prst="rect">
            <a:avLst/>
          </a:prstGeom>
          <a:noFill/>
        </p:spPr>
        <p:txBody>
          <a:bodyPr wrap="square" rtlCol="0">
            <a:spAutoFit/>
          </a:bodyPr>
          <a:lstStyle/>
          <a:p>
            <a:pPr algn="just">
              <a:lnSpc>
                <a:spcPct val="110000"/>
              </a:lnSpc>
            </a:pPr>
            <a:r>
              <a:rPr lang="zh-CN" altLang="en-US" sz="1600" b="1" i="0" dirty="0">
                <a:effectLst/>
                <a:latin typeface="微软雅黑" panose="020B0503020204020204" pitchFamily="34" charset="-122"/>
                <a:ea typeface="微软雅黑" panose="020B0503020204020204" pitchFamily="34" charset="-122"/>
              </a:rPr>
              <a:t>通义千问</a:t>
            </a:r>
            <a:r>
              <a:rPr lang="zh-CN" altLang="en-US" sz="1600" i="0" dirty="0">
                <a:effectLst/>
                <a:latin typeface="微软雅黑" panose="020B0503020204020204" pitchFamily="34" charset="-122"/>
                <a:ea typeface="微软雅黑" panose="020B0503020204020204" pitchFamily="34" charset="-122"/>
              </a:rPr>
              <a:t>是由阿里巴巴集团旗下的阿里云，基于</a:t>
            </a:r>
            <a:r>
              <a:rPr lang="zh-CN" altLang="zh-CN" sz="1600" b="1" dirty="0">
                <a:latin typeface="微软雅黑" panose="020B0503020204020204" pitchFamily="34" charset="-122"/>
                <a:ea typeface="微软雅黑" panose="020B0503020204020204" pitchFamily="34" charset="-122"/>
              </a:rPr>
              <a:t>通义大模型</a:t>
            </a:r>
            <a:r>
              <a:rPr lang="zh-CN" altLang="en-US" sz="1600" i="0" dirty="0">
                <a:effectLst/>
                <a:latin typeface="微软雅黑" panose="020B0503020204020204" pitchFamily="34" charset="-122"/>
                <a:ea typeface="微软雅黑" panose="020B0503020204020204" pitchFamily="34" charset="-122"/>
              </a:rPr>
              <a:t>开发的聊天机器人，能够与人交互、回答问题及协作创作。</a:t>
            </a:r>
            <a:endParaRPr lang="zh-CN" altLang="en-US" sz="1600"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2"/>
          <a:stretch>
            <a:fillRect/>
          </a:stretch>
        </p:blipFill>
        <p:spPr>
          <a:xfrm>
            <a:off x="20993" y="3002700"/>
            <a:ext cx="1415543" cy="739622"/>
          </a:xfrm>
          <a:prstGeom prst="rect">
            <a:avLst/>
          </a:prstGeom>
        </p:spPr>
      </p:pic>
      <p:sp>
        <p:nvSpPr>
          <p:cNvPr id="15" name="AutoShape 6"/>
          <p:cNvSpPr>
            <a:spLocks noChangeArrowheads="1"/>
          </p:cNvSpPr>
          <p:nvPr/>
        </p:nvSpPr>
        <p:spPr bwMode="auto">
          <a:xfrm>
            <a:off x="1418547" y="4098757"/>
            <a:ext cx="4177526" cy="1027174"/>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1436536" y="4206866"/>
            <a:ext cx="4177526" cy="1156855"/>
          </a:xfrm>
          <a:prstGeom prst="rect">
            <a:avLst/>
          </a:prstGeom>
          <a:noFill/>
        </p:spPr>
        <p:txBody>
          <a:bodyPr wrap="square" rtlCol="0">
            <a:spAutoFit/>
          </a:bodyPr>
          <a:lstStyle/>
          <a:p>
            <a:pPr algn="just">
              <a:lnSpc>
                <a:spcPct val="110000"/>
              </a:lnSpc>
            </a:pPr>
            <a:r>
              <a:rPr lang="zh-CN" altLang="en-US" sz="1600" b="1" i="0" dirty="0">
                <a:effectLst/>
                <a:latin typeface="微软雅黑" panose="020B0503020204020204" pitchFamily="34" charset="-122"/>
                <a:ea typeface="微软雅黑" panose="020B0503020204020204" pitchFamily="34" charset="-122"/>
              </a:rPr>
              <a:t>星火大模型</a:t>
            </a:r>
            <a:r>
              <a:rPr lang="zh-CN" altLang="en-US" sz="1600" i="0" dirty="0">
                <a:effectLst/>
                <a:latin typeface="微软雅黑" panose="020B0503020204020204" pitchFamily="34" charset="-122"/>
                <a:ea typeface="微软雅黑" panose="020B0503020204020204" pitchFamily="34" charset="-122"/>
              </a:rPr>
              <a:t>是由科大讯飞推出的大语言模型，</a:t>
            </a:r>
            <a:r>
              <a:rPr lang="zh-CN" altLang="en-US" sz="1600" dirty="0">
                <a:latin typeface="微软雅黑" panose="020B0503020204020204" pitchFamily="34" charset="-122"/>
                <a:ea typeface="微软雅黑" panose="020B0503020204020204" pitchFamily="34" charset="-122"/>
              </a:rPr>
              <a:t>在长文本生成、语言理解、知识问答、逻辑推理等</a:t>
            </a:r>
            <a:r>
              <a:rPr lang="en-US" altLang="zh-CN" sz="1600" dirty="0">
                <a:latin typeface="微软雅黑" panose="020B0503020204020204" pitchFamily="34" charset="-122"/>
                <a:ea typeface="微软雅黑" panose="020B0503020204020204" pitchFamily="34" charset="-122"/>
              </a:rPr>
              <a:t>AGI </a:t>
            </a:r>
            <a:r>
              <a:rPr lang="zh-CN" altLang="en-US" sz="1600" dirty="0">
                <a:latin typeface="微软雅黑" panose="020B0503020204020204" pitchFamily="34" charset="-122"/>
                <a:ea typeface="微软雅黑" panose="020B0503020204020204" pitchFamily="34" charset="-122"/>
              </a:rPr>
              <a:t>核心能力上表现良好。</a:t>
            </a:r>
            <a:endParaRPr lang="en-US" altLang="zh-CN" sz="1600" dirty="0">
              <a:latin typeface="微软雅黑" panose="020B0503020204020204" pitchFamily="34" charset="-122"/>
              <a:ea typeface="微软雅黑" panose="020B0503020204020204" pitchFamily="34" charset="-122"/>
            </a:endParaRPr>
          </a:p>
          <a:p>
            <a:pPr algn="just">
              <a:lnSpc>
                <a:spcPct val="110000"/>
              </a:lnSpc>
            </a:pPr>
            <a:endParaRPr lang="zh-CN" altLang="en-US" sz="1600" dirty="0">
              <a:latin typeface="微软雅黑" panose="020B0503020204020204" pitchFamily="34" charset="-122"/>
              <a:ea typeface="微软雅黑" panose="020B0503020204020204" pitchFamily="34" charset="-122"/>
            </a:endParaRPr>
          </a:p>
        </p:txBody>
      </p:sp>
      <p:pic>
        <p:nvPicPr>
          <p:cNvPr id="19" name="图片 18"/>
          <p:cNvPicPr>
            <a:picLocks noChangeAspect="1"/>
          </p:cNvPicPr>
          <p:nvPr/>
        </p:nvPicPr>
        <p:blipFill>
          <a:blip r:embed="rId3"/>
          <a:stretch>
            <a:fillRect/>
          </a:stretch>
        </p:blipFill>
        <p:spPr>
          <a:xfrm>
            <a:off x="75185" y="4260604"/>
            <a:ext cx="1296727" cy="501896"/>
          </a:xfrm>
          <a:prstGeom prst="rect">
            <a:avLst/>
          </a:prstGeom>
        </p:spPr>
      </p:pic>
      <p:sp>
        <p:nvSpPr>
          <p:cNvPr id="21" name="AutoShape 6"/>
          <p:cNvSpPr>
            <a:spLocks noChangeArrowheads="1"/>
          </p:cNvSpPr>
          <p:nvPr/>
        </p:nvSpPr>
        <p:spPr bwMode="auto">
          <a:xfrm>
            <a:off x="1418547" y="5324737"/>
            <a:ext cx="4177526" cy="1156855"/>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469909" y="5329958"/>
            <a:ext cx="4074801" cy="1156855"/>
          </a:xfrm>
          <a:prstGeom prst="rect">
            <a:avLst/>
          </a:prstGeom>
          <a:noFill/>
        </p:spPr>
        <p:txBody>
          <a:bodyPr wrap="square" rtlCol="0">
            <a:spAutoFit/>
          </a:bodyPr>
          <a:lstStyle/>
          <a:p>
            <a:pPr algn="just">
              <a:lnSpc>
                <a:spcPct val="110000"/>
              </a:lnSpc>
            </a:pPr>
            <a:r>
              <a:rPr lang="zh-CN" altLang="en-US" sz="1600" b="1" dirty="0">
                <a:latin typeface="微软雅黑" panose="020B0503020204020204" pitchFamily="34" charset="-122"/>
                <a:ea typeface="微软雅黑" panose="020B0503020204020204" pitchFamily="34" charset="-122"/>
              </a:rPr>
              <a:t>日日新</a:t>
            </a:r>
            <a:r>
              <a:rPr lang="en-US" altLang="zh-CN" sz="1600" dirty="0" err="1">
                <a:latin typeface="微软雅黑" panose="020B0503020204020204" pitchFamily="34" charset="-122"/>
                <a:ea typeface="微软雅黑" panose="020B0503020204020204" pitchFamily="34" charset="-122"/>
              </a:rPr>
              <a:t>SenseNova</a:t>
            </a:r>
            <a:r>
              <a:rPr lang="zh-CN" altLang="en-US" sz="1600" dirty="0">
                <a:latin typeface="微软雅黑" panose="020B0503020204020204" pitchFamily="34" charset="-122"/>
                <a:ea typeface="微软雅黑" panose="020B0503020204020204" pitchFamily="34" charset="-122"/>
              </a:rPr>
              <a:t>大模型体系由商汤发布，号称包含了自然语言处理、内容生成、自动化数据标注、自定义模型训练等多种大模型及能力。</a:t>
            </a:r>
            <a:endParaRPr lang="zh-CN" altLang="en-US" sz="1600" dirty="0">
              <a:latin typeface="微软雅黑" panose="020B0503020204020204" pitchFamily="34" charset="-122"/>
              <a:ea typeface="微软雅黑" panose="020B0503020204020204" pitchFamily="34" charset="-122"/>
            </a:endParaRPr>
          </a:p>
        </p:txBody>
      </p:sp>
      <p:pic>
        <p:nvPicPr>
          <p:cNvPr id="29" name="图片 28"/>
          <p:cNvPicPr>
            <a:picLocks noChangeAspect="1"/>
          </p:cNvPicPr>
          <p:nvPr/>
        </p:nvPicPr>
        <p:blipFill>
          <a:blip r:embed="rId4"/>
          <a:stretch>
            <a:fillRect/>
          </a:stretch>
        </p:blipFill>
        <p:spPr>
          <a:xfrm>
            <a:off x="7695" y="5426901"/>
            <a:ext cx="1371600" cy="685800"/>
          </a:xfrm>
          <a:prstGeom prst="rect">
            <a:avLst/>
          </a:prstGeom>
        </p:spPr>
      </p:pic>
      <p:sp>
        <p:nvSpPr>
          <p:cNvPr id="31" name="AutoShape 6"/>
          <p:cNvSpPr>
            <a:spLocks noChangeArrowheads="1"/>
          </p:cNvSpPr>
          <p:nvPr/>
        </p:nvSpPr>
        <p:spPr bwMode="auto">
          <a:xfrm>
            <a:off x="7446998" y="1772300"/>
            <a:ext cx="4570377" cy="1475593"/>
          </a:xfrm>
          <a:prstGeom prst="roundRect">
            <a:avLst>
              <a:gd name="adj" fmla="val 311"/>
            </a:avLst>
          </a:prstGeom>
          <a:solidFill>
            <a:schemeClr val="bg1">
              <a:lumMod val="95000"/>
              <a:alpha val="79999"/>
            </a:schemeClr>
          </a:solidFill>
          <a:ln w="19050">
            <a:solidFill>
              <a:schemeClr val="bg1">
                <a:lumMod val="50000"/>
              </a:schemeClr>
            </a:solidFill>
            <a:prstDash val="sysDot"/>
            <a:round/>
          </a:ln>
        </p:spPr>
        <p:txBody>
          <a:bodyPr wrap="squar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lgn="just">
              <a:lnSpc>
                <a:spcPct val="110000"/>
              </a:lnSpc>
              <a:spcBef>
                <a:spcPct val="0"/>
              </a:spcBef>
              <a:buNone/>
            </a:pPr>
            <a:r>
              <a:rPr lang="en-US" altLang="zh-CN" sz="1600" b="1" dirty="0" err="1">
                <a:latin typeface="微软雅黑" panose="020B0503020204020204" pitchFamily="34" charset="-122"/>
                <a:ea typeface="微软雅黑" panose="020B0503020204020204" pitchFamily="34" charset="-122"/>
              </a:rPr>
              <a:t>LLaMA</a:t>
            </a:r>
            <a:r>
              <a:rPr lang="en-US" altLang="zh-CN" sz="1600" b="1" dirty="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语言模型</a:t>
            </a:r>
            <a:r>
              <a:rPr lang="zh-CN" altLang="en-US" sz="1600" dirty="0">
                <a:latin typeface="微软雅黑" panose="020B0503020204020204" pitchFamily="34" charset="-122"/>
                <a:ea typeface="微软雅黑" panose="020B0503020204020204" pitchFamily="34" charset="-122"/>
              </a:rPr>
              <a:t>全称为 </a:t>
            </a:r>
            <a:r>
              <a:rPr lang="en-US" altLang="zh-CN" sz="1600" dirty="0">
                <a:latin typeface="微软雅黑" panose="020B0503020204020204" pitchFamily="34" charset="-122"/>
                <a:ea typeface="微软雅黑" panose="020B0503020204020204" pitchFamily="34" charset="-122"/>
              </a:rPr>
              <a:t>"Large Language Model Meta AI"</a:t>
            </a:r>
            <a:r>
              <a:rPr lang="zh-CN" altLang="en-US" sz="1600" dirty="0">
                <a:latin typeface="微软雅黑" panose="020B0503020204020204" pitchFamily="34" charset="-122"/>
                <a:ea typeface="微软雅黑" panose="020B0503020204020204" pitchFamily="34" charset="-122"/>
              </a:rPr>
              <a:t>，是 </a:t>
            </a:r>
            <a:r>
              <a:rPr lang="en-US" altLang="zh-CN" sz="1600" dirty="0">
                <a:latin typeface="微软雅黑" panose="020B0503020204020204" pitchFamily="34" charset="-122"/>
                <a:ea typeface="微软雅黑" panose="020B0503020204020204" pitchFamily="34" charset="-122"/>
              </a:rPr>
              <a:t>Meta </a:t>
            </a:r>
            <a:r>
              <a:rPr lang="zh-CN" altLang="en-US" sz="1600" dirty="0">
                <a:latin typeface="微软雅黑" panose="020B0503020204020204" pitchFamily="34" charset="-122"/>
                <a:ea typeface="微软雅黑" panose="020B0503020204020204" pitchFamily="34" charset="-122"/>
              </a:rPr>
              <a:t>的全新大型语言模型（</a:t>
            </a:r>
            <a:r>
              <a:rPr lang="en-US" altLang="zh-CN" sz="1600" dirty="0">
                <a:latin typeface="微软雅黑" panose="020B0503020204020204" pitchFamily="34" charset="-122"/>
                <a:ea typeface="微软雅黑" panose="020B0503020204020204" pitchFamily="34" charset="-122"/>
              </a:rPr>
              <a:t>LLM</a:t>
            </a:r>
            <a:r>
              <a:rPr lang="zh-CN" altLang="en-US" sz="1600" dirty="0">
                <a:latin typeface="微软雅黑" panose="020B0503020204020204" pitchFamily="34" charset="-122"/>
                <a:ea typeface="微软雅黑" panose="020B0503020204020204" pitchFamily="34" charset="-122"/>
              </a:rPr>
              <a:t>），这是一个模型系列，根据参数规模进行了划分（分为 </a:t>
            </a:r>
            <a:r>
              <a:rPr lang="en-US" altLang="zh-CN" sz="1600" dirty="0">
                <a:latin typeface="微软雅黑" panose="020B0503020204020204" pitchFamily="34" charset="-122"/>
                <a:ea typeface="微软雅黑" panose="020B0503020204020204" pitchFamily="34" charset="-122"/>
              </a:rPr>
              <a:t>70 </a:t>
            </a:r>
            <a:r>
              <a:rPr lang="zh-CN" altLang="en-US" sz="1600" dirty="0">
                <a:latin typeface="微软雅黑" panose="020B0503020204020204" pitchFamily="34" charset="-122"/>
                <a:ea typeface="微软雅黑" panose="020B0503020204020204" pitchFamily="34" charset="-122"/>
              </a:rPr>
              <a:t>亿、</a:t>
            </a:r>
            <a:r>
              <a:rPr lang="en-US" altLang="zh-CN" sz="1600" dirty="0">
                <a:latin typeface="微软雅黑" panose="020B0503020204020204" pitchFamily="34" charset="-122"/>
                <a:ea typeface="微软雅黑" panose="020B0503020204020204" pitchFamily="34" charset="-122"/>
              </a:rPr>
              <a:t>130 </a:t>
            </a:r>
            <a:r>
              <a:rPr lang="zh-CN" altLang="en-US" sz="1600" dirty="0">
                <a:latin typeface="微软雅黑" panose="020B0503020204020204" pitchFamily="34" charset="-122"/>
                <a:ea typeface="微软雅黑" panose="020B0503020204020204" pitchFamily="34" charset="-122"/>
              </a:rPr>
              <a:t>亿、</a:t>
            </a:r>
            <a:r>
              <a:rPr lang="en-US" altLang="zh-CN" sz="1600" dirty="0">
                <a:latin typeface="微软雅黑" panose="020B0503020204020204" pitchFamily="34" charset="-122"/>
                <a:ea typeface="微软雅黑" panose="020B0503020204020204" pitchFamily="34" charset="-122"/>
              </a:rPr>
              <a:t>330 </a:t>
            </a:r>
            <a:r>
              <a:rPr lang="zh-CN" altLang="en-US" sz="1600" dirty="0">
                <a:latin typeface="微软雅黑" panose="020B0503020204020204" pitchFamily="34" charset="-122"/>
                <a:ea typeface="微软雅黑" panose="020B0503020204020204" pitchFamily="34" charset="-122"/>
              </a:rPr>
              <a:t>亿和 </a:t>
            </a:r>
            <a:r>
              <a:rPr lang="en-US" altLang="zh-CN" sz="1600" dirty="0">
                <a:latin typeface="微软雅黑" panose="020B0503020204020204" pitchFamily="34" charset="-122"/>
                <a:ea typeface="微软雅黑" panose="020B0503020204020204" pitchFamily="34" charset="-122"/>
              </a:rPr>
              <a:t>650 </a:t>
            </a:r>
            <a:r>
              <a:rPr lang="zh-CN" altLang="en-US" sz="1600" dirty="0">
                <a:latin typeface="微软雅黑" panose="020B0503020204020204" pitchFamily="34" charset="-122"/>
                <a:ea typeface="微软雅黑" panose="020B0503020204020204" pitchFamily="34" charset="-122"/>
              </a:rPr>
              <a:t>亿参数不等）</a:t>
            </a:r>
            <a:endParaRPr lang="zh-CN" altLang="en-US" sz="1600" dirty="0">
              <a:latin typeface="微软雅黑" panose="020B0503020204020204" pitchFamily="34" charset="-122"/>
              <a:ea typeface="微软雅黑" panose="020B0503020204020204" pitchFamily="34" charset="-122"/>
            </a:endParaRPr>
          </a:p>
        </p:txBody>
      </p:sp>
      <p:sp>
        <p:nvSpPr>
          <p:cNvPr id="32" name="AutoShape 6"/>
          <p:cNvSpPr>
            <a:spLocks noChangeArrowheads="1"/>
          </p:cNvSpPr>
          <p:nvPr/>
        </p:nvSpPr>
        <p:spPr bwMode="auto">
          <a:xfrm>
            <a:off x="7446998" y="3397237"/>
            <a:ext cx="4570377" cy="1475593"/>
          </a:xfrm>
          <a:prstGeom prst="roundRect">
            <a:avLst>
              <a:gd name="adj" fmla="val 2268"/>
            </a:avLst>
          </a:prstGeom>
          <a:solidFill>
            <a:schemeClr val="bg1">
              <a:lumMod val="95000"/>
              <a:alpha val="79999"/>
            </a:schemeClr>
          </a:solidFill>
          <a:ln w="19050">
            <a:solidFill>
              <a:schemeClr val="bg1">
                <a:lumMod val="50000"/>
              </a:schemeClr>
            </a:solidFill>
            <a:prstDash val="sysDot"/>
            <a:round/>
          </a:ln>
        </p:spPr>
        <p:txBody>
          <a:bodyPr wrap="squar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lgn="just">
              <a:lnSpc>
                <a:spcPct val="110000"/>
              </a:lnSpc>
              <a:spcBef>
                <a:spcPct val="0"/>
              </a:spcBef>
              <a:buNone/>
            </a:pPr>
            <a:r>
              <a:rPr lang="en-US" altLang="zh-CN" sz="1600" b="1" dirty="0">
                <a:latin typeface="微软雅黑" panose="020B0503020204020204" pitchFamily="34" charset="-122"/>
                <a:ea typeface="微软雅黑" panose="020B0503020204020204" pitchFamily="34" charset="-122"/>
              </a:rPr>
              <a:t>PaLM-2</a:t>
            </a:r>
            <a:r>
              <a:rPr lang="zh-CN" altLang="en-US" sz="1600" dirty="0">
                <a:latin typeface="微软雅黑" panose="020B0503020204020204" pitchFamily="34" charset="-122"/>
                <a:ea typeface="微软雅黑" panose="020B0503020204020204" pitchFamily="34" charset="-122"/>
              </a:rPr>
              <a:t>是谷歌在今年</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月发布的</a:t>
            </a:r>
            <a:r>
              <a:rPr lang="en-US" altLang="zh-CN" sz="1600" dirty="0">
                <a:latin typeface="微软雅黑" panose="020B0503020204020204" pitchFamily="34" charset="-122"/>
                <a:ea typeface="微软雅黑" panose="020B0503020204020204" pitchFamily="34" charset="-122"/>
              </a:rPr>
              <a:t>5400</a:t>
            </a:r>
            <a:r>
              <a:rPr lang="zh-CN" altLang="en-US" sz="1600" dirty="0">
                <a:latin typeface="微软雅黑" panose="020B0503020204020204" pitchFamily="34" charset="-122"/>
                <a:ea typeface="微软雅黑" panose="020B0503020204020204" pitchFamily="34" charset="-122"/>
              </a:rPr>
              <a:t>亿参数全能大模型，基于</a:t>
            </a:r>
            <a:r>
              <a:rPr lang="en-US" altLang="zh-CN" sz="1600" dirty="0">
                <a:latin typeface="微软雅黑" panose="020B0503020204020204" pitchFamily="34" charset="-122"/>
                <a:ea typeface="微软雅黑" panose="020B0503020204020204" pitchFamily="34" charset="-122"/>
              </a:rPr>
              <a:t>Pathways</a:t>
            </a:r>
            <a:r>
              <a:rPr lang="zh-CN" altLang="en-US" sz="1600" dirty="0">
                <a:latin typeface="微软雅黑" panose="020B0503020204020204" pitchFamily="34" charset="-122"/>
                <a:ea typeface="微软雅黑" panose="020B0503020204020204" pitchFamily="34" charset="-122"/>
              </a:rPr>
              <a:t>系统训练。它号称首个开源</a:t>
            </a:r>
            <a:r>
              <a:rPr lang="en-US" altLang="zh-CN" sz="1600" dirty="0" err="1">
                <a:latin typeface="微软雅黑" panose="020B0503020204020204" pitchFamily="34" charset="-122"/>
                <a:ea typeface="微软雅黑" panose="020B0503020204020204" pitchFamily="34" charset="-122"/>
              </a:rPr>
              <a:t>ChatGPT</a:t>
            </a:r>
            <a:r>
              <a:rPr lang="zh-CN" altLang="en-US" sz="1600" dirty="0">
                <a:latin typeface="微软雅黑" panose="020B0503020204020204" pitchFamily="34" charset="-122"/>
                <a:ea typeface="微软雅黑" panose="020B0503020204020204" pitchFamily="34" charset="-122"/>
              </a:rPr>
              <a:t>平替项目，其基本思路是</a:t>
            </a:r>
            <a:r>
              <a:rPr lang="zh-CN" altLang="en-US" sz="1600" b="1" dirty="0">
                <a:latin typeface="微软雅黑" panose="020B0503020204020204" pitchFamily="34" charset="-122"/>
                <a:ea typeface="微软雅黑" panose="020B0503020204020204" pitchFamily="34" charset="-122"/>
              </a:rPr>
              <a:t>基于谷歌语言大模型</a:t>
            </a:r>
            <a:r>
              <a:rPr lang="en-US" altLang="zh-CN" sz="1600" b="1" dirty="0" err="1">
                <a:latin typeface="微软雅黑" panose="020B0503020204020204" pitchFamily="34" charset="-122"/>
                <a:ea typeface="微软雅黑" panose="020B0503020204020204" pitchFamily="34" charset="-122"/>
              </a:rPr>
              <a:t>PaLM</a:t>
            </a:r>
            <a:r>
              <a:rPr lang="zh-CN" altLang="en-US" sz="1600" b="1" dirty="0">
                <a:latin typeface="微软雅黑" panose="020B0503020204020204" pitchFamily="34" charset="-122"/>
                <a:ea typeface="微软雅黑" panose="020B0503020204020204" pitchFamily="34" charset="-122"/>
              </a:rPr>
              <a:t>架构</a:t>
            </a:r>
            <a:r>
              <a:rPr lang="zh-CN" altLang="en-US" sz="1600" dirty="0">
                <a:latin typeface="微软雅黑" panose="020B0503020204020204" pitchFamily="34" charset="-122"/>
                <a:ea typeface="微软雅黑" panose="020B0503020204020204" pitchFamily="34" charset="-122"/>
              </a:rPr>
              <a:t>，以及使用从人类反馈中强化学习的方法（</a:t>
            </a:r>
            <a:r>
              <a:rPr lang="en-US" altLang="zh-CN" sz="1600" dirty="0">
                <a:latin typeface="微软雅黑" panose="020B0503020204020204" pitchFamily="34" charset="-122"/>
                <a:ea typeface="微软雅黑" panose="020B0503020204020204" pitchFamily="34" charset="-122"/>
              </a:rPr>
              <a:t>RLHF</a:t>
            </a:r>
            <a:r>
              <a:rPr lang="zh-CN" altLang="en-US"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5"/>
          <a:stretch>
            <a:fillRect/>
          </a:stretch>
        </p:blipFill>
        <p:spPr>
          <a:xfrm>
            <a:off x="6074218" y="3680504"/>
            <a:ext cx="1186248" cy="987511"/>
          </a:xfrm>
          <a:prstGeom prst="rect">
            <a:avLst/>
          </a:prstGeom>
        </p:spPr>
      </p:pic>
      <p:pic>
        <p:nvPicPr>
          <p:cNvPr id="39" name="图片 38"/>
          <p:cNvPicPr>
            <a:picLocks noChangeAspect="1"/>
          </p:cNvPicPr>
          <p:nvPr/>
        </p:nvPicPr>
        <p:blipFill>
          <a:blip r:embed="rId6"/>
          <a:stretch>
            <a:fillRect/>
          </a:stretch>
        </p:blipFill>
        <p:spPr>
          <a:xfrm>
            <a:off x="6093273" y="2224139"/>
            <a:ext cx="1256179" cy="504124"/>
          </a:xfrm>
          <a:prstGeom prst="rect">
            <a:avLst/>
          </a:prstGeom>
        </p:spPr>
      </p:pic>
      <p:sp>
        <p:nvSpPr>
          <p:cNvPr id="43" name="AutoShape 6"/>
          <p:cNvSpPr>
            <a:spLocks noChangeArrowheads="1"/>
          </p:cNvSpPr>
          <p:nvPr/>
        </p:nvSpPr>
        <p:spPr bwMode="auto">
          <a:xfrm>
            <a:off x="7432299" y="5057082"/>
            <a:ext cx="4570377" cy="1475593"/>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squar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lgn="just">
              <a:lnSpc>
                <a:spcPct val="110000"/>
              </a:lnSpc>
              <a:spcBef>
                <a:spcPct val="0"/>
              </a:spcBef>
              <a:buNone/>
            </a:pPr>
            <a:r>
              <a:rPr lang="en-US" altLang="zh-CN" sz="1600" b="1" dirty="0">
                <a:latin typeface="微软雅黑" panose="020B0503020204020204" pitchFamily="34" charset="-122"/>
                <a:ea typeface="微软雅黑" panose="020B0503020204020204" pitchFamily="34" charset="-122"/>
              </a:rPr>
              <a:t>Claude</a:t>
            </a:r>
            <a:r>
              <a:rPr lang="zh-CN" altLang="en-US" sz="1600" dirty="0">
                <a:latin typeface="微软雅黑" panose="020B0503020204020204" pitchFamily="34" charset="-122"/>
                <a:ea typeface="微软雅黑" panose="020B0503020204020204" pitchFamily="34" charset="-122"/>
              </a:rPr>
              <a:t>是</a:t>
            </a:r>
            <a:r>
              <a:rPr lang="en-US" altLang="zh-CN" sz="1600" b="1" dirty="0">
                <a:solidFill>
                  <a:srgbClr val="FF0000"/>
                </a:solidFill>
                <a:latin typeface="微软雅黑" panose="020B0503020204020204" pitchFamily="34" charset="-122"/>
                <a:ea typeface="微软雅黑" panose="020B0503020204020204" pitchFamily="34" charset="-122"/>
              </a:rPr>
              <a:t>Anthropic</a:t>
            </a:r>
            <a:r>
              <a:rPr lang="zh-CN" altLang="en-US" sz="1600" dirty="0">
                <a:latin typeface="微软雅黑" panose="020B0503020204020204" pitchFamily="34" charset="-122"/>
                <a:ea typeface="微软雅黑" panose="020B0503020204020204" pitchFamily="34" charset="-122"/>
              </a:rPr>
              <a:t>最新推出的聊天机器人模型，它基于</a:t>
            </a:r>
            <a:r>
              <a:rPr lang="en-US" altLang="zh-CN" sz="1600" dirty="0">
                <a:latin typeface="微软雅黑" panose="020B0503020204020204" pitchFamily="34" charset="-122"/>
                <a:ea typeface="微软雅黑" panose="020B0503020204020204" pitchFamily="34" charset="-122"/>
              </a:rPr>
              <a:t>Transformer</a:t>
            </a:r>
            <a:r>
              <a:rPr lang="zh-CN" altLang="en-US" sz="1600" dirty="0">
                <a:latin typeface="微软雅黑" panose="020B0503020204020204" pitchFamily="34" charset="-122"/>
                <a:ea typeface="微软雅黑" panose="020B0503020204020204" pitchFamily="34" charset="-122"/>
              </a:rPr>
              <a:t>进行了改进和优化，拥有超过</a:t>
            </a:r>
            <a:r>
              <a:rPr lang="en-US" altLang="zh-CN" sz="1600" dirty="0">
                <a:latin typeface="微软雅黑" panose="020B0503020204020204" pitchFamily="34" charset="-122"/>
                <a:ea typeface="微软雅黑" panose="020B0503020204020204" pitchFamily="34" charset="-122"/>
              </a:rPr>
              <a:t>500</a:t>
            </a:r>
            <a:r>
              <a:rPr lang="zh-CN" altLang="en-US" sz="1600" dirty="0">
                <a:latin typeface="微软雅黑" panose="020B0503020204020204" pitchFamily="34" charset="-122"/>
                <a:ea typeface="微软雅黑" panose="020B0503020204020204" pitchFamily="34" charset="-122"/>
              </a:rPr>
              <a:t>亿个参数，可以生成高质量、多样化、有逻辑性和一致性的文本，并且可以根据用户提供的反馈来自我调整。</a:t>
            </a:r>
            <a:endParaRPr lang="zh-CN" altLang="en-US" sz="1600" dirty="0">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a:blip r:embed="rId7"/>
          <a:stretch>
            <a:fillRect/>
          </a:stretch>
        </p:blipFill>
        <p:spPr>
          <a:xfrm>
            <a:off x="6157795" y="5125931"/>
            <a:ext cx="1127134" cy="1127134"/>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6961" y="140380"/>
            <a:ext cx="2872581" cy="583686"/>
          </a:xfrm>
          <a:prstGeom prst="rect">
            <a:avLst/>
          </a:prstGeom>
          <a:noFill/>
        </p:spPr>
        <p:txBody>
          <a:bodyPr wrap="none" lIns="0" tIns="0" rIns="0" bIns="45720" rtlCol="0">
            <a:spAutoFit/>
          </a:bodyPr>
          <a:lstStyle/>
          <a:p>
            <a:pPr>
              <a:lnSpc>
                <a:spcPts val="4700"/>
              </a:lnSpc>
            </a:pPr>
            <a:r>
              <a:rPr lang="zh-CN" altLang="en-US" sz="2800" b="1" dirty="0">
                <a:latin typeface="微软雅黑" panose="020B0503020204020204" pitchFamily="34" charset="-122"/>
                <a:ea typeface="微软雅黑" panose="020B0503020204020204" pitchFamily="34" charset="-122"/>
                <a:sym typeface="+mn-ea"/>
              </a:rPr>
              <a:t>国内外开源小模型</a:t>
            </a:r>
            <a:endParaRPr lang="zh-CN" altLang="en-US" sz="2800" b="1" dirty="0">
              <a:latin typeface="微软雅黑" panose="020B0503020204020204" pitchFamily="34" charset="-122"/>
              <a:ea typeface="微软雅黑" panose="020B0503020204020204" pitchFamily="34" charset="-122"/>
              <a:sym typeface="+mn-ea"/>
            </a:endParaRPr>
          </a:p>
        </p:txBody>
      </p:sp>
      <p:sp>
        <p:nvSpPr>
          <p:cNvPr id="8" name="Rectangle 5"/>
          <p:cNvSpPr>
            <a:spLocks noChangeArrowheads="1"/>
          </p:cNvSpPr>
          <p:nvPr/>
        </p:nvSpPr>
        <p:spPr bwMode="gray">
          <a:xfrm flipH="1">
            <a:off x="227792" y="1041611"/>
            <a:ext cx="5368281" cy="493287"/>
          </a:xfrm>
          <a:prstGeom prst="rect">
            <a:avLst/>
          </a:prstGeom>
          <a:gradFill rotWithShape="1">
            <a:gsLst>
              <a:gs pos="0">
                <a:srgbClr val="FFFFFF">
                  <a:alpha val="0"/>
                </a:srgbClr>
              </a:gs>
              <a:gs pos="20000">
                <a:srgbClr val="002060"/>
              </a:gs>
            </a:gsLst>
            <a:lin ang="0" scaled="1"/>
          </a:gradFill>
          <a:ln w="9525">
            <a:noFill/>
            <a:miter lim="800000"/>
          </a:ln>
        </p:spPr>
        <p:txBody>
          <a:bodyPr wrap="none" anchor="ctr"/>
          <a:lstStyle/>
          <a:p>
            <a:pPr fontAlgn="auto">
              <a:spcBef>
                <a:spcPts val="0"/>
              </a:spcBef>
              <a:spcAft>
                <a:spcPts val="0"/>
              </a:spcAft>
              <a:defRPr/>
            </a:pPr>
            <a:endParaRPr lang="zh-CN" altLang="en-US" sz="2400" kern="0" dirty="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339805" y="1088199"/>
            <a:ext cx="2512448"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国内开源小模型：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AutoShape 6"/>
          <p:cNvSpPr>
            <a:spLocks noChangeArrowheads="1"/>
          </p:cNvSpPr>
          <p:nvPr/>
        </p:nvSpPr>
        <p:spPr bwMode="auto">
          <a:xfrm>
            <a:off x="1429237" y="1612651"/>
            <a:ext cx="4276238" cy="1420223"/>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466570" y="1623322"/>
            <a:ext cx="4177526" cy="1427699"/>
          </a:xfrm>
          <a:prstGeom prst="rect">
            <a:avLst/>
          </a:prstGeom>
          <a:noFill/>
        </p:spPr>
        <p:txBody>
          <a:bodyPr wrap="square" rtlCol="0">
            <a:spAutoFit/>
          </a:bodyPr>
          <a:lstStyle/>
          <a:p>
            <a:pPr algn="just">
              <a:lnSpc>
                <a:spcPct val="110000"/>
              </a:lnSpc>
            </a:pPr>
            <a:r>
              <a:rPr lang="en-US" altLang="zh-CN" sz="1600" b="1" dirty="0">
                <a:latin typeface="微软雅黑" panose="020B0503020204020204" pitchFamily="34" charset="-122"/>
                <a:ea typeface="微软雅黑" panose="020B0503020204020204" pitchFamily="34" charset="-122"/>
              </a:rPr>
              <a:t>BELLE</a:t>
            </a:r>
            <a:r>
              <a:rPr lang="zh-CN" altLang="en-US" sz="1600" b="1" dirty="0">
                <a:latin typeface="微软雅黑" panose="020B0503020204020204" pitchFamily="34" charset="-122"/>
                <a:ea typeface="微软雅黑" panose="020B0503020204020204" pitchFamily="34" charset="-122"/>
              </a:rPr>
              <a:t>项目</a:t>
            </a:r>
            <a:r>
              <a:rPr lang="zh-CN" altLang="en-US" sz="1600" dirty="0">
                <a:latin typeface="微软雅黑" panose="020B0503020204020204" pitchFamily="34" charset="-122"/>
                <a:ea typeface="微软雅黑" panose="020B0503020204020204" pitchFamily="34" charset="-122"/>
              </a:rPr>
              <a:t>持续开放指令训练数据、相关模型、训练代码、应用场景等，也会持续评估不同训练数据、训练算法等对模型表现的影响。</a:t>
            </a:r>
            <a:r>
              <a:rPr lang="en-US" altLang="zh-CN" sz="1600" dirty="0">
                <a:latin typeface="微软雅黑" panose="020B0503020204020204" pitchFamily="34" charset="-122"/>
                <a:ea typeface="微软雅黑" panose="020B0503020204020204" pitchFamily="34" charset="-122"/>
              </a:rPr>
              <a:t>BELLE</a:t>
            </a:r>
            <a:r>
              <a:rPr lang="zh-CN" altLang="en-US" sz="1600" dirty="0">
                <a:latin typeface="微软雅黑" panose="020B0503020204020204" pitchFamily="34" charset="-122"/>
                <a:ea typeface="微软雅黑" panose="020B0503020204020204" pitchFamily="34" charset="-122"/>
              </a:rPr>
              <a:t>针对中文做了优化，模型调优仅使用由</a:t>
            </a:r>
            <a:r>
              <a:rPr lang="en-US" altLang="zh-CN" sz="1600" dirty="0" err="1">
                <a:latin typeface="微软雅黑" panose="020B0503020204020204" pitchFamily="34" charset="-122"/>
                <a:ea typeface="微软雅黑" panose="020B0503020204020204" pitchFamily="34" charset="-122"/>
              </a:rPr>
              <a:t>ChatGPT</a:t>
            </a:r>
            <a:r>
              <a:rPr lang="zh-CN" altLang="en-US" sz="1600" dirty="0">
                <a:latin typeface="微软雅黑" panose="020B0503020204020204" pitchFamily="34" charset="-122"/>
                <a:ea typeface="微软雅黑" panose="020B0503020204020204" pitchFamily="34" charset="-122"/>
              </a:rPr>
              <a:t>生产的数据。</a:t>
            </a:r>
            <a:endParaRPr lang="zh-CN" altLang="en-US" sz="1600" dirty="0">
              <a:latin typeface="微软雅黑" panose="020B0503020204020204" pitchFamily="34" charset="-122"/>
              <a:ea typeface="微软雅黑" panose="020B0503020204020204" pitchFamily="34" charset="-122"/>
            </a:endParaRPr>
          </a:p>
        </p:txBody>
      </p:sp>
      <p:sp>
        <p:nvSpPr>
          <p:cNvPr id="41"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
        <p:nvSpPr>
          <p:cNvPr id="49" name="AutoShape 6"/>
          <p:cNvSpPr>
            <a:spLocks noChangeArrowheads="1"/>
          </p:cNvSpPr>
          <p:nvPr/>
        </p:nvSpPr>
        <p:spPr bwMode="auto">
          <a:xfrm>
            <a:off x="7481294" y="1726901"/>
            <a:ext cx="4570377" cy="1161597"/>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squar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lgn="just">
              <a:lnSpc>
                <a:spcPct val="110000"/>
              </a:lnSpc>
              <a:spcBef>
                <a:spcPct val="0"/>
              </a:spcBef>
              <a:buNone/>
            </a:pPr>
            <a:r>
              <a:rPr lang="en-US" altLang="zh-CN" sz="1600" b="1" dirty="0" err="1">
                <a:latin typeface="微软雅黑" panose="020B0503020204020204" pitchFamily="34" charset="-122"/>
                <a:ea typeface="微软雅黑" panose="020B0503020204020204" pitchFamily="34" charset="-122"/>
              </a:rPr>
              <a:t>OpenChatKit</a:t>
            </a:r>
            <a:r>
              <a:rPr lang="zh-CN" altLang="en-US" sz="1600" dirty="0">
                <a:latin typeface="微软雅黑" panose="020B0503020204020204" pitchFamily="34" charset="-122"/>
                <a:ea typeface="微软雅黑" panose="020B0503020204020204" pitchFamily="34" charset="-122"/>
              </a:rPr>
              <a:t>由前</a:t>
            </a:r>
            <a:r>
              <a:rPr lang="en-US" altLang="zh-CN" sz="1600" dirty="0" err="1">
                <a:latin typeface="微软雅黑" panose="020B0503020204020204" pitchFamily="34" charset="-122"/>
                <a:ea typeface="微软雅黑" panose="020B0503020204020204" pitchFamily="34" charset="-122"/>
              </a:rPr>
              <a:t>OpenAI</a:t>
            </a:r>
            <a:r>
              <a:rPr lang="zh-CN" altLang="en-US" sz="1600" dirty="0">
                <a:latin typeface="微软雅黑" panose="020B0503020204020204" pitchFamily="34" charset="-122"/>
                <a:ea typeface="微软雅黑" panose="020B0503020204020204" pitchFamily="34" charset="-122"/>
              </a:rPr>
              <a:t>研究员所在的</a:t>
            </a:r>
            <a:r>
              <a:rPr lang="en-US" altLang="zh-CN" sz="1600" dirty="0">
                <a:latin typeface="微软雅黑" panose="020B0503020204020204" pitchFamily="34" charset="-122"/>
                <a:ea typeface="微软雅黑" panose="020B0503020204020204" pitchFamily="34" charset="-122"/>
              </a:rPr>
              <a:t>Together</a:t>
            </a:r>
            <a:r>
              <a:rPr lang="zh-CN" altLang="en-US" sz="1600" dirty="0">
                <a:latin typeface="微软雅黑" panose="020B0503020204020204" pitchFamily="34" charset="-122"/>
                <a:ea typeface="微软雅黑" panose="020B0503020204020204" pitchFamily="34" charset="-122"/>
              </a:rPr>
              <a:t>团队，以及</a:t>
            </a:r>
            <a:r>
              <a:rPr lang="en-US" altLang="zh-CN" sz="1600" dirty="0">
                <a:latin typeface="微软雅黑" panose="020B0503020204020204" pitchFamily="34" charset="-122"/>
                <a:ea typeface="微软雅黑" panose="020B0503020204020204" pitchFamily="34" charset="-122"/>
              </a:rPr>
              <a:t>LAION</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Ontocord.ai</a:t>
            </a:r>
            <a:r>
              <a:rPr lang="zh-CN" altLang="en-US" sz="1600" dirty="0">
                <a:latin typeface="微软雅黑" panose="020B0503020204020204" pitchFamily="34" charset="-122"/>
                <a:ea typeface="微软雅黑" panose="020B0503020204020204" pitchFamily="34" charset="-122"/>
              </a:rPr>
              <a:t>团队共同打造。</a:t>
            </a:r>
            <a:r>
              <a:rPr lang="en-US" altLang="zh-CN" sz="1600" dirty="0" err="1">
                <a:latin typeface="微软雅黑" panose="020B0503020204020204" pitchFamily="34" charset="-122"/>
                <a:ea typeface="微软雅黑" panose="020B0503020204020204" pitchFamily="34" charset="-122"/>
              </a:rPr>
              <a:t>OpenChatKit</a:t>
            </a:r>
            <a:r>
              <a:rPr lang="zh-CN" altLang="en-US" sz="1600" dirty="0">
                <a:latin typeface="微软雅黑" panose="020B0503020204020204" pitchFamily="34" charset="-122"/>
                <a:ea typeface="微软雅黑" panose="020B0503020204020204" pitchFamily="34" charset="-122"/>
              </a:rPr>
              <a:t>包含</a:t>
            </a:r>
            <a:r>
              <a:rPr lang="en-US" altLang="zh-CN" sz="1600" dirty="0">
                <a:latin typeface="微软雅黑" panose="020B0503020204020204" pitchFamily="34" charset="-122"/>
                <a:ea typeface="微软雅黑" panose="020B0503020204020204" pitchFamily="34" charset="-122"/>
              </a:rPr>
              <a:t>200</a:t>
            </a:r>
            <a:r>
              <a:rPr lang="zh-CN" altLang="en-US" sz="1600" dirty="0">
                <a:latin typeface="微软雅黑" panose="020B0503020204020204" pitchFamily="34" charset="-122"/>
                <a:ea typeface="微软雅黑" panose="020B0503020204020204" pitchFamily="34" charset="-122"/>
              </a:rPr>
              <a:t>亿个参数，用</a:t>
            </a:r>
            <a:r>
              <a:rPr lang="en-US" altLang="zh-CN" sz="1600" dirty="0">
                <a:latin typeface="微软雅黑" panose="020B0503020204020204" pitchFamily="34" charset="-122"/>
                <a:ea typeface="微软雅黑" panose="020B0503020204020204" pitchFamily="34" charset="-122"/>
              </a:rPr>
              <a:t>GPT-3</a:t>
            </a:r>
            <a:r>
              <a:rPr lang="zh-CN" altLang="en-US" sz="1600" dirty="0">
                <a:latin typeface="微软雅黑" panose="020B0503020204020204" pitchFamily="34" charset="-122"/>
                <a:ea typeface="微软雅黑" panose="020B0503020204020204" pitchFamily="34" charset="-122"/>
              </a:rPr>
              <a:t>的开源版本</a:t>
            </a:r>
            <a:r>
              <a:rPr lang="en-US" altLang="zh-CN" sz="1600" dirty="0">
                <a:latin typeface="微软雅黑" panose="020B0503020204020204" pitchFamily="34" charset="-122"/>
                <a:ea typeface="微软雅黑" panose="020B0503020204020204" pitchFamily="34" charset="-122"/>
              </a:rPr>
              <a:t>GPT-NoX-20B</a:t>
            </a:r>
            <a:r>
              <a:rPr lang="zh-CN" altLang="en-US" sz="1600" dirty="0">
                <a:latin typeface="微软雅黑" panose="020B0503020204020204" pitchFamily="34" charset="-122"/>
                <a:ea typeface="微软雅黑" panose="020B0503020204020204" pitchFamily="34" charset="-122"/>
              </a:rPr>
              <a:t>进行微调。</a:t>
            </a:r>
            <a:endParaRPr lang="zh-CN" altLang="en-US" sz="1600" dirty="0">
              <a:latin typeface="微软雅黑" panose="020B0503020204020204" pitchFamily="34" charset="-122"/>
              <a:ea typeface="微软雅黑" panose="020B0503020204020204" pitchFamily="34" charset="-122"/>
            </a:endParaRPr>
          </a:p>
        </p:txBody>
      </p:sp>
      <p:sp>
        <p:nvSpPr>
          <p:cNvPr id="10" name="Rectangle 5"/>
          <p:cNvSpPr>
            <a:spLocks noChangeArrowheads="1"/>
          </p:cNvSpPr>
          <p:nvPr/>
        </p:nvSpPr>
        <p:spPr bwMode="gray">
          <a:xfrm flipH="1">
            <a:off x="6165327" y="1058956"/>
            <a:ext cx="5556261" cy="493287"/>
          </a:xfrm>
          <a:prstGeom prst="rect">
            <a:avLst/>
          </a:prstGeom>
          <a:gradFill rotWithShape="1">
            <a:gsLst>
              <a:gs pos="0">
                <a:srgbClr val="FFFFFF">
                  <a:alpha val="0"/>
                </a:srgbClr>
              </a:gs>
              <a:gs pos="20000">
                <a:srgbClr val="002060"/>
              </a:gs>
            </a:gsLst>
            <a:lin ang="0" scaled="1"/>
          </a:gradFill>
          <a:ln w="9525">
            <a:noFill/>
            <a:miter lim="800000"/>
          </a:ln>
        </p:spPr>
        <p:txBody>
          <a:bodyPr wrap="none" anchor="ctr"/>
          <a:lstStyle/>
          <a:p>
            <a:pPr fontAlgn="auto">
              <a:spcBef>
                <a:spcPts val="0"/>
              </a:spcBef>
              <a:spcAft>
                <a:spcPts val="0"/>
              </a:spcAft>
              <a:defRPr/>
            </a:pPr>
            <a:endParaRPr lang="zh-CN" altLang="en-US" sz="2400" kern="0" dirty="0">
              <a:solidFill>
                <a:schemeClr val="bg1"/>
              </a:solidFill>
              <a:latin typeface="Times New Roman" panose="02020603050405020304" pitchFamily="18" charset="0"/>
              <a:ea typeface="微软雅黑" panose="020B0503020204020204" pitchFamily="34" charset="-122"/>
            </a:endParaRPr>
          </a:p>
        </p:txBody>
      </p:sp>
      <p:sp>
        <p:nvSpPr>
          <p:cNvPr id="11" name="文本框 10"/>
          <p:cNvSpPr txBox="1"/>
          <p:nvPr/>
        </p:nvSpPr>
        <p:spPr>
          <a:xfrm>
            <a:off x="6259318" y="1088199"/>
            <a:ext cx="2512448"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国外开源小模型：</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4" name="AutoShape 6"/>
          <p:cNvSpPr>
            <a:spLocks noChangeArrowheads="1"/>
          </p:cNvSpPr>
          <p:nvPr/>
        </p:nvSpPr>
        <p:spPr bwMode="auto">
          <a:xfrm>
            <a:off x="1429237" y="3110627"/>
            <a:ext cx="4276238" cy="1092687"/>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stretch>
            <a:fillRect/>
          </a:stretch>
        </p:blipFill>
        <p:spPr>
          <a:xfrm>
            <a:off x="0" y="3199462"/>
            <a:ext cx="1387891" cy="693946"/>
          </a:xfrm>
          <a:prstGeom prst="rect">
            <a:avLst/>
          </a:prstGeom>
        </p:spPr>
      </p:pic>
      <p:sp>
        <p:nvSpPr>
          <p:cNvPr id="22" name="文本框 21"/>
          <p:cNvSpPr txBox="1"/>
          <p:nvPr/>
        </p:nvSpPr>
        <p:spPr>
          <a:xfrm>
            <a:off x="1521272" y="3199461"/>
            <a:ext cx="4074801" cy="886012"/>
          </a:xfrm>
          <a:prstGeom prst="rect">
            <a:avLst/>
          </a:prstGeom>
          <a:noFill/>
        </p:spPr>
        <p:txBody>
          <a:bodyPr wrap="square" rtlCol="0">
            <a:spAutoFit/>
          </a:bodyPr>
          <a:lstStyle/>
          <a:p>
            <a:pPr algn="just">
              <a:lnSpc>
                <a:spcPct val="110000"/>
              </a:lnSpc>
            </a:pPr>
            <a:r>
              <a:rPr lang="en-US" altLang="zh-CN" sz="1600" b="1" dirty="0" err="1">
                <a:effectLst/>
                <a:latin typeface="微软雅黑" panose="020B0503020204020204" pitchFamily="34" charset="-122"/>
                <a:ea typeface="微软雅黑" panose="020B0503020204020204" pitchFamily="34" charset="-122"/>
              </a:rPr>
              <a:t>ColossalAI</a:t>
            </a:r>
            <a:r>
              <a:rPr lang="zh-CN" altLang="en-US" sz="1600" dirty="0">
                <a:effectLst/>
                <a:latin typeface="微软雅黑" panose="020B0503020204020204" pitchFamily="34" charset="-122"/>
                <a:ea typeface="微软雅黑" panose="020B0503020204020204" pitchFamily="34" charset="-122"/>
              </a:rPr>
              <a:t>由潞晨科技开发，是第一个跑通了</a:t>
            </a:r>
            <a:r>
              <a:rPr lang="zh-CN" altLang="en-US" sz="1600" b="1" dirty="0">
                <a:effectLst/>
                <a:latin typeface="微软雅黑" panose="020B0503020204020204" pitchFamily="34" charset="-122"/>
                <a:ea typeface="微软雅黑" panose="020B0503020204020204" pitchFamily="34" charset="-122"/>
              </a:rPr>
              <a:t>监督微调、奖励模型和强化学习全流程</a:t>
            </a:r>
            <a:r>
              <a:rPr lang="zh-CN" altLang="en-US" sz="1600" dirty="0">
                <a:effectLst/>
                <a:latin typeface="微软雅黑" panose="020B0503020204020204" pitchFamily="34" charset="-122"/>
                <a:ea typeface="微软雅黑" panose="020B0503020204020204" pitchFamily="34" charset="-122"/>
              </a:rPr>
              <a:t>的开源模型。</a:t>
            </a:r>
            <a:endParaRPr lang="zh-CN" altLang="en-US" sz="1600" dirty="0">
              <a:solidFill>
                <a:srgbClr val="000000"/>
              </a:solidFill>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2"/>
          <a:stretch>
            <a:fillRect/>
          </a:stretch>
        </p:blipFill>
        <p:spPr>
          <a:xfrm>
            <a:off x="107292" y="4554003"/>
            <a:ext cx="1179045" cy="528758"/>
          </a:xfrm>
          <a:prstGeom prst="rect">
            <a:avLst/>
          </a:prstGeom>
        </p:spPr>
      </p:pic>
      <p:sp>
        <p:nvSpPr>
          <p:cNvPr id="26" name="AutoShape 6"/>
          <p:cNvSpPr>
            <a:spLocks noChangeArrowheads="1"/>
          </p:cNvSpPr>
          <p:nvPr/>
        </p:nvSpPr>
        <p:spPr bwMode="auto">
          <a:xfrm>
            <a:off x="1429237" y="4262920"/>
            <a:ext cx="4266222" cy="1180645"/>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1525221" y="4305706"/>
            <a:ext cx="4074801" cy="1161536"/>
          </a:xfrm>
          <a:prstGeom prst="rect">
            <a:avLst/>
          </a:prstGeom>
          <a:noFill/>
        </p:spPr>
        <p:txBody>
          <a:bodyPr wrap="square" rtlCol="0">
            <a:spAutoFit/>
          </a:bodyPr>
          <a:lstStyle/>
          <a:p>
            <a:pPr algn="just">
              <a:lnSpc>
                <a:spcPct val="110000"/>
              </a:lnSpc>
            </a:pPr>
            <a:r>
              <a:rPr lang="en-US" altLang="zh-CN" sz="1600" b="1" dirty="0" err="1">
                <a:latin typeface="微软雅黑" panose="020B0503020204020204" pitchFamily="34" charset="-122"/>
                <a:ea typeface="微软雅黑" panose="020B0503020204020204" pitchFamily="34" charset="-122"/>
              </a:rPr>
              <a:t>ChatGLM</a:t>
            </a:r>
            <a:r>
              <a:rPr lang="zh-CN" altLang="en-US" sz="1600" dirty="0">
                <a:latin typeface="微软雅黑" panose="020B0503020204020204" pitchFamily="34" charset="-122"/>
                <a:ea typeface="微软雅黑" panose="020B0503020204020204" pitchFamily="34" charset="-122"/>
              </a:rPr>
              <a:t>是清华技术成果转化的公司智谱</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开源的</a:t>
            </a:r>
            <a:r>
              <a:rPr lang="en-US" altLang="zh-CN" sz="1600" dirty="0">
                <a:latin typeface="微软雅黑" panose="020B0503020204020204" pitchFamily="34" charset="-122"/>
                <a:ea typeface="微软雅黑" panose="020B0503020204020204" pitchFamily="34" charset="-122"/>
              </a:rPr>
              <a:t>GLM</a:t>
            </a:r>
            <a:r>
              <a:rPr lang="zh-CN" altLang="en-US" sz="1600" dirty="0">
                <a:latin typeface="微软雅黑" panose="020B0503020204020204" pitchFamily="34" charset="-122"/>
                <a:ea typeface="微软雅黑" panose="020B0503020204020204" pitchFamily="34" charset="-122"/>
              </a:rPr>
              <a:t>系列的对话模型，支持中英两个语种，在模型架构上进行了优化，从而使得部署和应用门槛变低</a:t>
            </a:r>
            <a:r>
              <a:rPr lang="zh-CN" altLang="en-US" sz="1600" dirty="0">
                <a:latin typeface="Helvetica Neue"/>
              </a:rPr>
              <a:t>。</a:t>
            </a:r>
            <a:endParaRPr lang="zh-CN" altLang="en-US" sz="1600" dirty="0">
              <a:solidFill>
                <a:srgbClr val="000000"/>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3"/>
          <a:stretch>
            <a:fillRect/>
          </a:stretch>
        </p:blipFill>
        <p:spPr>
          <a:xfrm>
            <a:off x="62838" y="5591584"/>
            <a:ext cx="1223499" cy="1098884"/>
          </a:xfrm>
          <a:prstGeom prst="rect">
            <a:avLst/>
          </a:prstGeom>
        </p:spPr>
      </p:pic>
      <p:sp>
        <p:nvSpPr>
          <p:cNvPr id="36" name="AutoShape 6"/>
          <p:cNvSpPr>
            <a:spLocks noChangeArrowheads="1"/>
          </p:cNvSpPr>
          <p:nvPr/>
        </p:nvSpPr>
        <p:spPr bwMode="auto">
          <a:xfrm>
            <a:off x="1429237" y="5609618"/>
            <a:ext cx="4276238" cy="1162498"/>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478930" y="5622800"/>
            <a:ext cx="4166836" cy="1180645"/>
          </a:xfrm>
          <a:prstGeom prst="rect">
            <a:avLst/>
          </a:prstGeom>
          <a:noFill/>
        </p:spPr>
        <p:txBody>
          <a:bodyPr wrap="square" rtlCol="0">
            <a:spAutoFit/>
          </a:bodyPr>
          <a:lstStyle/>
          <a:p>
            <a:pPr algn="just">
              <a:lnSpc>
                <a:spcPct val="110000"/>
              </a:lnSpc>
            </a:pPr>
            <a:r>
              <a:rPr lang="zh-CN" altLang="en-US" sz="1600" b="1" dirty="0">
                <a:latin typeface="微软雅黑" panose="020B0503020204020204" pitchFamily="34" charset="-122"/>
                <a:ea typeface="微软雅黑" panose="020B0503020204020204" pitchFamily="34" charset="-122"/>
              </a:rPr>
              <a:t>中文</a:t>
            </a:r>
            <a:r>
              <a:rPr lang="en-US" altLang="zh-CN" sz="1600" b="1" dirty="0">
                <a:latin typeface="微软雅黑" panose="020B0503020204020204" pitchFamily="34" charset="-122"/>
                <a:ea typeface="微软雅黑" panose="020B0503020204020204" pitchFamily="34" charset="-122"/>
              </a:rPr>
              <a:t>Alpaca</a:t>
            </a:r>
            <a:r>
              <a:rPr lang="zh-CN" altLang="en-US" sz="1600" dirty="0">
                <a:latin typeface="微软雅黑" panose="020B0503020204020204" pitchFamily="34" charset="-122"/>
                <a:ea typeface="微软雅黑" panose="020B0503020204020204" pitchFamily="34" charset="-122"/>
              </a:rPr>
              <a:t>开源了中文</a:t>
            </a:r>
            <a:r>
              <a:rPr lang="en-US" altLang="zh-CN" sz="1600" dirty="0" err="1">
                <a:latin typeface="微软雅黑" panose="020B0503020204020204" pitchFamily="34" charset="-122"/>
                <a:ea typeface="微软雅黑" panose="020B0503020204020204" pitchFamily="34" charset="-122"/>
              </a:rPr>
              <a:t>LLaMA</a:t>
            </a:r>
            <a:r>
              <a:rPr lang="zh-CN" altLang="en-US" sz="1600" dirty="0">
                <a:latin typeface="微软雅黑" panose="020B0503020204020204" pitchFamily="34" charset="-122"/>
                <a:ea typeface="微软雅黑" panose="020B0503020204020204" pitchFamily="34" charset="-122"/>
              </a:rPr>
              <a:t>模型和指令精调的</a:t>
            </a:r>
            <a:r>
              <a:rPr lang="en-US" altLang="zh-CN" sz="1600" dirty="0">
                <a:latin typeface="微软雅黑" panose="020B0503020204020204" pitchFamily="34" charset="-122"/>
                <a:ea typeface="微软雅黑" panose="020B0503020204020204" pitchFamily="34" charset="-122"/>
              </a:rPr>
              <a:t>Alpaca</a:t>
            </a:r>
            <a:r>
              <a:rPr lang="zh-CN" altLang="en-US" sz="1600" dirty="0">
                <a:latin typeface="微软雅黑" panose="020B0503020204020204" pitchFamily="34" charset="-122"/>
                <a:ea typeface="微软雅黑" panose="020B0503020204020204" pitchFamily="34" charset="-122"/>
              </a:rPr>
              <a:t>大模型。它进一步使用了中文指令数据进行精调，显著提升了模型对指令的理解和执行能力。</a:t>
            </a:r>
            <a:endParaRPr lang="zh-CN" altLang="en-US" sz="1600" dirty="0">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a:blip r:embed="rId4"/>
          <a:stretch>
            <a:fillRect/>
          </a:stretch>
        </p:blipFill>
        <p:spPr>
          <a:xfrm>
            <a:off x="141692" y="2053193"/>
            <a:ext cx="1246199" cy="493287"/>
          </a:xfrm>
          <a:prstGeom prst="rect">
            <a:avLst/>
          </a:prstGeom>
        </p:spPr>
      </p:pic>
      <p:pic>
        <p:nvPicPr>
          <p:cNvPr id="52" name="图片 51"/>
          <p:cNvPicPr>
            <a:picLocks noChangeAspect="1"/>
          </p:cNvPicPr>
          <p:nvPr/>
        </p:nvPicPr>
        <p:blipFill>
          <a:blip r:embed="rId5"/>
          <a:stretch>
            <a:fillRect/>
          </a:stretch>
        </p:blipFill>
        <p:spPr>
          <a:xfrm>
            <a:off x="6096000" y="1876679"/>
            <a:ext cx="1250549" cy="903781"/>
          </a:xfrm>
          <a:prstGeom prst="rect">
            <a:avLst/>
          </a:prstGeom>
        </p:spPr>
      </p:pic>
      <p:sp>
        <p:nvSpPr>
          <p:cNvPr id="53" name="AutoShape 6"/>
          <p:cNvSpPr>
            <a:spLocks noChangeArrowheads="1"/>
          </p:cNvSpPr>
          <p:nvPr/>
        </p:nvSpPr>
        <p:spPr bwMode="auto">
          <a:xfrm>
            <a:off x="7479928" y="3137514"/>
            <a:ext cx="4570377" cy="1013772"/>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squar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lgn="just">
              <a:lnSpc>
                <a:spcPct val="110000"/>
              </a:lnSpc>
              <a:spcBef>
                <a:spcPct val="0"/>
              </a:spcBef>
              <a:buNone/>
            </a:pPr>
            <a:r>
              <a:rPr lang="en-US" altLang="zh-CN" sz="1600" b="1" dirty="0">
                <a:latin typeface="微软雅黑" panose="020B0503020204020204" pitchFamily="34" charset="-122"/>
                <a:ea typeface="微软雅黑" panose="020B0503020204020204" pitchFamily="34" charset="-122"/>
              </a:rPr>
              <a:t>Dolly </a:t>
            </a:r>
            <a:r>
              <a:rPr lang="zh-CN" altLang="en-US" sz="1600" dirty="0">
                <a:latin typeface="微软雅黑" panose="020B0503020204020204" pitchFamily="34" charset="-122"/>
                <a:ea typeface="微软雅黑" panose="020B0503020204020204" pitchFamily="34" charset="-122"/>
              </a:rPr>
              <a:t>是一个低成本的 </a:t>
            </a:r>
            <a:r>
              <a:rPr lang="en-US" altLang="zh-CN" sz="1600" dirty="0">
                <a:latin typeface="微软雅黑" panose="020B0503020204020204" pitchFamily="34" charset="-122"/>
                <a:ea typeface="微软雅黑" panose="020B0503020204020204" pitchFamily="34" charset="-122"/>
              </a:rPr>
              <a:t>LLM</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Dolly </a:t>
            </a:r>
            <a:r>
              <a:rPr lang="zh-CN" altLang="en-US" sz="1600" dirty="0">
                <a:latin typeface="微软雅黑" panose="020B0503020204020204" pitchFamily="34" charset="-122"/>
                <a:ea typeface="微软雅黑" panose="020B0503020204020204" pitchFamily="34" charset="-122"/>
              </a:rPr>
              <a:t>采用 </a:t>
            </a:r>
            <a:r>
              <a:rPr lang="en-US" altLang="zh-CN" sz="1600" dirty="0" err="1">
                <a:latin typeface="微软雅黑" panose="020B0503020204020204" pitchFamily="34" charset="-122"/>
                <a:ea typeface="微软雅黑" panose="020B0503020204020204" pitchFamily="34" charset="-122"/>
              </a:rPr>
              <a:t>EleutherAI</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现有的 </a:t>
            </a:r>
            <a:r>
              <a:rPr lang="en-US" altLang="zh-CN" sz="1600" dirty="0">
                <a:latin typeface="微软雅黑" panose="020B0503020204020204" pitchFamily="34" charset="-122"/>
                <a:ea typeface="微软雅黑" panose="020B0503020204020204" pitchFamily="34" charset="-122"/>
              </a:rPr>
              <a:t>60 </a:t>
            </a:r>
            <a:r>
              <a:rPr lang="zh-CN" altLang="en-US" sz="1600" dirty="0">
                <a:latin typeface="微软雅黑" panose="020B0503020204020204" pitchFamily="34" charset="-122"/>
                <a:ea typeface="微软雅黑" panose="020B0503020204020204" pitchFamily="34" charset="-122"/>
              </a:rPr>
              <a:t>亿参数的开源模型，并对其进行细微的修改，以激发指令跟随能力。</a:t>
            </a:r>
            <a:endParaRPr lang="zh-CN" altLang="en-US" sz="1600" dirty="0">
              <a:latin typeface="微软雅黑" panose="020B0503020204020204" pitchFamily="34" charset="-122"/>
              <a:ea typeface="微软雅黑" panose="020B0503020204020204" pitchFamily="34" charset="-122"/>
            </a:endParaRPr>
          </a:p>
        </p:txBody>
      </p:sp>
      <p:sp>
        <p:nvSpPr>
          <p:cNvPr id="58" name="AutoShape 6"/>
          <p:cNvSpPr>
            <a:spLocks noChangeArrowheads="1"/>
          </p:cNvSpPr>
          <p:nvPr/>
        </p:nvSpPr>
        <p:spPr bwMode="auto">
          <a:xfrm>
            <a:off x="7479928" y="4359784"/>
            <a:ext cx="4570377" cy="926289"/>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squar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lgn="just">
              <a:lnSpc>
                <a:spcPct val="110000"/>
              </a:lnSpc>
              <a:spcBef>
                <a:spcPct val="0"/>
              </a:spcBef>
              <a:buNone/>
            </a:pPr>
            <a:r>
              <a:rPr lang="en-US" altLang="zh-CN" sz="1600" b="1" dirty="0">
                <a:latin typeface="微软雅黑" panose="020B0503020204020204" pitchFamily="34" charset="-122"/>
                <a:ea typeface="微软雅黑" panose="020B0503020204020204" pitchFamily="34" charset="-122"/>
              </a:rPr>
              <a:t>Alpaca</a:t>
            </a:r>
            <a:r>
              <a:rPr lang="zh-CN" altLang="en-US" sz="1600" dirty="0">
                <a:latin typeface="微软雅黑" panose="020B0503020204020204" pitchFamily="34" charset="-122"/>
                <a:ea typeface="微软雅黑" panose="020B0503020204020204" pitchFamily="34" charset="-122"/>
              </a:rPr>
              <a:t>是从 </a:t>
            </a:r>
            <a:r>
              <a:rPr lang="en-US" altLang="zh-CN" sz="1600" dirty="0">
                <a:latin typeface="微软雅黑" panose="020B0503020204020204" pitchFamily="34" charset="-122"/>
                <a:ea typeface="微软雅黑" panose="020B0503020204020204" pitchFamily="34" charset="-122"/>
              </a:rPr>
              <a:t>Meta </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LLaMA-7B </a:t>
            </a:r>
            <a:r>
              <a:rPr lang="zh-CN" altLang="en-US" sz="1600" dirty="0">
                <a:latin typeface="微软雅黑" panose="020B0503020204020204" pitchFamily="34" charset="-122"/>
                <a:ea typeface="微软雅黑" panose="020B0503020204020204" pitchFamily="34" charset="-122"/>
              </a:rPr>
              <a:t>模型中微调而来的。使用 </a:t>
            </a:r>
            <a:r>
              <a:rPr lang="en-US" altLang="zh-CN" sz="1600" dirty="0">
                <a:latin typeface="微软雅黑" panose="020B0503020204020204" pitchFamily="34" charset="-122"/>
                <a:ea typeface="微软雅黑" panose="020B0503020204020204" pitchFamily="34" charset="-122"/>
              </a:rPr>
              <a:t>text-davinci-003 </a:t>
            </a:r>
            <a:r>
              <a:rPr lang="zh-CN" altLang="en-US" sz="1600" dirty="0">
                <a:latin typeface="微软雅黑" panose="020B0503020204020204" pitchFamily="34" charset="-122"/>
                <a:ea typeface="微软雅黑" panose="020B0503020204020204" pitchFamily="34" charset="-122"/>
              </a:rPr>
              <a:t>在以自我指导方式生成的 </a:t>
            </a:r>
            <a:r>
              <a:rPr lang="en-US" altLang="zh-CN" sz="1600" dirty="0">
                <a:latin typeface="微软雅黑" panose="020B0503020204020204" pitchFamily="34" charset="-122"/>
                <a:ea typeface="微软雅黑" panose="020B0503020204020204" pitchFamily="34" charset="-122"/>
              </a:rPr>
              <a:t>52K </a:t>
            </a:r>
            <a:r>
              <a:rPr lang="zh-CN" altLang="en-US" sz="1600" dirty="0">
                <a:latin typeface="微软雅黑" panose="020B0503020204020204" pitchFamily="34" charset="-122"/>
                <a:ea typeface="微软雅黑" panose="020B0503020204020204" pitchFamily="34" charset="-122"/>
              </a:rPr>
              <a:t>指令跟随演示上训练羊驼模型。</a:t>
            </a:r>
            <a:endParaRPr lang="zh-CN" altLang="en-US" sz="1600" dirty="0">
              <a:latin typeface="微软雅黑" panose="020B0503020204020204" pitchFamily="34" charset="-122"/>
              <a:ea typeface="微软雅黑" panose="020B0503020204020204" pitchFamily="34" charset="-122"/>
            </a:endParaRPr>
          </a:p>
        </p:txBody>
      </p:sp>
      <p:pic>
        <p:nvPicPr>
          <p:cNvPr id="60" name="图片 59"/>
          <p:cNvPicPr>
            <a:picLocks noChangeAspect="1"/>
          </p:cNvPicPr>
          <p:nvPr/>
        </p:nvPicPr>
        <p:blipFill>
          <a:blip r:embed="rId6"/>
          <a:stretch>
            <a:fillRect/>
          </a:stretch>
        </p:blipFill>
        <p:spPr>
          <a:xfrm>
            <a:off x="6165328" y="4325808"/>
            <a:ext cx="954134" cy="988704"/>
          </a:xfrm>
          <a:prstGeom prst="rect">
            <a:avLst/>
          </a:prstGeom>
        </p:spPr>
      </p:pic>
      <p:sp>
        <p:nvSpPr>
          <p:cNvPr id="61" name="AutoShape 6"/>
          <p:cNvSpPr>
            <a:spLocks noChangeArrowheads="1"/>
          </p:cNvSpPr>
          <p:nvPr/>
        </p:nvSpPr>
        <p:spPr bwMode="auto">
          <a:xfrm>
            <a:off x="7479928" y="5622800"/>
            <a:ext cx="4570377" cy="926289"/>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squar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lgn="just">
              <a:lnSpc>
                <a:spcPct val="110000"/>
              </a:lnSpc>
              <a:spcBef>
                <a:spcPct val="0"/>
              </a:spcBef>
              <a:buNone/>
            </a:pPr>
            <a:r>
              <a:rPr lang="en-US" altLang="zh-CN" sz="1600" b="1" dirty="0">
                <a:latin typeface="微软雅黑" panose="020B0503020204020204" pitchFamily="34" charset="-122"/>
                <a:ea typeface="微软雅黑" panose="020B0503020204020204" pitchFamily="34" charset="-122"/>
              </a:rPr>
              <a:t>Vicuna</a:t>
            </a:r>
            <a:r>
              <a:rPr lang="zh-CN" altLang="en-US" sz="1600" dirty="0">
                <a:latin typeface="微软雅黑" panose="020B0503020204020204" pitchFamily="34" charset="-122"/>
                <a:ea typeface="微软雅黑" panose="020B0503020204020204" pitchFamily="34" charset="-122"/>
              </a:rPr>
              <a:t>（小羊驼）来自加州大学伯克利分校的研究者们提出了一个新的模型。该模型也是基于 </a:t>
            </a:r>
            <a:r>
              <a:rPr lang="en-US" altLang="zh-CN" sz="1600" dirty="0" err="1">
                <a:latin typeface="微软雅黑" panose="020B0503020204020204" pitchFamily="34" charset="-122"/>
                <a:ea typeface="微软雅黑" panose="020B0503020204020204" pitchFamily="34" charset="-122"/>
              </a:rPr>
              <a:t>LLaMA</a:t>
            </a:r>
            <a:r>
              <a:rPr lang="zh-CN" altLang="en-US" sz="1600" dirty="0">
                <a:latin typeface="微软雅黑" panose="020B0503020204020204" pitchFamily="34" charset="-122"/>
                <a:ea typeface="微软雅黑" panose="020B0503020204020204" pitchFamily="34" charset="-122"/>
              </a:rPr>
              <a:t>，不过用到的是 </a:t>
            </a:r>
            <a:r>
              <a:rPr lang="en-US" altLang="zh-CN" sz="1600" dirty="0">
                <a:latin typeface="微软雅黑" panose="020B0503020204020204" pitchFamily="34" charset="-122"/>
                <a:ea typeface="微软雅黑" panose="020B0503020204020204" pitchFamily="34" charset="-122"/>
              </a:rPr>
              <a:t>13B </a:t>
            </a:r>
            <a:r>
              <a:rPr lang="zh-CN" altLang="en-US" sz="1600" dirty="0">
                <a:latin typeface="微软雅黑" panose="020B0503020204020204" pitchFamily="34" charset="-122"/>
                <a:ea typeface="微软雅黑" panose="020B0503020204020204" pitchFamily="34" charset="-122"/>
              </a:rPr>
              <a:t>参数量的版本。</a:t>
            </a:r>
            <a:endParaRPr lang="zh-CN" altLang="en-US" sz="1600" dirty="0">
              <a:latin typeface="微软雅黑" panose="020B0503020204020204" pitchFamily="34" charset="-122"/>
              <a:ea typeface="微软雅黑" panose="020B0503020204020204" pitchFamily="34" charset="-122"/>
            </a:endParaRPr>
          </a:p>
        </p:txBody>
      </p:sp>
      <p:pic>
        <p:nvPicPr>
          <p:cNvPr id="63" name="图片 62"/>
          <p:cNvPicPr>
            <a:picLocks noChangeAspect="1"/>
          </p:cNvPicPr>
          <p:nvPr/>
        </p:nvPicPr>
        <p:blipFill>
          <a:blip r:embed="rId7"/>
          <a:stretch>
            <a:fillRect/>
          </a:stretch>
        </p:blipFill>
        <p:spPr>
          <a:xfrm>
            <a:off x="6259318" y="5622800"/>
            <a:ext cx="766154" cy="885388"/>
          </a:xfrm>
          <a:prstGeom prst="rect">
            <a:avLst/>
          </a:prstGeom>
        </p:spPr>
      </p:pic>
      <p:pic>
        <p:nvPicPr>
          <p:cNvPr id="1024" name="图片 1023"/>
          <p:cNvPicPr>
            <a:picLocks noChangeAspect="1"/>
          </p:cNvPicPr>
          <p:nvPr/>
        </p:nvPicPr>
        <p:blipFill>
          <a:blip r:embed="rId8"/>
          <a:stretch>
            <a:fillRect/>
          </a:stretch>
        </p:blipFill>
        <p:spPr>
          <a:xfrm>
            <a:off x="6201407" y="3127824"/>
            <a:ext cx="1023462" cy="1023462"/>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3326" y="91979"/>
            <a:ext cx="1641475" cy="595869"/>
          </a:xfrm>
          <a:prstGeom prst="rect">
            <a:avLst/>
          </a:prstGeom>
          <a:noFill/>
        </p:spPr>
        <p:txBody>
          <a:bodyPr wrap="none" lIns="0" tIns="0" rIns="0" bIns="45720" rtlCol="0">
            <a:spAutoFit/>
          </a:bodyPr>
          <a:lstStyle/>
          <a:p>
            <a:pPr>
              <a:lnSpc>
                <a:spcPts val="4700"/>
              </a:lnSpc>
            </a:pPr>
            <a:r>
              <a:rPr lang="zh-CN" altLang="en-US"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汇报提纲</a:t>
            </a:r>
            <a:endParaRPr lang="en-US" altLang="zh-CN"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1"/>
          <p:cNvSpPr txBox="1"/>
          <p:nvPr/>
        </p:nvSpPr>
        <p:spPr>
          <a:xfrm>
            <a:off x="885407" y="1193801"/>
            <a:ext cx="6896100" cy="5184496"/>
          </a:xfrm>
          <a:prstGeom prst="rect">
            <a:avLst/>
          </a:prstGeom>
          <a:noFill/>
        </p:spPr>
        <p:txBody>
          <a:bodyPr wrap="square" lIns="0" tIns="0" rIns="0" bIns="45720" rtlCol="0">
            <a:spAutoFit/>
          </a:bodyPr>
          <a:lstStyle/>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rPr>
              <a:t>火爆出圈</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rPr>
              <a:t>的原理与技术</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带来的机会与挑战</a:t>
            </a:r>
            <a:endParaRPr lang="en-US" altLang="zh-CN" sz="2665"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行业</a:t>
            </a:r>
            <a:r>
              <a:rPr lang="zh-CN" altLang="en-US" sz="2400" b="1" dirty="0" smtClean="0">
                <a:solidFill>
                  <a:srgbClr val="FF0000"/>
                </a:solidFill>
                <a:latin typeface="微软雅黑" panose="020B0503020204020204" pitchFamily="34" charset="-122"/>
                <a:ea typeface="微软雅黑" panose="020B0503020204020204" pitchFamily="34" charset="-122"/>
              </a:rPr>
              <a:t>分析</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教育教学</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应用分析</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国内形势</a:t>
            </a:r>
            <a:endParaRPr lang="en-US" altLang="zh-CN" sz="2400" b="1" dirty="0">
              <a:latin typeface="微软雅黑" panose="020B0503020204020204" pitchFamily="34" charset="-122"/>
              <a:ea typeface="微软雅黑" panose="020B0503020204020204" pitchFamily="34" charset="-122"/>
            </a:endParaRPr>
          </a:p>
        </p:txBody>
      </p:sp>
      <p:sp>
        <p:nvSpPr>
          <p:cNvPr id="6"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err="1">
                <a:latin typeface="微软雅黑" panose="020B0503020204020204" pitchFamily="34" charset="-122"/>
                <a:ea typeface="微软雅黑" panose="020B0503020204020204" pitchFamily="34" charset="-122"/>
              </a:rPr>
              <a:t>ChatGPT</a:t>
            </a:r>
            <a:r>
              <a:rPr lang="zh-CN" altLang="en-US" sz="2800" b="1">
                <a:latin typeface="微软雅黑" panose="020B0503020204020204" pitchFamily="34" charset="-122"/>
                <a:ea typeface="微软雅黑" panose="020B0503020204020204" pitchFamily="34" charset="-122"/>
              </a:rPr>
              <a:t>开启</a:t>
            </a:r>
            <a:r>
              <a:rPr lang="en-US" altLang="zh-CN" sz="2800" b="1">
                <a:latin typeface="微软雅黑" panose="020B0503020204020204" pitchFamily="34" charset="-122"/>
                <a:ea typeface="微软雅黑" panose="020B0503020204020204" pitchFamily="34" charset="-122"/>
              </a:rPr>
              <a:t>AI</a:t>
            </a:r>
            <a:r>
              <a:rPr lang="zh-CN" altLang="en-US" sz="2800" b="1">
                <a:latin typeface="微软雅黑" panose="020B0503020204020204" pitchFamily="34" charset="-122"/>
                <a:ea typeface="微软雅黑" panose="020B0503020204020204" pitchFamily="34" charset="-122"/>
              </a:rPr>
              <a:t>新纪元</a:t>
            </a:r>
            <a:endParaRPr lang="zh-CN" altLang="en-US" sz="2800" b="1">
              <a:latin typeface="微软雅黑" panose="020B0503020204020204" pitchFamily="34" charset="-122"/>
              <a:ea typeface="微软雅黑" panose="020B0503020204020204" pitchFamily="34" charset="-122"/>
            </a:endParaRPr>
          </a:p>
        </p:txBody>
      </p:sp>
      <p:sp>
        <p:nvSpPr>
          <p:cNvPr id="3" name="文本框 2"/>
          <p:cNvSpPr txBox="1"/>
          <p:nvPr/>
        </p:nvSpPr>
        <p:spPr>
          <a:xfrm>
            <a:off x="558165" y="954405"/>
            <a:ext cx="11042650" cy="784830"/>
          </a:xfrm>
          <a:prstGeom prst="rect">
            <a:avLst/>
          </a:prstGeom>
          <a:noFill/>
        </p:spPr>
        <p:txBody>
          <a:bodyPr wrap="square">
            <a:spAutoFit/>
          </a:bodyPr>
          <a:lstStyle/>
          <a:p>
            <a:pPr indent="0" algn="just" fontAlgn="auto">
              <a:lnSpc>
                <a:spcPct val="125000"/>
              </a:lnSpc>
            </a:pPr>
            <a:r>
              <a:rPr lang="zh-CN" altLang="en-US" sz="1800" b="1" i="0" u="none" strike="noStrike" baseline="0" dirty="0">
                <a:latin typeface="微软雅黑" panose="020B0503020204020204" pitchFamily="34" charset="-122"/>
                <a:ea typeface="微软雅黑" panose="020B0503020204020204" pitchFamily="34" charset="-122"/>
              </a:rPr>
              <a:t>ChatGPT作为掀起新一轮AIGC热潮的新引擎，</a:t>
            </a:r>
            <a:r>
              <a:rPr lang="zh-CN" altLang="en-US" sz="1800" b="1" i="0" u="none" strike="noStrike" baseline="0" dirty="0" smtClean="0">
                <a:latin typeface="微软雅黑" panose="020B0503020204020204" pitchFamily="34" charset="-122"/>
                <a:ea typeface="微软雅黑" panose="020B0503020204020204" pitchFamily="34" charset="-122"/>
              </a:rPr>
              <a:t>无论在人工智能行业，还是</a:t>
            </a:r>
            <a:r>
              <a:rPr lang="zh-CN" altLang="en-US" sz="1800" b="1" i="0" u="none" strike="noStrike" baseline="0" dirty="0">
                <a:latin typeface="微软雅黑" panose="020B0503020204020204" pitchFamily="34" charset="-122"/>
                <a:ea typeface="微软雅黑" panose="020B0503020204020204" pitchFamily="34" charset="-122"/>
              </a:rPr>
              <a:t>其他</a:t>
            </a:r>
            <a:r>
              <a:rPr lang="zh-CN" altLang="en-US" sz="1800" b="1" i="0" u="none" strike="noStrike" baseline="0" dirty="0" smtClean="0">
                <a:latin typeface="微软雅黑" panose="020B0503020204020204" pitchFamily="34" charset="-122"/>
                <a:ea typeface="微软雅黑" panose="020B0503020204020204" pitchFamily="34" charset="-122"/>
              </a:rPr>
              <a:t>行业，都引起了广泛的</a:t>
            </a:r>
            <a:r>
              <a:rPr lang="zh-CN" altLang="en-US" b="1" dirty="0" smtClean="0">
                <a:latin typeface="微软雅黑" panose="020B0503020204020204" pitchFamily="34" charset="-122"/>
                <a:ea typeface="微软雅黑" panose="020B0503020204020204" pitchFamily="34" charset="-122"/>
              </a:rPr>
              <a:t>关注和</a:t>
            </a:r>
            <a:r>
              <a:rPr lang="zh-CN" altLang="en-US" sz="1800" b="1" i="0" u="none" strike="noStrike" baseline="0" dirty="0" smtClean="0">
                <a:latin typeface="微软雅黑" panose="020B0503020204020204" pitchFamily="34" charset="-122"/>
                <a:ea typeface="微软雅黑" panose="020B0503020204020204" pitchFamily="34" charset="-122"/>
              </a:rPr>
              <a:t>讨论，其影响</a:t>
            </a:r>
            <a:r>
              <a:rPr lang="zh-CN" altLang="en-US" sz="1800" b="1" i="0" u="none" strike="noStrike" baseline="0" dirty="0">
                <a:latin typeface="微软雅黑" panose="020B0503020204020204" pitchFamily="34" charset="-122"/>
                <a:ea typeface="微软雅黑" panose="020B0503020204020204" pitchFamily="34" charset="-122"/>
              </a:rPr>
              <a:t>范围之大，深度之</a:t>
            </a:r>
            <a:r>
              <a:rPr lang="zh-CN" altLang="en-US" sz="1800" b="1" i="0" u="none" strike="noStrike" baseline="0" dirty="0" smtClean="0">
                <a:latin typeface="微软雅黑" panose="020B0503020204020204" pitchFamily="34" charset="-122"/>
                <a:ea typeface="微软雅黑" panose="020B0503020204020204" pitchFamily="34" charset="-122"/>
              </a:rPr>
              <a:t>强，揭开了</a:t>
            </a:r>
            <a:r>
              <a:rPr lang="zh-CN" altLang="en-US" b="1" dirty="0" smtClean="0">
                <a:latin typeface="微软雅黑" panose="020B0503020204020204" pitchFamily="34" charset="-122"/>
                <a:ea typeface="微软雅黑" panose="020B0503020204020204" pitchFamily="34" charset="-122"/>
              </a:rPr>
              <a:t>人工智能</a:t>
            </a:r>
            <a:r>
              <a:rPr lang="zh-CN" altLang="en-US" sz="1800" b="1" i="0" u="none" strike="noStrike" baseline="0" dirty="0" smtClean="0">
                <a:latin typeface="微软雅黑" panose="020B0503020204020204" pitchFamily="34" charset="-122"/>
                <a:ea typeface="微软雅黑" panose="020B0503020204020204" pitchFamily="34" charset="-122"/>
              </a:rPr>
              <a:t>新纪元的序幕。</a:t>
            </a:r>
            <a:endParaRPr lang="zh-CN" altLang="en-US" sz="1800" b="1" i="0" u="none" strike="noStrike" baseline="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558165" y="1727200"/>
            <a:ext cx="11042650" cy="899160"/>
          </a:xfrm>
          <a:prstGeom prst="rect">
            <a:avLst/>
          </a:prstGeom>
          <a:noFill/>
        </p:spPr>
        <p:txBody>
          <a:bodyPr wrap="square">
            <a:spAutoFit/>
          </a:bodyPr>
          <a:lstStyle/>
          <a:p>
            <a:pPr marL="285750" indent="-285750" algn="just">
              <a:lnSpc>
                <a:spcPct val="125000"/>
              </a:lnSpc>
              <a:spcBef>
                <a:spcPts val="0"/>
              </a:spcBef>
              <a:spcAft>
                <a:spcPts val="0"/>
              </a:spcAft>
              <a:buClr>
                <a:srgbClr val="FF0000"/>
              </a:buClr>
              <a:buFont typeface="Wingdings" panose="05000000000000000000" pitchFamily="2" charset="2"/>
              <a:buChar char="u"/>
            </a:pPr>
            <a:r>
              <a:rPr sz="1400" b="0" i="0" dirty="0" err="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ChatGPT是AIGC技术进展的里程碑</a:t>
            </a:r>
            <a:r>
              <a:rPr sz="1400" b="0" i="0" dirty="0" err="1"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，有望成为新的全行业生产力工具</a:t>
            </a:r>
            <a:r>
              <a:rPr sz="1400" b="0" i="0" dirty="0" err="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，提升内容生产效率与丰富度</a:t>
            </a:r>
            <a:r>
              <a:rPr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25000"/>
              </a:lnSpc>
              <a:spcBef>
                <a:spcPts val="0"/>
              </a:spcBef>
              <a:spcAft>
                <a:spcPts val="0"/>
              </a:spcAft>
              <a:buClr>
                <a:srgbClr val="FF0000"/>
              </a:buClr>
              <a:buFont typeface="Wingdings" panose="05000000000000000000" pitchFamily="2" charset="2"/>
              <a:buChar char="u"/>
            </a:pPr>
            <a:r>
              <a:rPr sz="1400" b="0" i="0" dirty="0" err="1"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部分行业如</a:t>
            </a:r>
            <a:r>
              <a:rPr lang="zh-CN" altLang="en-US"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1400" b="0" i="0" dirty="0" err="1"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搜索引擎</a:t>
            </a:r>
            <a:r>
              <a:rPr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智能客服、</a:t>
            </a:r>
            <a:r>
              <a:rPr sz="1400" b="0" i="0" dirty="0" err="1"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文稿创作</a:t>
            </a:r>
            <a:r>
              <a:rPr sz="1400" b="0" i="0" dirty="0" err="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sz="1400" b="0" i="0" dirty="0" err="1"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艺术设计等</a:t>
            </a:r>
            <a:r>
              <a:rPr lang="zh-CN" altLang="en-US"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，可能</a:t>
            </a:r>
            <a:r>
              <a:rPr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出现行业格局与商业模式的骤变</a:t>
            </a:r>
            <a:r>
              <a:rPr sz="1400" b="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，全行业“AI+”</a:t>
            </a:r>
            <a:r>
              <a:rPr sz="1400" b="0" i="0" dirty="0" err="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浪潮已至</a:t>
            </a:r>
            <a:r>
              <a:rPr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25000"/>
              </a:lnSpc>
              <a:spcBef>
                <a:spcPts val="0"/>
              </a:spcBef>
              <a:spcAft>
                <a:spcPts val="0"/>
              </a:spcAft>
              <a:buClr>
                <a:srgbClr val="FF0000"/>
              </a:buClr>
              <a:buFont typeface="Wingdings" panose="05000000000000000000" pitchFamily="2" charset="2"/>
              <a:buChar char="u"/>
            </a:pPr>
            <a:r>
              <a:rPr sz="1400" b="0" i="0" dirty="0" err="1"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数据</a:t>
            </a:r>
            <a:r>
              <a:rPr sz="1400" b="0" i="0" dirty="0" err="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、算力、算法作为AI三要素，相互耦合，共同促进，将带动AI行业整体协同发展</a:t>
            </a:r>
            <a:r>
              <a:rPr sz="1400" b="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sz="1400" b="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4" name="textbox 124"/>
          <p:cNvSpPr/>
          <p:nvPr>
            <p:custDataLst>
              <p:tags r:id="rId1"/>
            </p:custDataLst>
          </p:nvPr>
        </p:nvSpPr>
        <p:spPr>
          <a:xfrm>
            <a:off x="324485" y="6446520"/>
            <a:ext cx="5935345" cy="318135"/>
          </a:xfrm>
          <a:prstGeom prst="rect">
            <a:avLst/>
          </a:prstGeom>
        </p:spPr>
        <p:txBody>
          <a:bodyPr vert="horz" wrap="square" lIns="0" tIns="0" rIns="0" bIns="0"/>
          <a:lstStyle/>
          <a:p>
            <a:pPr algn="l" rtl="0" eaLnBrk="0">
              <a:lnSpc>
                <a:spcPct val="83000"/>
              </a:lnSpc>
            </a:pPr>
            <a:endParaRPr lang="en-US"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marL="12700" algn="l" rtl="0" eaLnBrk="0">
              <a:lnSpc>
                <a:spcPct val="100000"/>
              </a:lnSpc>
            </a:pPr>
            <a:r>
              <a:rPr sz="10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sz="1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中国信息通信研究院,京东探索研究院，财通证券研究所</a:t>
            </a:r>
            <a:r>
              <a:rPr lang="zh-CN" sz="1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1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招银国际环球市场</a:t>
            </a:r>
            <a:endParaRPr sz="1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9" name="矩形 48"/>
          <p:cNvSpPr/>
          <p:nvPr>
            <p:custDataLst>
              <p:tags r:id="rId2"/>
            </p:custDataLst>
          </p:nvPr>
        </p:nvSpPr>
        <p:spPr>
          <a:xfrm>
            <a:off x="644525" y="2818130"/>
            <a:ext cx="10955020" cy="5511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ChatGPT将带动</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全行业“AI</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custDataLst>
              <p:tags r:id="rId3"/>
            </p:custDataLst>
          </p:nvPr>
        </p:nvSpPr>
        <p:spPr>
          <a:xfrm>
            <a:off x="644525" y="3475355"/>
            <a:ext cx="1703705" cy="4921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娱乐</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矩形 14"/>
          <p:cNvSpPr/>
          <p:nvPr>
            <p:custDataLst>
              <p:tags r:id="rId4"/>
            </p:custDataLst>
          </p:nvPr>
        </p:nvSpPr>
        <p:spPr>
          <a:xfrm>
            <a:off x="2609850" y="3475355"/>
            <a:ext cx="1703705" cy="4921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传媒</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矩形 15"/>
          <p:cNvSpPr/>
          <p:nvPr>
            <p:custDataLst>
              <p:tags r:id="rId5"/>
            </p:custDataLst>
          </p:nvPr>
        </p:nvSpPr>
        <p:spPr>
          <a:xfrm>
            <a:off x="4575175" y="3475355"/>
            <a:ext cx="1703705" cy="4921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影视</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custDataLst>
              <p:tags r:id="rId6"/>
            </p:custDataLst>
          </p:nvPr>
        </p:nvSpPr>
        <p:spPr>
          <a:xfrm>
            <a:off x="6540500" y="3475355"/>
            <a:ext cx="1703705" cy="4921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电商</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custDataLst>
              <p:tags r:id="rId7"/>
            </p:custDataLst>
          </p:nvPr>
        </p:nvSpPr>
        <p:spPr>
          <a:xfrm>
            <a:off x="8505190" y="3475355"/>
            <a:ext cx="3093085" cy="492125"/>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端产业机会</a:t>
            </a:r>
            <a:endParaRPr lang="zh-CN" altLang="en-US" sz="16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9" name="矩形 18"/>
          <p:cNvSpPr/>
          <p:nvPr>
            <p:custDataLst>
              <p:tags r:id="rId8"/>
            </p:custDataLst>
          </p:nvPr>
        </p:nvSpPr>
        <p:spPr>
          <a:xfrm>
            <a:off x="644525" y="4116070"/>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全民娱乐</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0" name="矩形 19"/>
          <p:cNvSpPr/>
          <p:nvPr>
            <p:custDataLst>
              <p:tags r:id="rId9"/>
            </p:custDataLst>
          </p:nvPr>
        </p:nvSpPr>
        <p:spPr>
          <a:xfrm>
            <a:off x="644525" y="4779645"/>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社交互动</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1" name="矩形 20"/>
          <p:cNvSpPr/>
          <p:nvPr>
            <p:custDataLst>
              <p:tags r:id="rId10"/>
            </p:custDataLst>
          </p:nvPr>
        </p:nvSpPr>
        <p:spPr>
          <a:xfrm>
            <a:off x="644525" y="5414010"/>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偶像养成</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2" name="矩形 21"/>
          <p:cNvSpPr/>
          <p:nvPr>
            <p:custDataLst>
              <p:tags r:id="rId11"/>
            </p:custDataLst>
          </p:nvPr>
        </p:nvSpPr>
        <p:spPr>
          <a:xfrm>
            <a:off x="2609850" y="4116070"/>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采集</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矩形 22"/>
          <p:cNvSpPr/>
          <p:nvPr>
            <p:custDataLst>
              <p:tags r:id="rId12"/>
            </p:custDataLst>
          </p:nvPr>
        </p:nvSpPr>
        <p:spPr>
          <a:xfrm>
            <a:off x="2609850" y="4779645"/>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编辑</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13"/>
            </p:custDataLst>
          </p:nvPr>
        </p:nvSpPr>
        <p:spPr>
          <a:xfrm>
            <a:off x="2609850" y="5414010"/>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播报</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5" name="矩形 24"/>
          <p:cNvSpPr/>
          <p:nvPr>
            <p:custDataLst>
              <p:tags r:id="rId14"/>
            </p:custDataLst>
          </p:nvPr>
        </p:nvSpPr>
        <p:spPr>
          <a:xfrm>
            <a:off x="4575175" y="4116070"/>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前期制作</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6" name="矩形 25"/>
          <p:cNvSpPr/>
          <p:nvPr>
            <p:custDataLst>
              <p:tags r:id="rId15"/>
            </p:custDataLst>
          </p:nvPr>
        </p:nvSpPr>
        <p:spPr>
          <a:xfrm>
            <a:off x="4575175" y="4779645"/>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中期拍摄</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7" name="矩形 26"/>
          <p:cNvSpPr/>
          <p:nvPr>
            <p:custDataLst>
              <p:tags r:id="rId16"/>
            </p:custDataLst>
          </p:nvPr>
        </p:nvSpPr>
        <p:spPr>
          <a:xfrm>
            <a:off x="4575175" y="5414010"/>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后期制作</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矩形 27"/>
          <p:cNvSpPr/>
          <p:nvPr>
            <p:custDataLst>
              <p:tags r:id="rId17"/>
            </p:custDataLst>
          </p:nvPr>
        </p:nvSpPr>
        <p:spPr>
          <a:xfrm>
            <a:off x="6540500" y="4116070"/>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商品展示</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9" name="矩形 28"/>
          <p:cNvSpPr/>
          <p:nvPr>
            <p:custDataLst>
              <p:tags r:id="rId18"/>
            </p:custDataLst>
          </p:nvPr>
        </p:nvSpPr>
        <p:spPr>
          <a:xfrm>
            <a:off x="6540500" y="4779645"/>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主播打造</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0" name="矩形 29"/>
          <p:cNvSpPr/>
          <p:nvPr>
            <p:custDataLst>
              <p:tags r:id="rId19"/>
            </p:custDataLst>
          </p:nvPr>
        </p:nvSpPr>
        <p:spPr>
          <a:xfrm>
            <a:off x="6540500" y="5414010"/>
            <a:ext cx="1703705" cy="492125"/>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交易场景</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1" name="矩形 30"/>
          <p:cNvSpPr/>
          <p:nvPr>
            <p:custDataLst>
              <p:tags r:id="rId20"/>
            </p:custDataLst>
          </p:nvPr>
        </p:nvSpPr>
        <p:spPr>
          <a:xfrm>
            <a:off x="8505190" y="4116070"/>
            <a:ext cx="1402080" cy="492125"/>
          </a:xfrm>
          <a:prstGeom prst="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教育</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2" name="矩形 31"/>
          <p:cNvSpPr/>
          <p:nvPr>
            <p:custDataLst>
              <p:tags r:id="rId21"/>
            </p:custDataLst>
          </p:nvPr>
        </p:nvSpPr>
        <p:spPr>
          <a:xfrm>
            <a:off x="8505190" y="4779645"/>
            <a:ext cx="1402080" cy="492125"/>
          </a:xfrm>
          <a:prstGeom prst="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工业</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3" name="矩形 32"/>
          <p:cNvSpPr/>
          <p:nvPr>
            <p:custDataLst>
              <p:tags r:id="rId22"/>
            </p:custDataLst>
          </p:nvPr>
        </p:nvSpPr>
        <p:spPr>
          <a:xfrm>
            <a:off x="10198735" y="4116070"/>
            <a:ext cx="1402080" cy="492125"/>
          </a:xfrm>
          <a:prstGeom prst="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金融</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4" name="矩形 33"/>
          <p:cNvSpPr/>
          <p:nvPr>
            <p:custDataLst>
              <p:tags r:id="rId23"/>
            </p:custDataLst>
          </p:nvPr>
        </p:nvSpPr>
        <p:spPr>
          <a:xfrm>
            <a:off x="10198735" y="4779645"/>
            <a:ext cx="1402080" cy="492125"/>
          </a:xfrm>
          <a:prstGeom prst="rect">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医疗</a:t>
            </a:r>
            <a:endParaRPr lang="zh-CN" altLang="en-US" sz="16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custDataLst>
              <p:tags r:id="rId1"/>
            </p:custDataLst>
          </p:nvPr>
        </p:nvSpPr>
        <p:spPr>
          <a:xfrm>
            <a:off x="0" y="5674996"/>
            <a:ext cx="12192000" cy="808100"/>
          </a:xfrm>
          <a:prstGeom prst="roundRect">
            <a:avLst>
              <a:gd name="adj" fmla="val 0"/>
            </a:avLst>
          </a:prstGeom>
          <a:solidFill>
            <a:srgbClr val="E3ED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 name="文本框 2"/>
          <p:cNvSpPr txBox="1"/>
          <p:nvPr/>
        </p:nvSpPr>
        <p:spPr>
          <a:xfrm>
            <a:off x="362466" y="150813"/>
            <a:ext cx="12111143" cy="584775"/>
          </a:xfrm>
          <a:prstGeom prst="rect">
            <a:avLst/>
          </a:prstGeom>
          <a:noFill/>
        </p:spPr>
        <p:txBody>
          <a:bodyPr wrap="square" rtlCol="0">
            <a:spAutoFit/>
          </a:bodyPr>
          <a:lstStyle/>
          <a:p>
            <a:pPr>
              <a:defRPr/>
            </a:pPr>
            <a:r>
              <a:rPr lang="zh-CN" altLang="en-US" sz="3200" b="1" dirty="0">
                <a:solidFill>
                  <a:srgbClr val="1F497D"/>
                </a:solidFill>
                <a:latin typeface="微软雅黑" panose="020B0503020204020204" pitchFamily="34" charset="-122"/>
                <a:ea typeface="微软雅黑" panose="020B0503020204020204" pitchFamily="34" charset="-122"/>
                <a:cs typeface="+mn-ea"/>
                <a:sym typeface="+mn-lt"/>
              </a:rPr>
              <a:t>大模型为</a:t>
            </a:r>
            <a:r>
              <a:rPr lang="zh-CN" altLang="en-US" sz="3200" b="1" dirty="0">
                <a:solidFill>
                  <a:srgbClr val="C00000"/>
                </a:solidFill>
                <a:latin typeface="微软雅黑" panose="020B0503020204020204" pitchFamily="34" charset="-122"/>
                <a:ea typeface="微软雅黑" panose="020B0503020204020204" pitchFamily="34" charset="-122"/>
                <a:cs typeface="+mn-ea"/>
                <a:sym typeface="+mn-lt"/>
              </a:rPr>
              <a:t>金融、政府、企业</a:t>
            </a:r>
            <a:r>
              <a:rPr lang="zh-CN" altLang="en-US" sz="3200" b="1" dirty="0">
                <a:solidFill>
                  <a:srgbClr val="1F497D"/>
                </a:solidFill>
                <a:latin typeface="微软雅黑" panose="020B0503020204020204" pitchFamily="34" charset="-122"/>
                <a:ea typeface="微软雅黑" panose="020B0503020204020204" pitchFamily="34" charset="-122"/>
                <a:cs typeface="+mn-ea"/>
                <a:sym typeface="+mn-lt"/>
              </a:rPr>
              <a:t>等垂直领域带来</a:t>
            </a:r>
            <a:r>
              <a:rPr lang="zh-CN" altLang="en-US" sz="3200" b="1" dirty="0">
                <a:solidFill>
                  <a:srgbClr val="C00000"/>
                </a:solidFill>
                <a:latin typeface="微软雅黑" panose="020B0503020204020204" pitchFamily="34" charset="-122"/>
                <a:ea typeface="微软雅黑" panose="020B0503020204020204" pitchFamily="34" charset="-122"/>
                <a:cs typeface="+mn-ea"/>
                <a:sym typeface="+mn-lt"/>
              </a:rPr>
              <a:t>新机遇及新挑战</a:t>
            </a:r>
            <a:endParaRPr lang="zh-CN" altLang="en-US" sz="3200" b="1" dirty="0">
              <a:solidFill>
                <a:srgbClr val="C00000"/>
              </a:solidFill>
              <a:latin typeface="微软雅黑" panose="020B0503020204020204" pitchFamily="34" charset="-122"/>
              <a:ea typeface="微软雅黑" panose="020B0503020204020204" pitchFamily="34" charset="-122"/>
              <a:cs typeface="+mn-ea"/>
              <a:sym typeface="+mn-lt"/>
            </a:endParaRPr>
          </a:p>
        </p:txBody>
      </p:sp>
      <p:sp>
        <p:nvSpPr>
          <p:cNvPr id="60" name="文本框 59"/>
          <p:cNvSpPr txBox="1"/>
          <p:nvPr/>
        </p:nvSpPr>
        <p:spPr>
          <a:xfrm>
            <a:off x="383205" y="987578"/>
            <a:ext cx="11580195" cy="461665"/>
          </a:xfrm>
          <a:prstGeom prst="rect">
            <a:avLst/>
          </a:prstGeom>
          <a:noFill/>
        </p:spPr>
        <p:txBody>
          <a:bodyPr wrap="square" rtlCol="0">
            <a:spAutoFit/>
          </a:bodyPr>
          <a:lstStyle/>
          <a:p>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垂直领域新机遇</a:t>
            </a:r>
            <a:r>
              <a:rPr kumimoji="1" lang="zh-CN" altLang="en-US" sz="2400" b="1" dirty="0" smtClean="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z="2400" b="1" dirty="0" smtClean="0">
                <a:solidFill>
                  <a:srgbClr val="FF0000"/>
                </a:solidFill>
                <a:latin typeface="微软雅黑" panose="020B0503020204020204" pitchFamily="34" charset="-122"/>
                <a:ea typeface="微软雅黑" panose="020B0503020204020204" pitchFamily="34" charset="-122"/>
              </a:rPr>
              <a:t>我们</a:t>
            </a:r>
            <a:r>
              <a:rPr kumimoji="1" lang="zh-CN" altLang="en-US" sz="2400" b="1" dirty="0">
                <a:solidFill>
                  <a:srgbClr val="FF0000"/>
                </a:solidFill>
                <a:latin typeface="微软雅黑" panose="020B0503020204020204" pitchFamily="34" charset="-122"/>
                <a:ea typeface="微软雅黑" panose="020B0503020204020204" pitchFamily="34" charset="-122"/>
              </a:rPr>
              <a:t>正在训练大模型，并打通其在垂直领域应用与落地的全流程</a:t>
            </a:r>
            <a:endPar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63" name="文本框 62"/>
          <p:cNvSpPr txBox="1"/>
          <p:nvPr/>
        </p:nvSpPr>
        <p:spPr>
          <a:xfrm>
            <a:off x="383204" y="3845833"/>
            <a:ext cx="2863489" cy="581057"/>
          </a:xfrm>
          <a:prstGeom prst="rect">
            <a:avLst/>
          </a:prstGeom>
          <a:noFill/>
        </p:spPr>
        <p:txBody>
          <a:bodyPr wrap="square" rtlCol="0">
            <a:spAutoFit/>
          </a:bodyPr>
          <a:lstStyle/>
          <a:p>
            <a:pPr>
              <a:lnSpc>
                <a:spcPct val="150000"/>
              </a:lnSpc>
            </a:pPr>
            <a:r>
              <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垂直领域新挑战：</a:t>
            </a:r>
            <a:endParaRPr kumimoji="1"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25" name="文本框 1024"/>
          <p:cNvSpPr txBox="1"/>
          <p:nvPr/>
        </p:nvSpPr>
        <p:spPr>
          <a:xfrm>
            <a:off x="213360" y="5870243"/>
            <a:ext cx="11601829" cy="461665"/>
          </a:xfrm>
          <a:prstGeom prst="rect">
            <a:avLst/>
          </a:prstGeom>
          <a:noFill/>
        </p:spPr>
        <p:txBody>
          <a:bodyPr wrap="square">
            <a:spAutoFit/>
          </a:bodyPr>
          <a:lstStyle/>
          <a:p>
            <a:pPr algn="ctr"/>
            <a:r>
              <a:rPr lang="zh-CN" altLang="en-US" sz="2400" b="1" dirty="0">
                <a:solidFill>
                  <a:srgbClr val="1F497D"/>
                </a:solidFill>
                <a:latin typeface="楷体" panose="02010609060101010101" pitchFamily="49" charset="-122"/>
                <a:ea typeface="楷体" panose="02010609060101010101" pitchFamily="49" charset="-122"/>
                <a:cs typeface="+mn-ea"/>
                <a:sym typeface="+mn-lt"/>
              </a:rPr>
              <a:t>让大模型成为</a:t>
            </a:r>
            <a:r>
              <a:rPr lang="zh-CN" altLang="en-US" sz="2400" b="1" dirty="0">
                <a:solidFill>
                  <a:srgbClr val="C00000"/>
                </a:solidFill>
                <a:latin typeface="楷体" panose="02010609060101010101" pitchFamily="49" charset="-122"/>
                <a:ea typeface="楷体" panose="02010609060101010101" pitchFamily="49" charset="-122"/>
                <a:cs typeface="+mn-ea"/>
                <a:sym typeface="+mn-lt"/>
              </a:rPr>
              <a:t>企业业务专家</a:t>
            </a:r>
            <a:r>
              <a:rPr lang="zh-CN" altLang="en-US" sz="2400" b="1" dirty="0">
                <a:solidFill>
                  <a:srgbClr val="1F497D"/>
                </a:solidFill>
                <a:latin typeface="楷体" panose="02010609060101010101" pitchFamily="49" charset="-122"/>
                <a:ea typeface="楷体" panose="02010609060101010101" pitchFamily="49" charset="-122"/>
                <a:cs typeface="+mn-ea"/>
                <a:sym typeface="+mn-lt"/>
              </a:rPr>
              <a:t>并具有</a:t>
            </a:r>
            <a:r>
              <a:rPr lang="zh-CN" altLang="en-US" sz="2400" b="1" dirty="0">
                <a:solidFill>
                  <a:srgbClr val="C00000"/>
                </a:solidFill>
                <a:latin typeface="楷体" panose="02010609060101010101" pitchFamily="49" charset="-122"/>
                <a:ea typeface="楷体" panose="02010609060101010101" pitchFamily="49" charset="-122"/>
                <a:cs typeface="+mn-ea"/>
                <a:sym typeface="+mn-lt"/>
              </a:rPr>
              <a:t>业务落地应用能力，</a:t>
            </a:r>
            <a:r>
              <a:rPr lang="zh-CN" altLang="en-US" sz="2400" b="1" dirty="0">
                <a:solidFill>
                  <a:srgbClr val="1F497D"/>
                </a:solidFill>
                <a:latin typeface="楷体" panose="02010609060101010101" pitchFamily="49" charset="-122"/>
                <a:ea typeface="楷体" panose="02010609060101010101" pitchFamily="49" charset="-122"/>
                <a:cs typeface="+mn-ea"/>
                <a:sym typeface="+mn-lt"/>
              </a:rPr>
              <a:t>对于</a:t>
            </a:r>
            <a:r>
              <a:rPr lang="zh-CN" altLang="en-US" sz="2400" b="1" dirty="0">
                <a:solidFill>
                  <a:srgbClr val="C00000"/>
                </a:solidFill>
                <a:latin typeface="楷体" panose="02010609060101010101" pitchFamily="49" charset="-122"/>
                <a:ea typeface="楷体" panose="02010609060101010101" pitchFamily="49" charset="-122"/>
                <a:cs typeface="+mn-ea"/>
                <a:sym typeface="+mn-lt"/>
              </a:rPr>
              <a:t>垂直领域</a:t>
            </a:r>
            <a:r>
              <a:rPr lang="zh-CN" altLang="en-US" sz="2400" b="1" dirty="0">
                <a:solidFill>
                  <a:srgbClr val="1F497D"/>
                </a:solidFill>
                <a:latin typeface="楷体" panose="02010609060101010101" pitchFamily="49" charset="-122"/>
                <a:ea typeface="楷体" panose="02010609060101010101" pitchFamily="49" charset="-122"/>
                <a:cs typeface="+mn-ea"/>
                <a:sym typeface="+mn-lt"/>
              </a:rPr>
              <a:t>具有重要意义。</a:t>
            </a:r>
            <a:endParaRPr lang="zh-CN" altLang="en-US" sz="2400" dirty="0"/>
          </a:p>
        </p:txBody>
      </p:sp>
      <p:grpSp>
        <p:nvGrpSpPr>
          <p:cNvPr id="16" name="组合 15"/>
          <p:cNvGrpSpPr/>
          <p:nvPr/>
        </p:nvGrpSpPr>
        <p:grpSpPr>
          <a:xfrm>
            <a:off x="442343" y="1489472"/>
            <a:ext cx="9159272" cy="2347106"/>
            <a:chOff x="1101422" y="1255445"/>
            <a:chExt cx="9159272" cy="2347106"/>
          </a:xfrm>
        </p:grpSpPr>
        <p:grpSp>
          <p:nvGrpSpPr>
            <p:cNvPr id="9" name="组合 8"/>
            <p:cNvGrpSpPr/>
            <p:nvPr/>
          </p:nvGrpSpPr>
          <p:grpSpPr>
            <a:xfrm>
              <a:off x="1101422" y="1664970"/>
              <a:ext cx="3185487" cy="1937581"/>
              <a:chOff x="1980972" y="1664970"/>
              <a:chExt cx="3185487" cy="1937581"/>
            </a:xfrm>
          </p:grpSpPr>
          <p:sp>
            <p:nvSpPr>
              <p:cNvPr id="55" name="文本框 54"/>
              <p:cNvSpPr txBox="1"/>
              <p:nvPr/>
            </p:nvSpPr>
            <p:spPr>
              <a:xfrm>
                <a:off x="1980972" y="3233219"/>
                <a:ext cx="3185487" cy="369332"/>
              </a:xfrm>
              <a:prstGeom prst="rect">
                <a:avLst/>
              </a:prstGeom>
              <a:noFill/>
            </p:spPr>
            <p:txBody>
              <a:bodyPr wrap="none" rtlCol="0">
                <a:spAutoFit/>
              </a:bodyPr>
              <a:lstStyle/>
              <a:p>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基于</a:t>
                </a:r>
                <a:r>
                  <a:rPr kumimoji="1" lang="zh-CN" altLang="en-US" dirty="0">
                    <a:solidFill>
                      <a:srgbClr val="C00000"/>
                    </a:solidFill>
                    <a:latin typeface="微软雅黑" panose="020B0503020204020204" pitchFamily="34" charset="-122"/>
                    <a:ea typeface="微软雅黑" panose="020B0503020204020204" pitchFamily="34" charset="-122"/>
                  </a:rPr>
                  <a:t>人工预先设定的处理逻辑</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030" name="Picture 6" descr="中国数据库40年历史：隐秘的江湖与恩怨|数据库|互联网|淘宝_新浪科技_新浪网"/>
              <p:cNvPicPr>
                <a:picLocks noChangeAspect="1" noChangeArrowheads="1"/>
              </p:cNvPicPr>
              <p:nvPr>
                <p:custDataLst>
                  <p:tags r:id="rId2"/>
                </p:custDataLst>
              </p:nvPr>
            </p:nvPicPr>
            <p:blipFill>
              <a:blip r:embed="rId3">
                <a:extLst>
                  <a:ext uri="{28A0092B-C50C-407E-A947-70E740481C1C}">
                    <a14:useLocalDpi xmlns:a14="http://schemas.microsoft.com/office/drawing/2010/main" val="0"/>
                  </a:ext>
                </a:extLst>
              </a:blip>
              <a:srcRect/>
              <a:stretch>
                <a:fillRect/>
              </a:stretch>
            </p:blipFill>
            <p:spPr bwMode="auto">
              <a:xfrm>
                <a:off x="2295143" y="1664970"/>
                <a:ext cx="2557145" cy="1455420"/>
              </a:xfrm>
              <a:prstGeom prst="rect">
                <a:avLst/>
              </a:prstGeom>
              <a:noFill/>
              <a:ln>
                <a:noFill/>
              </a:ln>
              <a:extLst>
                <a:ext uri="{909E8E84-426E-40DD-AFC4-6F175D3DCCD1}">
                  <a14:hiddenFill xmlns:a14="http://schemas.microsoft.com/office/drawing/2010/main">
                    <a:solidFill>
                      <a:srgbClr val="FFFFFF"/>
                    </a:solidFill>
                  </a14:hiddenFill>
                </a:ext>
              </a:extLst>
            </p:spPr>
          </p:pic>
        </p:grpSp>
        <p:grpSp>
          <p:nvGrpSpPr>
            <p:cNvPr id="8" name="组合 7"/>
            <p:cNvGrpSpPr/>
            <p:nvPr/>
          </p:nvGrpSpPr>
          <p:grpSpPr>
            <a:xfrm>
              <a:off x="6555449" y="1255445"/>
              <a:ext cx="3705245" cy="2347106"/>
              <a:chOff x="6871326" y="1255445"/>
              <a:chExt cx="3705245" cy="2347106"/>
            </a:xfrm>
          </p:grpSpPr>
          <p:sp>
            <p:nvSpPr>
              <p:cNvPr id="61" name="文本框 60"/>
              <p:cNvSpPr txBox="1"/>
              <p:nvPr/>
            </p:nvSpPr>
            <p:spPr>
              <a:xfrm>
                <a:off x="6871326" y="3233219"/>
                <a:ext cx="3705245" cy="369332"/>
              </a:xfrm>
              <a:prstGeom prst="rect">
                <a:avLst/>
              </a:prstGeom>
              <a:noFill/>
            </p:spPr>
            <p:txBody>
              <a:bodyPr wrap="none" rtlCol="0">
                <a:spAutoFit/>
              </a:bodyPr>
              <a:lstStyle/>
              <a:p>
                <a:r>
                  <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rPr>
                  <a:t>基于</a:t>
                </a:r>
                <a:r>
                  <a:rPr kumimoji="1" lang="zh-CN" altLang="en-US" dirty="0">
                    <a:solidFill>
                      <a:srgbClr val="C00000"/>
                    </a:solidFill>
                    <a:latin typeface="微软雅黑" panose="020B0503020204020204" pitchFamily="34" charset="-122"/>
                    <a:ea typeface="微软雅黑" panose="020B0503020204020204" pitchFamily="34" charset="-122"/>
                  </a:rPr>
                  <a:t>从企业数据中学习的业务知识</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rotWithShape="1">
              <a:blip r:embed="rId4"/>
              <a:srcRect b="5312"/>
              <a:stretch>
                <a:fillRect/>
              </a:stretch>
            </p:blipFill>
            <p:spPr>
              <a:xfrm>
                <a:off x="7445694" y="1664970"/>
                <a:ext cx="2557145" cy="1451610"/>
              </a:xfrm>
              <a:prstGeom prst="rect">
                <a:avLst/>
              </a:prstGeom>
              <a:ln>
                <a:noFill/>
              </a:ln>
            </p:spPr>
          </p:pic>
          <p:sp>
            <p:nvSpPr>
              <p:cNvPr id="7" name="文本框 6"/>
              <p:cNvSpPr txBox="1"/>
              <p:nvPr/>
            </p:nvSpPr>
            <p:spPr>
              <a:xfrm>
                <a:off x="7883077" y="1255445"/>
                <a:ext cx="1681744" cy="369332"/>
              </a:xfrm>
              <a:prstGeom prst="rect">
                <a:avLst/>
              </a:prstGeom>
              <a:noFill/>
              <a:effectLst>
                <a:softEdge rad="59468"/>
              </a:effectLst>
            </p:spPr>
            <p:txBody>
              <a:bodyPr wrap="square">
                <a:spAutoFit/>
              </a:bodyPr>
              <a:lstStyle/>
              <a:p>
                <a:pPr algn="ctr"/>
                <a:r>
                  <a:rPr kumimoji="1"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智  能  时  代</a:t>
                </a:r>
                <a:endParaRPr kumimoji="1"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4621076" y="2113999"/>
              <a:ext cx="1860086" cy="837202"/>
              <a:chOff x="5379401" y="2080333"/>
              <a:chExt cx="1860086" cy="837202"/>
            </a:xfrm>
          </p:grpSpPr>
          <p:sp>
            <p:nvSpPr>
              <p:cNvPr id="58" name="右箭头 57"/>
              <p:cNvSpPr/>
              <p:nvPr/>
            </p:nvSpPr>
            <p:spPr>
              <a:xfrm>
                <a:off x="5379401" y="2603553"/>
                <a:ext cx="1860086" cy="313982"/>
              </a:xfrm>
              <a:prstGeom prst="rightArrow">
                <a:avLst/>
              </a:prstGeom>
              <a:solidFill>
                <a:srgbClr val="1F497D"/>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kumimoji="1" lang="zh-CN" altLang="en-US"/>
              </a:p>
            </p:txBody>
          </p:sp>
          <p:sp>
            <p:nvSpPr>
              <p:cNvPr id="12" name="文本框 11"/>
              <p:cNvSpPr txBox="1"/>
              <p:nvPr/>
            </p:nvSpPr>
            <p:spPr>
              <a:xfrm>
                <a:off x="5746630" y="2080333"/>
                <a:ext cx="1125629" cy="523220"/>
              </a:xfrm>
              <a:prstGeom prst="rect">
                <a:avLst/>
              </a:prstGeom>
              <a:noFill/>
            </p:spPr>
            <p:txBody>
              <a:bodyPr wrap="none" rtlCol="0">
                <a:spAutoFit/>
              </a:bodyPr>
              <a:lstStyle/>
              <a:p>
                <a:r>
                  <a:rPr kumimoji="1" lang="en-US" altLang="zh-CN" sz="2800" b="1" dirty="0">
                    <a:solidFill>
                      <a:srgbClr val="C00000"/>
                    </a:solidFill>
                    <a:latin typeface="微软雅黑" panose="020B0503020204020204" pitchFamily="34" charset="-122"/>
                    <a:ea typeface="微软雅黑" panose="020B0503020204020204" pitchFamily="34" charset="-122"/>
                  </a:rPr>
                  <a:t>LLMs</a:t>
                </a:r>
                <a:endParaRPr kumimoji="1" lang="zh-CN" altLang="en-US" sz="2800" b="1" dirty="0">
                  <a:solidFill>
                    <a:srgbClr val="C00000"/>
                  </a:solidFill>
                  <a:latin typeface="微软雅黑" panose="020B0503020204020204" pitchFamily="34" charset="-122"/>
                  <a:ea typeface="微软雅黑" panose="020B0503020204020204" pitchFamily="34" charset="-122"/>
                </a:endParaRPr>
              </a:p>
            </p:txBody>
          </p:sp>
        </p:grpSp>
      </p:grpSp>
      <p:grpSp>
        <p:nvGrpSpPr>
          <p:cNvPr id="11" name="组合 10"/>
          <p:cNvGrpSpPr/>
          <p:nvPr/>
        </p:nvGrpSpPr>
        <p:grpSpPr>
          <a:xfrm>
            <a:off x="1688096" y="4372747"/>
            <a:ext cx="8815810" cy="1058342"/>
            <a:chOff x="1679401" y="4372747"/>
            <a:chExt cx="8815810" cy="1058342"/>
          </a:xfrm>
        </p:grpSpPr>
        <p:grpSp>
          <p:nvGrpSpPr>
            <p:cNvPr id="4" name="组合 3"/>
            <p:cNvGrpSpPr/>
            <p:nvPr/>
          </p:nvGrpSpPr>
          <p:grpSpPr>
            <a:xfrm>
              <a:off x="1679401" y="4380908"/>
              <a:ext cx="2677900" cy="1050181"/>
              <a:chOff x="1840174" y="4380908"/>
              <a:chExt cx="2677900" cy="1050181"/>
            </a:xfrm>
          </p:grpSpPr>
          <p:sp>
            <p:nvSpPr>
              <p:cNvPr id="6" name="文本框 5"/>
              <p:cNvSpPr txBox="1"/>
              <p:nvPr/>
            </p:nvSpPr>
            <p:spPr>
              <a:xfrm>
                <a:off x="2281564" y="4380908"/>
                <a:ext cx="2236510" cy="961225"/>
              </a:xfrm>
              <a:prstGeom prst="rect">
                <a:avLst/>
              </a:prstGeom>
              <a:noFill/>
            </p:spPr>
            <p:txBody>
              <a:bodyPr wrap="none" rtlCol="0">
                <a:spAutoFit/>
              </a:bodyPr>
              <a:lstStyle/>
              <a:p>
                <a:pPr algn="ctr">
                  <a:lnSpc>
                    <a:spcPct val="150000"/>
                  </a:lnSpc>
                </a:pP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大模型缺乏</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企业内部数据知识</a:t>
                </a:r>
                <a:endPar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19" name="直线连接符 18"/>
              <p:cNvCxnSpPr/>
              <p:nvPr/>
            </p:nvCxnSpPr>
            <p:spPr>
              <a:xfrm>
                <a:off x="2223383" y="4742561"/>
                <a:ext cx="0" cy="619125"/>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cxnSp>
            <p:nvCxnSpPr>
              <p:cNvPr id="22" name="直线连接符 21"/>
              <p:cNvCxnSpPr/>
              <p:nvPr/>
            </p:nvCxnSpPr>
            <p:spPr>
              <a:xfrm flipH="1">
                <a:off x="2223383" y="5361686"/>
                <a:ext cx="1951742"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33" name="TextBox 25"/>
              <p:cNvSpPr txBox="1"/>
              <p:nvPr/>
            </p:nvSpPr>
            <p:spPr>
              <a:xfrm>
                <a:off x="1840174" y="4846314"/>
                <a:ext cx="240599" cy="584775"/>
              </a:xfrm>
              <a:prstGeom prst="rect">
                <a:avLst/>
              </a:prstGeom>
              <a:noFill/>
              <a:effectLst/>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ctr">
                  <a:lnSpc>
                    <a:spcPct val="100000"/>
                  </a:lnSpc>
                  <a:defRPr/>
                </a:pPr>
                <a:r>
                  <a:rPr lang="en-US" altLang="zh-CN" sz="3200" b="1" kern="0" dirty="0">
                    <a:solidFill>
                      <a:srgbClr val="1F497D"/>
                    </a:solidFill>
                    <a:latin typeface="微软雅黑" panose="020B0503020204020204" pitchFamily="34" charset="-122"/>
                    <a:ea typeface="微软雅黑" panose="020B0503020204020204" pitchFamily="34" charset="-122"/>
                    <a:cs typeface="+mn-ea"/>
                    <a:sym typeface="+mn-lt"/>
                  </a:rPr>
                  <a:t>1</a:t>
                </a:r>
                <a:endParaRPr lang="en-US" altLang="zh-CN" sz="3200" b="1" kern="0" dirty="0">
                  <a:solidFill>
                    <a:srgbClr val="1F497D"/>
                  </a:solidFill>
                  <a:latin typeface="微软雅黑" panose="020B0503020204020204" pitchFamily="34" charset="-122"/>
                  <a:ea typeface="微软雅黑" panose="020B0503020204020204" pitchFamily="34" charset="-122"/>
                  <a:cs typeface="+mn-ea"/>
                  <a:sym typeface="+mn-lt"/>
                </a:endParaRPr>
              </a:p>
            </p:txBody>
          </p:sp>
        </p:grpSp>
        <p:grpSp>
          <p:nvGrpSpPr>
            <p:cNvPr id="5" name="组合 4"/>
            <p:cNvGrpSpPr/>
            <p:nvPr/>
          </p:nvGrpSpPr>
          <p:grpSpPr>
            <a:xfrm>
              <a:off x="4748353" y="4380908"/>
              <a:ext cx="2677904" cy="1050181"/>
              <a:chOff x="4828741" y="4380908"/>
              <a:chExt cx="2677904" cy="1050181"/>
            </a:xfrm>
          </p:grpSpPr>
          <p:sp>
            <p:nvSpPr>
              <p:cNvPr id="40" name="文本框 39"/>
              <p:cNvSpPr txBox="1"/>
              <p:nvPr/>
            </p:nvSpPr>
            <p:spPr>
              <a:xfrm>
                <a:off x="5270135" y="4380908"/>
                <a:ext cx="2236510" cy="961225"/>
              </a:xfrm>
              <a:prstGeom prst="rect">
                <a:avLst/>
              </a:prstGeom>
              <a:noFill/>
            </p:spPr>
            <p:txBody>
              <a:bodyPr wrap="none" rtlCol="0">
                <a:spAutoFit/>
              </a:bodyPr>
              <a:lstStyle/>
              <a:p>
                <a:pPr algn="ctr">
                  <a:lnSpc>
                    <a:spcPct val="150000"/>
                  </a:lnSpc>
                </a:pP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大模型存在</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原始数据泄露风险</a:t>
                </a:r>
                <a:endPar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1" name="直线连接符 40"/>
              <p:cNvCxnSpPr/>
              <p:nvPr/>
            </p:nvCxnSpPr>
            <p:spPr>
              <a:xfrm>
                <a:off x="5211950" y="4742561"/>
                <a:ext cx="0" cy="619125"/>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cxnSp>
            <p:nvCxnSpPr>
              <p:cNvPr id="43" name="直线连接符 42"/>
              <p:cNvCxnSpPr/>
              <p:nvPr/>
            </p:nvCxnSpPr>
            <p:spPr>
              <a:xfrm flipH="1">
                <a:off x="5211950" y="5361686"/>
                <a:ext cx="1951742"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44" name="TextBox 25"/>
              <p:cNvSpPr txBox="1"/>
              <p:nvPr/>
            </p:nvSpPr>
            <p:spPr>
              <a:xfrm>
                <a:off x="4828741" y="4846314"/>
                <a:ext cx="240599" cy="584775"/>
              </a:xfrm>
              <a:prstGeom prst="rect">
                <a:avLst/>
              </a:prstGeom>
              <a:noFill/>
              <a:effectLst/>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ctr">
                  <a:lnSpc>
                    <a:spcPct val="100000"/>
                  </a:lnSpc>
                  <a:defRPr/>
                </a:pPr>
                <a:r>
                  <a:rPr lang="en-US" altLang="zh-CN" sz="3200" b="1" kern="0" dirty="0">
                    <a:solidFill>
                      <a:srgbClr val="1F497D"/>
                    </a:solidFill>
                    <a:latin typeface="微软雅黑" panose="020B0503020204020204" pitchFamily="34" charset="-122"/>
                    <a:ea typeface="微软雅黑" panose="020B0503020204020204" pitchFamily="34" charset="-122"/>
                    <a:cs typeface="+mn-ea"/>
                    <a:sym typeface="+mn-lt"/>
                  </a:rPr>
                  <a:t>2</a:t>
                </a:r>
                <a:endParaRPr lang="en-US" altLang="zh-CN" sz="3200" b="1" kern="0" dirty="0">
                  <a:solidFill>
                    <a:srgbClr val="1F497D"/>
                  </a:solidFill>
                  <a:latin typeface="微软雅黑" panose="020B0503020204020204" pitchFamily="34" charset="-122"/>
                  <a:ea typeface="微软雅黑" panose="020B0503020204020204" pitchFamily="34" charset="-122"/>
                  <a:cs typeface="+mn-ea"/>
                  <a:sym typeface="+mn-lt"/>
                </a:endParaRPr>
              </a:p>
            </p:txBody>
          </p:sp>
        </p:grpSp>
        <p:grpSp>
          <p:nvGrpSpPr>
            <p:cNvPr id="10" name="组合 9"/>
            <p:cNvGrpSpPr/>
            <p:nvPr/>
          </p:nvGrpSpPr>
          <p:grpSpPr>
            <a:xfrm>
              <a:off x="7817309" y="4372747"/>
              <a:ext cx="2677902" cy="1050181"/>
              <a:chOff x="7817309" y="4372747"/>
              <a:chExt cx="2677902" cy="1050181"/>
            </a:xfrm>
          </p:grpSpPr>
          <p:sp>
            <p:nvSpPr>
              <p:cNvPr id="47" name="文本框 46"/>
              <p:cNvSpPr txBox="1"/>
              <p:nvPr/>
            </p:nvSpPr>
            <p:spPr>
              <a:xfrm>
                <a:off x="8258701" y="4372747"/>
                <a:ext cx="2236510" cy="961225"/>
              </a:xfrm>
              <a:prstGeom prst="rect">
                <a:avLst/>
              </a:prstGeom>
              <a:noFill/>
            </p:spPr>
            <p:txBody>
              <a:bodyPr wrap="none" rtlCol="0">
                <a:spAutoFit/>
              </a:bodyPr>
              <a:lstStyle/>
              <a:p>
                <a:pPr algn="ctr">
                  <a:lnSpc>
                    <a:spcPct val="150000"/>
                  </a:lnSpc>
                </a:pPr>
                <a:r>
                  <a:rPr kumimoji="1"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大模型缺少</a:t>
                </a:r>
                <a:endParaRPr kumimoji="1"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a:p>
                <a:pPr algn="ctr">
                  <a:lnSpc>
                    <a:spcPct val="150000"/>
                  </a:lnSpc>
                </a:pPr>
                <a:r>
                  <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rPr>
                  <a:t>业务落地应用能力</a:t>
                </a:r>
                <a:endParaRPr kumimoji="1" lang="zh-CN" altLang="en-US" sz="2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48" name="直线连接符 47"/>
              <p:cNvCxnSpPr/>
              <p:nvPr/>
            </p:nvCxnSpPr>
            <p:spPr>
              <a:xfrm>
                <a:off x="8200518" y="4734400"/>
                <a:ext cx="0" cy="619125"/>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cxnSp>
            <p:nvCxnSpPr>
              <p:cNvPr id="49" name="直线连接符 48"/>
              <p:cNvCxnSpPr/>
              <p:nvPr/>
            </p:nvCxnSpPr>
            <p:spPr>
              <a:xfrm flipH="1">
                <a:off x="8200518" y="5353525"/>
                <a:ext cx="1951742" cy="0"/>
              </a:xfrm>
              <a:prstGeom prst="line">
                <a:avLst/>
              </a:prstGeom>
              <a:ln w="28575">
                <a:solidFill>
                  <a:srgbClr val="1F497D"/>
                </a:solidFill>
              </a:ln>
            </p:spPr>
            <p:style>
              <a:lnRef idx="1">
                <a:schemeClr val="accent1"/>
              </a:lnRef>
              <a:fillRef idx="0">
                <a:schemeClr val="accent1"/>
              </a:fillRef>
              <a:effectRef idx="0">
                <a:schemeClr val="accent1"/>
              </a:effectRef>
              <a:fontRef idx="minor">
                <a:schemeClr val="tx1"/>
              </a:fontRef>
            </p:style>
          </p:cxnSp>
          <p:sp>
            <p:nvSpPr>
              <p:cNvPr id="50" name="TextBox 25"/>
              <p:cNvSpPr txBox="1"/>
              <p:nvPr/>
            </p:nvSpPr>
            <p:spPr>
              <a:xfrm>
                <a:off x="7817309" y="4838153"/>
                <a:ext cx="240599" cy="584775"/>
              </a:xfrm>
              <a:prstGeom prst="rect">
                <a:avLst/>
              </a:prstGeom>
              <a:noFill/>
              <a:effectLst/>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fontAlgn="ctr">
                  <a:lnSpc>
                    <a:spcPct val="100000"/>
                  </a:lnSpc>
                  <a:defRPr/>
                </a:pPr>
                <a:r>
                  <a:rPr lang="en-US" altLang="zh-CN" sz="3200" b="1" kern="0" dirty="0">
                    <a:solidFill>
                      <a:srgbClr val="1F497D"/>
                    </a:solidFill>
                    <a:latin typeface="微软雅黑" panose="020B0503020204020204" pitchFamily="34" charset="-122"/>
                    <a:ea typeface="微软雅黑" panose="020B0503020204020204" pitchFamily="34" charset="-122"/>
                    <a:cs typeface="+mn-ea"/>
                    <a:sym typeface="+mn-lt"/>
                  </a:rPr>
                  <a:t>3</a:t>
                </a:r>
                <a:endParaRPr lang="en-US" altLang="zh-CN" sz="3200" b="1" kern="0" dirty="0">
                  <a:solidFill>
                    <a:srgbClr val="1F497D"/>
                  </a:solidFill>
                  <a:latin typeface="微软雅黑" panose="020B0503020204020204" pitchFamily="34" charset="-122"/>
                  <a:ea typeface="微软雅黑" panose="020B0503020204020204" pitchFamily="34" charset="-122"/>
                  <a:cs typeface="+mn-ea"/>
                  <a:sym typeface="+mn-lt"/>
                </a:endParaRPr>
              </a:p>
            </p:txBody>
          </p:sp>
        </p:grpSp>
      </p:grpSp>
      <p:sp>
        <p:nvSpPr>
          <p:cNvPr id="51" name="文本框 50"/>
          <p:cNvSpPr txBox="1"/>
          <p:nvPr/>
        </p:nvSpPr>
        <p:spPr>
          <a:xfrm>
            <a:off x="2398173" y="1486484"/>
            <a:ext cx="1681744" cy="369332"/>
          </a:xfrm>
          <a:prstGeom prst="rect">
            <a:avLst/>
          </a:prstGeom>
          <a:noFill/>
          <a:effectLst>
            <a:softEdge rad="59468"/>
          </a:effectLst>
        </p:spPr>
        <p:txBody>
          <a:bodyPr wrap="square">
            <a:spAutoFit/>
          </a:bodyPr>
          <a:lstStyle/>
          <a:p>
            <a:pPr algn="ctr"/>
            <a:r>
              <a:rPr kumimoji="1" lang="zh-CN" altLang="en-US" b="1" dirty="0">
                <a:solidFill>
                  <a:schemeClr val="tx1">
                    <a:lumMod val="75000"/>
                    <a:lumOff val="25000"/>
                  </a:schemeClr>
                </a:solidFill>
                <a:latin typeface="微软雅黑" panose="020B0503020204020204" pitchFamily="34" charset="-122"/>
                <a:ea typeface="微软雅黑" panose="020B0503020204020204" pitchFamily="34" charset="-122"/>
              </a:rPr>
              <a:t>信  息  时  代</a:t>
            </a:r>
            <a:endParaRPr kumimoji="1" lang="zh-CN" altLang="en-US"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Freeform 3"/>
          <p:cNvSpPr/>
          <p:nvPr/>
        </p:nvSpPr>
        <p:spPr>
          <a:xfrm flipV="1">
            <a:off x="-17626" y="78096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pic>
        <p:nvPicPr>
          <p:cNvPr id="37" name="图片 36" descr="智能思创logo-蓝色"/>
          <p:cNvPicPr>
            <a:picLocks noChangeAspect="1"/>
          </p:cNvPicPr>
          <p:nvPr>
            <p:custDataLst>
              <p:tags r:id="rId5"/>
            </p:custDataLst>
          </p:nvPr>
        </p:nvPicPr>
        <p:blipFill>
          <a:blip r:embed="rId6"/>
          <a:stretch>
            <a:fillRect/>
          </a:stretch>
        </p:blipFill>
        <p:spPr>
          <a:xfrm>
            <a:off x="9322689" y="2148840"/>
            <a:ext cx="2802009" cy="879397"/>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28955" y="736601"/>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a:endParaRPr lang="zh-CN" altLang="en-US" sz="2400"/>
          </a:p>
        </p:txBody>
      </p:sp>
      <p:sp>
        <p:nvSpPr>
          <p:cNvPr id="2" name="TextBox 1"/>
          <p:cNvSpPr txBox="1"/>
          <p:nvPr/>
        </p:nvSpPr>
        <p:spPr>
          <a:xfrm>
            <a:off x="1203326" y="91979"/>
            <a:ext cx="1641475" cy="595869"/>
          </a:xfrm>
          <a:prstGeom prst="rect">
            <a:avLst/>
          </a:prstGeom>
          <a:noFill/>
        </p:spPr>
        <p:txBody>
          <a:bodyPr wrap="none" lIns="0" tIns="0" rIns="0" bIns="45720" rtlCol="0">
            <a:spAutoFit/>
          </a:bodyPr>
          <a:lstStyle/>
          <a:p>
            <a:pPr>
              <a:lnSpc>
                <a:spcPts val="4700"/>
              </a:lnSpc>
            </a:pPr>
            <a:r>
              <a:rPr lang="zh-CN" altLang="en-US"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汇报提纲</a:t>
            </a:r>
            <a:endParaRPr lang="en-US" altLang="zh-CN"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1"/>
          <p:cNvSpPr txBox="1"/>
          <p:nvPr/>
        </p:nvSpPr>
        <p:spPr>
          <a:xfrm>
            <a:off x="885407" y="1193801"/>
            <a:ext cx="6896100" cy="2663825"/>
          </a:xfrm>
          <a:prstGeom prst="rect">
            <a:avLst/>
          </a:prstGeom>
          <a:noFill/>
        </p:spPr>
        <p:txBody>
          <a:bodyPr wrap="square" lIns="0" tIns="0" rIns="0" bIns="45720" rtlCol="0">
            <a:spAutoFit/>
          </a:bodyPr>
          <a:lstStyle/>
          <a:p>
            <a:pPr marL="457200" indent="-457200">
              <a:lnSpc>
                <a:spcPct val="200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简介</a:t>
            </a:r>
            <a:endParaRPr lang="en-US" altLang="zh-CN" sz="2665" b="1" dirty="0">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的原理与技术</a:t>
            </a:r>
            <a:endParaRPr lang="en-US" altLang="zh-CN" sz="2665" b="1" dirty="0">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cs typeface="黑体" panose="02010609060101010101" pitchFamily="18" charset="-122"/>
              </a:rPr>
              <a:t>ChatGPT</a:t>
            </a:r>
            <a:r>
              <a:rPr lang="zh-CN" altLang="en-US" sz="2665" b="1" dirty="0">
                <a:latin typeface="微软雅黑" panose="020B0503020204020204" pitchFamily="34" charset="-122"/>
                <a:ea typeface="微软雅黑" panose="020B0503020204020204" pitchFamily="34" charset="-122"/>
                <a:cs typeface="黑体" panose="02010609060101010101" pitchFamily="18" charset="-122"/>
              </a:rPr>
              <a:t>带来的机会与挑战</a:t>
            </a:r>
            <a:endParaRPr lang="en-US" altLang="zh-CN" sz="2665" b="1" dirty="0">
              <a:latin typeface="微软雅黑" panose="020B0503020204020204" pitchFamily="34" charset="-122"/>
              <a:ea typeface="微软雅黑" panose="020B0503020204020204" pitchFamily="34" charset="-122"/>
              <a:cs typeface="黑体" panose="02010609060101010101" pitchFamily="18" charset="-122"/>
            </a:endParaRPr>
          </a:p>
        </p:txBody>
      </p:sp>
      <p:pic>
        <p:nvPicPr>
          <p:cNvPr id="6" name="图片 5" descr="智能思创logo-蓝色"/>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8595360" y="5428823"/>
            <a:ext cx="2611300" cy="819544"/>
          </a:xfrm>
          <a:prstGeom prst="rect">
            <a:avLst/>
          </a:prstGeo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414655" y="2906271"/>
            <a:ext cx="11294110" cy="1161419"/>
          </a:xfrm>
          <a:prstGeom prst="rect">
            <a:avLst/>
          </a:prstGeom>
          <a:solidFill>
            <a:schemeClr val="accent2">
              <a:lumMod val="20000"/>
              <a:lumOff val="80000"/>
              <a:alpha val="7000"/>
            </a:schemeClr>
          </a:solid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err="1">
                <a:latin typeface="微软雅黑" panose="020B0503020204020204" pitchFamily="34" charset="-122"/>
                <a:ea typeface="微软雅黑" panose="020B0503020204020204" pitchFamily="34" charset="-122"/>
              </a:rPr>
              <a:t>ChatGPT</a:t>
            </a:r>
            <a:r>
              <a:rPr lang="zh-CN" altLang="en-US" sz="2800" b="1" dirty="0">
                <a:latin typeface="微软雅黑" panose="020B0503020204020204" pitchFamily="34" charset="-122"/>
                <a:ea typeface="微软雅黑" panose="020B0503020204020204" pitchFamily="34" charset="-122"/>
              </a:rPr>
              <a:t>引发金融行业变革</a:t>
            </a:r>
            <a:endParaRPr lang="zh-CN" altLang="en-US" sz="28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414655" y="1957586"/>
            <a:ext cx="11294110" cy="553085"/>
          </a:xfrm>
          <a:prstGeom prst="rect">
            <a:avLst/>
          </a:prstGeom>
          <a:solidFill>
            <a:schemeClr val="accent2">
              <a:lumMod val="20000"/>
              <a:lumOff val="80000"/>
              <a:alpha val="60000"/>
            </a:schemeClr>
          </a:solidFill>
        </p:spPr>
        <p:txBody>
          <a:bodyPr wrap="square">
            <a:spAutoFit/>
          </a:bodyPr>
          <a:lstStyle/>
          <a:p>
            <a:pPr indent="0" algn="just">
              <a:lnSpc>
                <a:spcPct val="125000"/>
              </a:lnSpc>
              <a:spcBef>
                <a:spcPts val="0"/>
              </a:spcBef>
              <a:spcAft>
                <a:spcPts val="0"/>
              </a:spcAft>
              <a:buFont typeface="+mj-lt"/>
              <a:buNone/>
            </a:pPr>
            <a:r>
              <a:rPr lang="zh-CN" sz="1200" b="1" i="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羊群效应</a:t>
            </a:r>
            <a:r>
              <a:rPr lang="zh-CN" sz="12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sz="120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经济学里经常用“羊群效应”来描述经济个体的</a:t>
            </a:r>
            <a:r>
              <a:rPr lang="zh-CN" sz="1200" b="1" i="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从众跟风心理</a:t>
            </a:r>
            <a:r>
              <a:rPr lang="zh-CN" sz="120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。从众心理很容易导致盲从，而盲从往往会陷入骗局或遭到失败。</a:t>
            </a:r>
            <a:endParaRPr lang="zh-CN" sz="120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0" algn="just">
              <a:lnSpc>
                <a:spcPct val="125000"/>
              </a:lnSpc>
              <a:spcBef>
                <a:spcPts val="0"/>
              </a:spcBef>
              <a:spcAft>
                <a:spcPts val="0"/>
              </a:spcAft>
              <a:buFont typeface="+mj-lt"/>
              <a:buNone/>
            </a:pPr>
            <a:r>
              <a:rPr lang="zh-CN" sz="1200" b="1" i="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量化交易</a:t>
            </a:r>
            <a:r>
              <a:rPr lang="zh-CN" sz="12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r>
              <a:rPr lang="zh-CN" sz="120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借助计算机</a:t>
            </a:r>
            <a:r>
              <a:rPr lang="zh-CN" sz="120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建立</a:t>
            </a:r>
            <a:r>
              <a:rPr lang="zh-CN" altLang="en-US" sz="1200" dirty="0">
                <a:latin typeface="微软雅黑" panose="020B0503020204020204" pitchFamily="34" charset="-122"/>
                <a:ea typeface="微软雅黑" panose="020B0503020204020204" pitchFamily="34" charset="-122"/>
                <a:cs typeface="微软雅黑" panose="020B0503020204020204" pitchFamily="34" charset="-122"/>
              </a:rPr>
              <a:t>数学</a:t>
            </a:r>
            <a:r>
              <a:rPr lang="zh-CN" sz="120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模型</a:t>
            </a:r>
            <a:r>
              <a:rPr lang="zh-CN" sz="120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，制定策略，</a:t>
            </a:r>
            <a:r>
              <a:rPr lang="zh-CN" sz="1200" dirty="0">
                <a:effectLst/>
                <a:latin typeface="微软雅黑" panose="020B0503020204020204" pitchFamily="34" charset="-122"/>
                <a:ea typeface="微软雅黑" panose="020B0503020204020204" pitchFamily="34" charset="-122"/>
                <a:cs typeface="微软雅黑" panose="020B0503020204020204" pitchFamily="34" charset="-122"/>
                <a:sym typeface="+mn-ea"/>
              </a:rPr>
              <a:t>以先进的数学模型替代人为的主观判断，</a:t>
            </a:r>
            <a:r>
              <a:rPr lang="zh-CN" sz="120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严格按照既定</a:t>
            </a:r>
            <a:r>
              <a:rPr lang="zh-CN" sz="120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策略</a:t>
            </a:r>
            <a:r>
              <a:rPr lang="zh-CN" altLang="en-US" sz="1200" b="1" i="0" dirty="0" smtClean="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自动进行</a:t>
            </a:r>
            <a:r>
              <a:rPr lang="zh-CN" sz="1200" b="1" i="0" dirty="0" smtClean="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交易</a:t>
            </a:r>
            <a:r>
              <a:rPr lang="zh-CN" sz="120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lang="zh-CN" sz="120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custDataLst>
              <p:tags r:id="rId1"/>
            </p:custDataLst>
          </p:nvPr>
        </p:nvSpPr>
        <p:spPr>
          <a:xfrm>
            <a:off x="198467" y="6643886"/>
            <a:ext cx="4561840" cy="246221"/>
          </a:xfrm>
          <a:prstGeom prst="rect">
            <a:avLst/>
          </a:prstGeom>
          <a:noFill/>
        </p:spPr>
        <p:txBody>
          <a:bodyPr wrap="square" rtlCol="0">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CN" altLang="en-US" sz="10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t>零壹财经</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矩形 10"/>
          <p:cNvSpPr/>
          <p:nvPr>
            <p:custDataLst>
              <p:tags r:id="rId2"/>
            </p:custDataLst>
          </p:nvPr>
        </p:nvSpPr>
        <p:spPr>
          <a:xfrm>
            <a:off x="523240" y="3284732"/>
            <a:ext cx="902970" cy="4737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投资人</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custDataLst>
              <p:tags r:id="rId3"/>
            </p:custDataLst>
          </p:nvPr>
        </p:nvSpPr>
        <p:spPr>
          <a:xfrm>
            <a:off x="523240" y="2639572"/>
            <a:ext cx="1292225" cy="3644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当前影响</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4"/>
            </p:custDataLst>
          </p:nvPr>
        </p:nvSpPr>
        <p:spPr>
          <a:xfrm>
            <a:off x="6950075" y="3283462"/>
            <a:ext cx="907415" cy="4737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监管机构</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肘形连接符 28"/>
          <p:cNvCxnSpPr>
            <a:stCxn id="11" idx="3"/>
            <a:endCxn id="30" idx="1"/>
          </p:cNvCxnSpPr>
          <p:nvPr/>
        </p:nvCxnSpPr>
        <p:spPr>
          <a:xfrm flipV="1">
            <a:off x="1426210" y="3259967"/>
            <a:ext cx="332105" cy="261620"/>
          </a:xfrm>
          <a:prstGeom prst="bentConnector3">
            <a:avLst>
              <a:gd name="adj1" fmla="val 50096"/>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custDataLst>
              <p:tags r:id="rId5"/>
            </p:custDataLst>
          </p:nvPr>
        </p:nvSpPr>
        <p:spPr>
          <a:xfrm>
            <a:off x="1758315" y="3099312"/>
            <a:ext cx="1226820"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精准交易</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1" name="肘形连接符 30"/>
          <p:cNvCxnSpPr>
            <a:stCxn id="11" idx="3"/>
            <a:endCxn id="32" idx="1"/>
          </p:cNvCxnSpPr>
          <p:nvPr/>
        </p:nvCxnSpPr>
        <p:spPr>
          <a:xfrm>
            <a:off x="1426210" y="3521587"/>
            <a:ext cx="332105" cy="235585"/>
          </a:xfrm>
          <a:prstGeom prst="bentConnector3">
            <a:avLst>
              <a:gd name="adj1" fmla="val 50096"/>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矩形 31"/>
          <p:cNvSpPr/>
          <p:nvPr>
            <p:custDataLst>
              <p:tags r:id="rId6"/>
            </p:custDataLst>
          </p:nvPr>
        </p:nvSpPr>
        <p:spPr>
          <a:xfrm>
            <a:off x="1758315" y="3596517"/>
            <a:ext cx="122745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投资风险控制</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3" name="肘形连接符 32"/>
          <p:cNvCxnSpPr>
            <a:endCxn id="34" idx="1"/>
          </p:cNvCxnSpPr>
          <p:nvPr/>
        </p:nvCxnSpPr>
        <p:spPr>
          <a:xfrm>
            <a:off x="7857490" y="3520317"/>
            <a:ext cx="208915" cy="3175"/>
          </a:xfrm>
          <a:prstGeom prst="bentConnector3">
            <a:avLst>
              <a:gd name="adj1" fmla="val 50152"/>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7"/>
            </p:custDataLst>
          </p:nvPr>
        </p:nvSpPr>
        <p:spPr>
          <a:xfrm>
            <a:off x="8066405" y="3284732"/>
            <a:ext cx="2645410" cy="475615"/>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一定比例投资者根据相同模型和策略进行交易，从而导致市场不稳定</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1" name="矩形 40"/>
          <p:cNvSpPr/>
          <p:nvPr/>
        </p:nvSpPr>
        <p:spPr>
          <a:xfrm>
            <a:off x="532130" y="4508377"/>
            <a:ext cx="11294745" cy="2092325"/>
          </a:xfrm>
          <a:prstGeom prst="rect">
            <a:avLst/>
          </a:prstGeom>
          <a:solidFill>
            <a:schemeClr val="accent2">
              <a:lumMod val="20000"/>
              <a:lumOff val="80000"/>
              <a:alpha val="7000"/>
            </a:schemeClr>
          </a:solid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custDataLst>
              <p:tags r:id="rId8"/>
            </p:custDataLst>
          </p:nvPr>
        </p:nvSpPr>
        <p:spPr>
          <a:xfrm>
            <a:off x="532130" y="5321816"/>
            <a:ext cx="893445" cy="33528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推测</a:t>
            </a:r>
            <a:endPar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矩形 42"/>
          <p:cNvSpPr/>
          <p:nvPr>
            <p:custDataLst>
              <p:tags r:id="rId9"/>
            </p:custDataLst>
          </p:nvPr>
        </p:nvSpPr>
        <p:spPr>
          <a:xfrm>
            <a:off x="523240" y="4185801"/>
            <a:ext cx="1292225" cy="3644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变革方向</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肘形连接符 44"/>
          <p:cNvCxnSpPr>
            <a:stCxn id="42" idx="3"/>
            <a:endCxn id="46" idx="1"/>
          </p:cNvCxnSpPr>
          <p:nvPr/>
        </p:nvCxnSpPr>
        <p:spPr>
          <a:xfrm flipV="1">
            <a:off x="1425575" y="4853821"/>
            <a:ext cx="542290" cy="635635"/>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0"/>
            </p:custDataLst>
          </p:nvPr>
        </p:nvSpPr>
        <p:spPr>
          <a:xfrm>
            <a:off x="1967865" y="4693166"/>
            <a:ext cx="173672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加强市场监管</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7" name="肘形连接符 46"/>
          <p:cNvCxnSpPr>
            <a:stCxn id="42" idx="3"/>
            <a:endCxn id="48" idx="1"/>
          </p:cNvCxnSpPr>
          <p:nvPr/>
        </p:nvCxnSpPr>
        <p:spPr>
          <a:xfrm flipV="1">
            <a:off x="1425575" y="5483741"/>
            <a:ext cx="542290" cy="5715"/>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 name="矩形 47"/>
          <p:cNvSpPr/>
          <p:nvPr>
            <p:custDataLst>
              <p:tags r:id="rId11"/>
            </p:custDataLst>
          </p:nvPr>
        </p:nvSpPr>
        <p:spPr>
          <a:xfrm>
            <a:off x="1967865" y="5323086"/>
            <a:ext cx="173672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设定交易限制</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矩形 55"/>
          <p:cNvSpPr/>
          <p:nvPr>
            <p:custDataLst>
              <p:tags r:id="rId12"/>
            </p:custDataLst>
          </p:nvPr>
        </p:nvSpPr>
        <p:spPr>
          <a:xfrm>
            <a:off x="1967865" y="5962531"/>
            <a:ext cx="1736090"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加强投资者教育</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7" name="肘形连接符 56"/>
          <p:cNvCxnSpPr>
            <a:stCxn id="42" idx="3"/>
            <a:endCxn id="56" idx="1"/>
          </p:cNvCxnSpPr>
          <p:nvPr/>
        </p:nvCxnSpPr>
        <p:spPr>
          <a:xfrm>
            <a:off x="1425575" y="5489456"/>
            <a:ext cx="542290" cy="633730"/>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46" idx="3"/>
            <a:endCxn id="60" idx="1"/>
          </p:cNvCxnSpPr>
          <p:nvPr/>
        </p:nvCxnSpPr>
        <p:spPr>
          <a:xfrm>
            <a:off x="3704590" y="4853821"/>
            <a:ext cx="299085" cy="3810"/>
          </a:xfrm>
          <a:prstGeom prst="bentConnector3">
            <a:avLst>
              <a:gd name="adj1" fmla="val 50106"/>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custDataLst>
              <p:tags r:id="rId13"/>
            </p:custDataLst>
          </p:nvPr>
        </p:nvSpPr>
        <p:spPr>
          <a:xfrm>
            <a:off x="4003675" y="4640461"/>
            <a:ext cx="3314065" cy="433705"/>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例如加强对交易所和交易机构的监管，确保他们的交易系统和技术符合监管标准和要求</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62" name="肘形连接符 61"/>
          <p:cNvCxnSpPr>
            <a:stCxn id="48" idx="3"/>
            <a:endCxn id="64" idx="1"/>
          </p:cNvCxnSpPr>
          <p:nvPr/>
        </p:nvCxnSpPr>
        <p:spPr>
          <a:xfrm flipV="1">
            <a:off x="3704590" y="5483106"/>
            <a:ext cx="299085" cy="635"/>
          </a:xfrm>
          <a:prstGeom prst="bentConnector3">
            <a:avLst>
              <a:gd name="adj1" fmla="val 50106"/>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custDataLst>
              <p:tags r:id="rId14"/>
            </p:custDataLst>
          </p:nvPr>
        </p:nvSpPr>
        <p:spPr>
          <a:xfrm>
            <a:off x="4003675" y="5203706"/>
            <a:ext cx="4761230" cy="558165"/>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监管机构可以设定自动化交易的限制，例如限制每天自动化交易的交易额度或交易次数等。这样可减少因自动化交易而引起的市场波动。</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66" name="肘形连接符 65"/>
          <p:cNvCxnSpPr>
            <a:stCxn id="56" idx="3"/>
            <a:endCxn id="68" idx="1"/>
          </p:cNvCxnSpPr>
          <p:nvPr/>
        </p:nvCxnSpPr>
        <p:spPr>
          <a:xfrm flipV="1">
            <a:off x="3703955" y="6121916"/>
            <a:ext cx="295910" cy="1270"/>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8" name="矩形 67"/>
          <p:cNvSpPr/>
          <p:nvPr>
            <p:custDataLst>
              <p:tags r:id="rId15"/>
            </p:custDataLst>
          </p:nvPr>
        </p:nvSpPr>
        <p:spPr>
          <a:xfrm>
            <a:off x="3999865" y="5866011"/>
            <a:ext cx="6544310" cy="511175"/>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加强对投资者的教育，提高</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投资者</a:t>
            </a: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的风险意识和交易技能，降低因自动化交易引起的风险。</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监管机构还可以提供更多的市场信息和数据，帮助投资者更好地了解市场状况和趋势。</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 name="肘形连接符 1"/>
          <p:cNvCxnSpPr>
            <a:stCxn id="30" idx="3"/>
            <a:endCxn id="3" idx="1"/>
          </p:cNvCxnSpPr>
          <p:nvPr/>
        </p:nvCxnSpPr>
        <p:spPr>
          <a:xfrm>
            <a:off x="2985135" y="3259967"/>
            <a:ext cx="166370" cy="3175"/>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矩形 2"/>
          <p:cNvSpPr/>
          <p:nvPr>
            <p:custDataLst>
              <p:tags r:id="rId16"/>
            </p:custDataLst>
          </p:nvPr>
        </p:nvSpPr>
        <p:spPr>
          <a:xfrm>
            <a:off x="3151505" y="3102487"/>
            <a:ext cx="2636520"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对市场精准的预测，提高交易准确性</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 name="肘形连接符 6"/>
          <p:cNvCxnSpPr>
            <a:stCxn id="32" idx="3"/>
            <a:endCxn id="8" idx="1"/>
          </p:cNvCxnSpPr>
          <p:nvPr/>
        </p:nvCxnSpPr>
        <p:spPr>
          <a:xfrm>
            <a:off x="2985770" y="3757172"/>
            <a:ext cx="165735" cy="3175"/>
          </a:xfrm>
          <a:prstGeom prst="bentConnector2">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 name="矩形 7"/>
          <p:cNvSpPr/>
          <p:nvPr>
            <p:custDataLst>
              <p:tags r:id="rId17"/>
            </p:custDataLst>
          </p:nvPr>
        </p:nvSpPr>
        <p:spPr>
          <a:xfrm>
            <a:off x="3151505" y="3596517"/>
            <a:ext cx="2636520"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及时发现市场风险，减少投资损失</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 name="右大括号 8"/>
          <p:cNvSpPr/>
          <p:nvPr>
            <p:custDataLst>
              <p:tags r:id="rId18"/>
            </p:custDataLst>
          </p:nvPr>
        </p:nvSpPr>
        <p:spPr>
          <a:xfrm>
            <a:off x="5854065" y="3106297"/>
            <a:ext cx="159385" cy="790575"/>
          </a:xfrm>
          <a:prstGeom prst="rightBrac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矩形 9"/>
          <p:cNvSpPr/>
          <p:nvPr>
            <p:custDataLst>
              <p:tags r:id="rId19"/>
            </p:custDataLst>
          </p:nvPr>
        </p:nvSpPr>
        <p:spPr>
          <a:xfrm>
            <a:off x="6114415" y="3294257"/>
            <a:ext cx="730250" cy="45021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量化</a:t>
            </a:r>
            <a:endPar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交易</a:t>
            </a:r>
            <a:endPar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custDataLst>
              <p:tags r:id="rId20"/>
            </p:custDataLst>
          </p:nvPr>
        </p:nvSpPr>
        <p:spPr>
          <a:xfrm>
            <a:off x="10898505" y="3289812"/>
            <a:ext cx="730250" cy="46482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羊群</a:t>
            </a:r>
            <a:endPar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效应</a:t>
            </a:r>
            <a:endPar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3" name="肘形连接符 12"/>
          <p:cNvCxnSpPr>
            <a:stCxn id="34" idx="3"/>
            <a:endCxn id="12" idx="1"/>
          </p:cNvCxnSpPr>
          <p:nvPr>
            <p:custDataLst>
              <p:tags r:id="rId21"/>
            </p:custDataLst>
          </p:nvPr>
        </p:nvCxnSpPr>
        <p:spPr>
          <a:xfrm flipV="1">
            <a:off x="10711815" y="3522222"/>
            <a:ext cx="186690" cy="635"/>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320040" y="790575"/>
            <a:ext cx="11389360" cy="1169551"/>
          </a:xfrm>
          <a:prstGeom prst="rect">
            <a:avLst/>
          </a:prstGeom>
          <a:noFill/>
        </p:spPr>
        <p:txBody>
          <a:bodyPr wrap="square" rtlCol="0">
            <a:spAutoFit/>
          </a:bodyPr>
          <a:lstStyle/>
          <a:p>
            <a:pPr marL="285750" indent="-285750">
              <a:lnSpc>
                <a:spcPct val="125000"/>
              </a:lnSpc>
              <a:spcBef>
                <a:spcPts val="0"/>
              </a:spcBef>
              <a:spcAft>
                <a:spcPts val="0"/>
              </a:spcAft>
              <a:buClr>
                <a:srgbClr val="FF0000"/>
              </a:buClr>
              <a:buFont typeface="Wingdings" panose="05000000000000000000" pitchFamily="2" charset="2"/>
              <a:buChar char="u"/>
            </a:pP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据报告，ChatGPT在金融行业的</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量化交易</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中表现出色，许多投资公司和交易机构已经开始采用它来预测股票和货币市场的趋势。一些公司甚至使用ChatGPT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来生成自动化交易脚本，</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以减少人工交易的时间和成本</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5000"/>
              </a:lnSpc>
              <a:spcBef>
                <a:spcPts val="0"/>
              </a:spcBef>
              <a:spcAft>
                <a:spcPts val="0"/>
              </a:spcAft>
              <a:buClr>
                <a:srgbClr val="FF0000"/>
              </a:buClr>
              <a:buFont typeface="Wingdings" panose="05000000000000000000" pitchFamily="2" charset="2"/>
              <a:buChar char="u"/>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然而，随着ChatGPT在金融领域</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的广泛应用，也</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存在</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着隐患，如</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羊群效应</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导致市场不稳定等问题</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5000"/>
              </a:lnSpc>
              <a:spcBef>
                <a:spcPts val="0"/>
              </a:spcBef>
              <a:spcAft>
                <a:spcPts val="0"/>
              </a:spcAft>
              <a:buClr>
                <a:srgbClr val="FF0000"/>
              </a:buClr>
              <a:buFont typeface="Wingdings" panose="05000000000000000000" pitchFamily="2" charset="2"/>
              <a:buChar char="u"/>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因此</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，有必要提高监管</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水平，加强</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对AI相关法律法规的研究和制定，促进AI在金融行业的可持续发展。</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err="1">
                <a:latin typeface="微软雅黑" panose="020B0503020204020204" pitchFamily="34" charset="-122"/>
                <a:ea typeface="微软雅黑" panose="020B0503020204020204" pitchFamily="34" charset="-122"/>
              </a:rPr>
              <a:t>ChatGPT</a:t>
            </a:r>
            <a:r>
              <a:rPr lang="zh-CN" altLang="en-US" sz="2800" b="1" dirty="0">
                <a:latin typeface="微软雅黑" panose="020B0503020204020204" pitchFamily="34" charset="-122"/>
                <a:ea typeface="微软雅黑" panose="020B0503020204020204" pitchFamily="34" charset="-122"/>
              </a:rPr>
              <a:t>引发金融行业变革</a:t>
            </a:r>
            <a:endParaRPr lang="zh-CN" altLang="en-US" sz="2800" b="1" dirty="0">
              <a:latin typeface="微软雅黑" panose="020B0503020204020204" pitchFamily="34" charset="-122"/>
              <a:ea typeface="微软雅黑" panose="020B0503020204020204" pitchFamily="34" charset="-122"/>
            </a:endParaRPr>
          </a:p>
        </p:txBody>
      </p:sp>
      <p:pic>
        <p:nvPicPr>
          <p:cNvPr id="2" name="视频">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92075" y="711199"/>
            <a:ext cx="11915198" cy="6238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986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777240" y="1909213"/>
            <a:ext cx="10661650" cy="149225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53" name="矩形 52"/>
          <p:cNvSpPr/>
          <p:nvPr/>
        </p:nvSpPr>
        <p:spPr>
          <a:xfrm>
            <a:off x="8831262" y="2036789"/>
            <a:ext cx="1885315" cy="65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54" name="矩形 53"/>
          <p:cNvSpPr/>
          <p:nvPr/>
        </p:nvSpPr>
        <p:spPr>
          <a:xfrm>
            <a:off x="8364220" y="2829074"/>
            <a:ext cx="2807482" cy="392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55" name="矩形 54"/>
          <p:cNvSpPr/>
          <p:nvPr/>
        </p:nvSpPr>
        <p:spPr>
          <a:xfrm>
            <a:off x="1643380" y="2836948"/>
            <a:ext cx="2668905"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56" name="矩形 55"/>
          <p:cNvSpPr/>
          <p:nvPr/>
        </p:nvSpPr>
        <p:spPr>
          <a:xfrm>
            <a:off x="4945380" y="2836948"/>
            <a:ext cx="2785745" cy="384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50" name="矩形 49"/>
          <p:cNvSpPr/>
          <p:nvPr/>
        </p:nvSpPr>
        <p:spPr>
          <a:xfrm>
            <a:off x="1633220" y="2064153"/>
            <a:ext cx="2679065" cy="65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51" name="矩形 50"/>
          <p:cNvSpPr/>
          <p:nvPr>
            <p:custDataLst>
              <p:tags r:id="rId1"/>
            </p:custDataLst>
          </p:nvPr>
        </p:nvSpPr>
        <p:spPr>
          <a:xfrm>
            <a:off x="957580" y="2408323"/>
            <a:ext cx="295275" cy="390525"/>
          </a:xfrm>
          <a:prstGeom prst="rect">
            <a:avLst/>
          </a:prstGeom>
          <a:noFill/>
        </p:spPr>
        <p:txBody>
          <a:bodyPr lIns="0" tIns="0" rIns="0" bIns="0">
            <a:noAutofit/>
          </a:bodyPr>
          <a:lstStyle/>
          <a:p>
            <a:pPr indent="0" algn="ctr">
              <a:lnSpc>
                <a:spcPct val="110000"/>
              </a:lnSpc>
            </a:pPr>
            <a:r>
              <a:rPr lang="zh-CN" sz="1600" b="1">
                <a:solidFill>
                  <a:schemeClr val="bg1"/>
                </a:solidFill>
                <a:latin typeface="微软雅黑" panose="020B0503020204020204" pitchFamily="34" charset="-122"/>
                <a:ea typeface="微软雅黑" panose="020B0503020204020204" pitchFamily="34" charset="-122"/>
              </a:rPr>
              <a:t>上</a:t>
            </a:r>
            <a:endParaRPr lang="zh-CN" sz="1600" b="1">
              <a:solidFill>
                <a:schemeClr val="bg1"/>
              </a:solidFill>
              <a:latin typeface="微软雅黑" panose="020B0503020204020204" pitchFamily="34" charset="-122"/>
              <a:ea typeface="微软雅黑" panose="020B0503020204020204" pitchFamily="34" charset="-122"/>
            </a:endParaRPr>
          </a:p>
          <a:p>
            <a:pPr indent="0" algn="ctr">
              <a:lnSpc>
                <a:spcPct val="110000"/>
              </a:lnSpc>
            </a:pPr>
            <a:r>
              <a:rPr lang="zh-CN" sz="1600" b="1">
                <a:solidFill>
                  <a:schemeClr val="bg1"/>
                </a:solidFill>
                <a:latin typeface="微软雅黑" panose="020B0503020204020204" pitchFamily="34" charset="-122"/>
                <a:ea typeface="微软雅黑" panose="020B0503020204020204" pitchFamily="34" charset="-122"/>
              </a:rPr>
              <a:t>游</a:t>
            </a:r>
            <a:endParaRPr lang="zh-CN" sz="1600" b="1">
              <a:solidFill>
                <a:schemeClr val="bg1"/>
              </a:solidFill>
              <a:latin typeface="微软雅黑" panose="020B0503020204020204" pitchFamily="34" charset="-122"/>
              <a:ea typeface="微软雅黑" panose="020B0503020204020204" pitchFamily="34" charset="-122"/>
            </a:endParaRPr>
          </a:p>
        </p:txBody>
      </p:sp>
      <p:sp>
        <p:nvSpPr>
          <p:cNvPr id="39" name="矩形 38"/>
          <p:cNvSpPr/>
          <p:nvPr/>
        </p:nvSpPr>
        <p:spPr>
          <a:xfrm>
            <a:off x="777240" y="3542433"/>
            <a:ext cx="10661650" cy="13557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48" name="矩形 47"/>
          <p:cNvSpPr/>
          <p:nvPr/>
        </p:nvSpPr>
        <p:spPr>
          <a:xfrm>
            <a:off x="9347200" y="4263793"/>
            <a:ext cx="1813560"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40" name="矩形 39"/>
          <p:cNvSpPr/>
          <p:nvPr/>
        </p:nvSpPr>
        <p:spPr>
          <a:xfrm>
            <a:off x="1633220" y="4288558"/>
            <a:ext cx="3610610"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41" name="矩形 40"/>
          <p:cNvSpPr/>
          <p:nvPr/>
        </p:nvSpPr>
        <p:spPr>
          <a:xfrm>
            <a:off x="5426710" y="4288558"/>
            <a:ext cx="3729355"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42" name="矩形 41"/>
          <p:cNvSpPr/>
          <p:nvPr/>
        </p:nvSpPr>
        <p:spPr>
          <a:xfrm>
            <a:off x="4126865" y="3659273"/>
            <a:ext cx="3130550"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43" name="矩形 42"/>
          <p:cNvSpPr/>
          <p:nvPr/>
        </p:nvSpPr>
        <p:spPr>
          <a:xfrm>
            <a:off x="7458075" y="3659273"/>
            <a:ext cx="1698625"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44" name="矩形 43"/>
          <p:cNvSpPr/>
          <p:nvPr/>
        </p:nvSpPr>
        <p:spPr>
          <a:xfrm>
            <a:off x="9347200" y="3659273"/>
            <a:ext cx="1813560"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45" name="矩形 44"/>
          <p:cNvSpPr/>
          <p:nvPr/>
        </p:nvSpPr>
        <p:spPr>
          <a:xfrm>
            <a:off x="1633220" y="3659146"/>
            <a:ext cx="2346325"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46" name="矩形 45"/>
          <p:cNvSpPr/>
          <p:nvPr>
            <p:custDataLst>
              <p:tags r:id="rId2"/>
            </p:custDataLst>
          </p:nvPr>
        </p:nvSpPr>
        <p:spPr>
          <a:xfrm>
            <a:off x="957580" y="4003443"/>
            <a:ext cx="295275" cy="390525"/>
          </a:xfrm>
          <a:prstGeom prst="rect">
            <a:avLst/>
          </a:prstGeom>
          <a:noFill/>
        </p:spPr>
        <p:txBody>
          <a:bodyPr lIns="0" tIns="0" rIns="0" bIns="0">
            <a:noAutofit/>
          </a:bodyPr>
          <a:lstStyle/>
          <a:p>
            <a:pPr indent="0" algn="ctr">
              <a:lnSpc>
                <a:spcPct val="110000"/>
              </a:lnSpc>
            </a:pPr>
            <a:r>
              <a:rPr lang="zh-CN" sz="1600" b="1">
                <a:solidFill>
                  <a:schemeClr val="bg1"/>
                </a:solidFill>
                <a:latin typeface="微软雅黑" panose="020B0503020204020204" pitchFamily="34" charset="-122"/>
                <a:ea typeface="微软雅黑" panose="020B0503020204020204" pitchFamily="34" charset="-122"/>
              </a:rPr>
              <a:t>中</a:t>
            </a:r>
            <a:endParaRPr lang="zh-CN" sz="1600" b="1">
              <a:solidFill>
                <a:schemeClr val="bg1"/>
              </a:solidFill>
              <a:latin typeface="微软雅黑" panose="020B0503020204020204" pitchFamily="34" charset="-122"/>
              <a:ea typeface="微软雅黑" panose="020B0503020204020204" pitchFamily="34" charset="-122"/>
            </a:endParaRPr>
          </a:p>
          <a:p>
            <a:pPr indent="0" algn="ctr">
              <a:lnSpc>
                <a:spcPct val="110000"/>
              </a:lnSpc>
            </a:pPr>
            <a:r>
              <a:rPr lang="zh-CN" sz="1600" b="1">
                <a:solidFill>
                  <a:schemeClr val="bg1"/>
                </a:solidFill>
                <a:latin typeface="微软雅黑" panose="020B0503020204020204" pitchFamily="34" charset="-122"/>
                <a:ea typeface="微软雅黑" panose="020B0503020204020204" pitchFamily="34" charset="-122"/>
              </a:rPr>
              <a:t>游</a:t>
            </a:r>
            <a:endParaRPr lang="zh-CN" sz="1600" b="1">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777240" y="5013093"/>
            <a:ext cx="10661650" cy="13557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33" name="矩形 32"/>
          <p:cNvSpPr/>
          <p:nvPr/>
        </p:nvSpPr>
        <p:spPr>
          <a:xfrm>
            <a:off x="1633220" y="5759218"/>
            <a:ext cx="4925695"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38" name="矩形 37"/>
          <p:cNvSpPr/>
          <p:nvPr/>
        </p:nvSpPr>
        <p:spPr>
          <a:xfrm>
            <a:off x="6755765" y="5759218"/>
            <a:ext cx="4405630"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16" name="矩形 15"/>
          <p:cNvSpPr/>
          <p:nvPr/>
        </p:nvSpPr>
        <p:spPr>
          <a:xfrm>
            <a:off x="4606227" y="5129806"/>
            <a:ext cx="1952688"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24" name="矩形 23"/>
          <p:cNvSpPr/>
          <p:nvPr/>
        </p:nvSpPr>
        <p:spPr>
          <a:xfrm>
            <a:off x="6755765" y="5129933"/>
            <a:ext cx="2400935"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32" name="矩形 31"/>
          <p:cNvSpPr/>
          <p:nvPr/>
        </p:nvSpPr>
        <p:spPr>
          <a:xfrm>
            <a:off x="9346565" y="5129933"/>
            <a:ext cx="1814195"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8" name="矩形 7"/>
          <p:cNvSpPr/>
          <p:nvPr/>
        </p:nvSpPr>
        <p:spPr>
          <a:xfrm>
            <a:off x="1633220" y="5129806"/>
            <a:ext cx="2493645" cy="4997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 name="矩形 2"/>
          <p:cNvSpPr/>
          <p:nvPr>
            <p:custDataLst>
              <p:tags r:id="rId3"/>
            </p:custDataLst>
          </p:nvPr>
        </p:nvSpPr>
        <p:spPr>
          <a:xfrm>
            <a:off x="777240" y="895783"/>
            <a:ext cx="10661015" cy="826820"/>
          </a:xfrm>
          <a:prstGeom prst="rect">
            <a:avLst/>
          </a:prstGeom>
          <a:solidFill>
            <a:schemeClr val="accent2">
              <a:lumMod val="20000"/>
              <a:lumOff val="80000"/>
            </a:schemeClr>
          </a:solidFill>
        </p:spPr>
        <p:txBody>
          <a:bodyPr lIns="0" tIns="0" rIns="0" bIns="0" anchor="ctr" anchorCtr="0">
            <a:noAutofit/>
          </a:bodyPr>
          <a:lstStyle/>
          <a:p>
            <a:pPr marL="285750" indent="-285750" fontAlgn="auto">
              <a:lnSpc>
                <a:spcPct val="125000"/>
              </a:lnSpc>
              <a:buClr>
                <a:srgbClr val="FF0000"/>
              </a:buClr>
              <a:buFont typeface="Wingdings" panose="05000000000000000000" pitchFamily="2" charset="2"/>
              <a:buChar char="u"/>
            </a:pPr>
            <a:r>
              <a:rPr lang="zh-TW" sz="1400" b="1" dirty="0" smtClean="0">
                <a:latin typeface="微软雅黑" panose="020B0503020204020204" pitchFamily="34" charset="-122"/>
                <a:ea typeface="微软雅黑" panose="020B0503020204020204" pitchFamily="34" charset="-122"/>
              </a:rPr>
              <a:t>上游</a:t>
            </a:r>
            <a:r>
              <a:rPr lang="zh-TW" sz="1400" b="1" dirty="0">
                <a:latin typeface="微软雅黑" panose="020B0503020204020204" pitchFamily="34" charset="-122"/>
                <a:ea typeface="微软雅黑" panose="020B0503020204020204" pitchFamily="34" charset="-122"/>
              </a:rPr>
              <a:t>主要</a:t>
            </a:r>
            <a:r>
              <a:rPr lang="zh-TW" sz="1400" b="1" dirty="0" smtClean="0">
                <a:latin typeface="微软雅黑" panose="020B0503020204020204" pitchFamily="34" charset="-122"/>
                <a:ea typeface="微软雅黑" panose="020B0503020204020204" pitchFamily="34" charset="-122"/>
              </a:rPr>
              <a:t>包括</a:t>
            </a:r>
            <a:r>
              <a:rPr lang="zh-CN" altLang="en-US" sz="1400" b="1" dirty="0" smtClean="0">
                <a:latin typeface="微软雅黑" panose="020B0503020204020204" pitchFamily="34" charset="-122"/>
                <a:ea typeface="微软雅黑" panose="020B0503020204020204" pitchFamily="34" charset="-122"/>
              </a:rPr>
              <a:t>：</a:t>
            </a:r>
            <a:r>
              <a:rPr lang="zh-TW" sz="1400" b="1" dirty="0" smtClean="0">
                <a:latin typeface="微软雅黑" panose="020B0503020204020204" pitchFamily="34" charset="-122"/>
                <a:ea typeface="微软雅黑" panose="020B0503020204020204" pitchFamily="34" charset="-122"/>
              </a:rPr>
              <a:t>数据</a:t>
            </a:r>
            <a:r>
              <a:rPr lang="zh-TW" sz="1400" b="1" dirty="0">
                <a:latin typeface="微软雅黑" panose="020B0503020204020204" pitchFamily="34" charset="-122"/>
                <a:ea typeface="微软雅黑" panose="020B0503020204020204" pitchFamily="34" charset="-122"/>
              </a:rPr>
              <a:t>供给方、算法/</a:t>
            </a:r>
            <a:r>
              <a:rPr lang="zh-TW" sz="1400" b="1" dirty="0" smtClean="0">
                <a:latin typeface="微软雅黑" panose="020B0503020204020204" pitchFamily="34" charset="-122"/>
                <a:ea typeface="微软雅黑" panose="020B0503020204020204" pitchFamily="34" charset="-122"/>
              </a:rPr>
              <a:t>模型</a:t>
            </a:r>
            <a:r>
              <a:rPr lang="zh-CN" altLang="en-US" sz="1400" b="1" dirty="0" smtClean="0">
                <a:latin typeface="微软雅黑" panose="020B0503020204020204" pitchFamily="34" charset="-122"/>
                <a:ea typeface="微软雅黑" panose="020B0503020204020204" pitchFamily="34" charset="-122"/>
              </a:rPr>
              <a:t>提供方</a:t>
            </a:r>
            <a:r>
              <a:rPr lang="zh-TW" sz="1400" b="1" dirty="0" smtClean="0">
                <a:latin typeface="微软雅黑" panose="020B0503020204020204" pitchFamily="34" charset="-122"/>
                <a:ea typeface="微软雅黑" panose="020B0503020204020204" pitchFamily="34" charset="-122"/>
              </a:rPr>
              <a:t>、</a:t>
            </a:r>
            <a:r>
              <a:rPr lang="zh-TW" sz="1400" b="1" dirty="0">
                <a:latin typeface="微软雅黑" panose="020B0503020204020204" pitchFamily="34" charset="-122"/>
                <a:ea typeface="微软雅黑" panose="020B0503020204020204" pitchFamily="34" charset="-122"/>
              </a:rPr>
              <a:t>创作者生态以及底层配合工具</a:t>
            </a:r>
            <a:r>
              <a:rPr lang="zh-TW" sz="1400" b="1" dirty="0" smtClean="0">
                <a:latin typeface="微软雅黑" panose="020B0503020204020204" pitchFamily="34" charset="-122"/>
                <a:ea typeface="微软雅黑" panose="020B0503020204020204" pitchFamily="34" charset="-122"/>
              </a:rPr>
              <a:t>等</a:t>
            </a:r>
            <a:endParaRPr lang="en-US" altLang="zh-TW" sz="1400" b="1" dirty="0" smtClean="0">
              <a:latin typeface="微软雅黑" panose="020B0503020204020204" pitchFamily="34" charset="-122"/>
              <a:ea typeface="微软雅黑" panose="020B0503020204020204" pitchFamily="34" charset="-122"/>
            </a:endParaRPr>
          </a:p>
          <a:p>
            <a:pPr marL="285750" indent="-285750" fontAlgn="auto">
              <a:lnSpc>
                <a:spcPct val="125000"/>
              </a:lnSpc>
              <a:buClr>
                <a:srgbClr val="FF0000"/>
              </a:buClr>
              <a:buFont typeface="Wingdings" panose="05000000000000000000" pitchFamily="2" charset="2"/>
              <a:buChar char="u"/>
            </a:pPr>
            <a:r>
              <a:rPr lang="zh-TW" sz="1400" b="1" dirty="0" smtClean="0">
                <a:latin typeface="微软雅黑" panose="020B0503020204020204" pitchFamily="34" charset="-122"/>
                <a:ea typeface="微软雅黑" panose="020B0503020204020204" pitchFamily="34" charset="-122"/>
              </a:rPr>
              <a:t>中游</a:t>
            </a:r>
            <a:r>
              <a:rPr lang="zh-TW" sz="1400" b="1" dirty="0">
                <a:latin typeface="微软雅黑" panose="020B0503020204020204" pitchFamily="34" charset="-122"/>
                <a:ea typeface="微软雅黑" panose="020B0503020204020204" pitchFamily="34" charset="-122"/>
              </a:rPr>
              <a:t>主要</a:t>
            </a:r>
            <a:r>
              <a:rPr lang="zh-TW" sz="1400" b="1" dirty="0" smtClean="0">
                <a:latin typeface="微软雅黑" panose="020B0503020204020204" pitchFamily="34" charset="-122"/>
                <a:ea typeface="微软雅黑" panose="020B0503020204020204" pitchFamily="34" charset="-122"/>
              </a:rPr>
              <a:t>包括</a:t>
            </a:r>
            <a:r>
              <a:rPr lang="zh-CN" altLang="en-US" sz="1400" b="1" dirty="0">
                <a:latin typeface="微软雅黑" panose="020B0503020204020204" pitchFamily="34" charset="-122"/>
                <a:ea typeface="微软雅黑" panose="020B0503020204020204" pitchFamily="34" charset="-122"/>
              </a:rPr>
              <a:t>：</a:t>
            </a:r>
            <a:r>
              <a:rPr lang="zh-TW" sz="1400" b="1" dirty="0" smtClean="0">
                <a:latin typeface="微软雅黑" panose="020B0503020204020204" pitchFamily="34" charset="-122"/>
                <a:ea typeface="微软雅黑" panose="020B0503020204020204" pitchFamily="34" charset="-122"/>
              </a:rPr>
              <a:t>文字</a:t>
            </a:r>
            <a:r>
              <a:rPr lang="zh-TW" sz="1400" b="1" dirty="0">
                <a:latin typeface="微软雅黑" panose="020B0503020204020204" pitchFamily="34" charset="-122"/>
                <a:ea typeface="微软雅黑" panose="020B0503020204020204" pitchFamily="34" charset="-122"/>
              </a:rPr>
              <a:t>、图像、音频、视频等数字内容</a:t>
            </a:r>
            <a:r>
              <a:rPr lang="zh-TW" sz="1400" b="1" dirty="0" smtClean="0">
                <a:latin typeface="微软雅黑" panose="020B0503020204020204" pitchFamily="34" charset="-122"/>
                <a:ea typeface="微软雅黑" panose="020B0503020204020204" pitchFamily="34" charset="-122"/>
              </a:rPr>
              <a:t>的</a:t>
            </a:r>
            <a:r>
              <a:rPr lang="zh-TW" altLang="zh-CN" sz="1400" b="1" dirty="0">
                <a:latin typeface="微软雅黑" panose="020B0503020204020204" pitchFamily="34" charset="-122"/>
                <a:ea typeface="微软雅黑" panose="020B0503020204020204" pitchFamily="34" charset="-122"/>
              </a:rPr>
              <a:t>加工</a:t>
            </a:r>
            <a:r>
              <a:rPr lang="zh-TW" sz="1400" b="1" dirty="0" smtClean="0">
                <a:latin typeface="微软雅黑" panose="020B0503020204020204" pitchFamily="34" charset="-122"/>
                <a:ea typeface="微软雅黑" panose="020B0503020204020204" pitchFamily="34" charset="-122"/>
              </a:rPr>
              <a:t>处理方</a:t>
            </a:r>
            <a:endParaRPr lang="en-US" altLang="zh-TW" sz="1400" b="1" dirty="0" smtClean="0">
              <a:latin typeface="微软雅黑" panose="020B0503020204020204" pitchFamily="34" charset="-122"/>
              <a:ea typeface="微软雅黑" panose="020B0503020204020204" pitchFamily="34" charset="-122"/>
            </a:endParaRPr>
          </a:p>
          <a:p>
            <a:pPr marL="285750" indent="-285750" fontAlgn="auto">
              <a:lnSpc>
                <a:spcPct val="125000"/>
              </a:lnSpc>
              <a:buClr>
                <a:srgbClr val="FF0000"/>
              </a:buClr>
              <a:buFont typeface="Wingdings" panose="05000000000000000000" pitchFamily="2" charset="2"/>
              <a:buChar char="u"/>
            </a:pPr>
            <a:r>
              <a:rPr lang="zh-TW" sz="1400" b="1" dirty="0" smtClean="0">
                <a:latin typeface="微软雅黑" panose="020B0503020204020204" pitchFamily="34" charset="-122"/>
                <a:ea typeface="微软雅黑" panose="020B0503020204020204" pitchFamily="34" charset="-122"/>
              </a:rPr>
              <a:t>下游主要</a:t>
            </a:r>
            <a:r>
              <a:rPr lang="zh-CN" altLang="en-US" sz="1400" b="1" dirty="0" smtClean="0">
                <a:latin typeface="微软雅黑" panose="020B0503020204020204" pitchFamily="34" charset="-122"/>
                <a:ea typeface="微软雅黑" panose="020B0503020204020204" pitchFamily="34" charset="-122"/>
              </a:rPr>
              <a:t>包括</a:t>
            </a:r>
            <a:r>
              <a:rPr lang="zh-CN" altLang="en-US" sz="1400" b="1" dirty="0">
                <a:latin typeface="微软雅黑" panose="020B0503020204020204" pitchFamily="34" charset="-122"/>
                <a:ea typeface="微软雅黑" panose="020B0503020204020204" pitchFamily="34" charset="-122"/>
              </a:rPr>
              <a:t>：</a:t>
            </a:r>
            <a:r>
              <a:rPr lang="zh-TW" sz="1400" b="1" dirty="0" smtClean="0">
                <a:latin typeface="微软雅黑" panose="020B0503020204020204" pitchFamily="34" charset="-122"/>
                <a:ea typeface="微软雅黑" panose="020B0503020204020204" pitchFamily="34" charset="-122"/>
              </a:rPr>
              <a:t>各</a:t>
            </a:r>
            <a:r>
              <a:rPr lang="zh-TW" sz="1400" b="1" dirty="0">
                <a:latin typeface="微软雅黑" panose="020B0503020204020204" pitchFamily="34" charset="-122"/>
                <a:ea typeface="微软雅黑" panose="020B0503020204020204" pitchFamily="34" charset="-122"/>
              </a:rPr>
              <a:t>类数字内容分发平台、消费方及相关服务机构</a:t>
            </a:r>
            <a:r>
              <a:rPr lang="zh-TW" sz="1400" b="1" dirty="0" smtClean="0">
                <a:latin typeface="微软雅黑" panose="020B0503020204020204" pitchFamily="34" charset="-122"/>
                <a:ea typeface="微软雅黑" panose="020B0503020204020204" pitchFamily="34" charset="-122"/>
              </a:rPr>
              <a:t>等</a:t>
            </a:r>
            <a:endParaRPr lang="zh-TW" sz="1400" b="1" dirty="0">
              <a:latin typeface="微软雅黑" panose="020B0503020204020204" pitchFamily="34" charset="-122"/>
              <a:ea typeface="微软雅黑" panose="020B0503020204020204" pitchFamily="34" charset="-122"/>
            </a:endParaRPr>
          </a:p>
        </p:txBody>
      </p:sp>
      <p:sp>
        <p:nvSpPr>
          <p:cNvPr id="10" name="矩形 9"/>
          <p:cNvSpPr/>
          <p:nvPr>
            <p:custDataLst>
              <p:tags r:id="rId4"/>
            </p:custDataLst>
          </p:nvPr>
        </p:nvSpPr>
        <p:spPr>
          <a:xfrm>
            <a:off x="2049717" y="2922356"/>
            <a:ext cx="1856232" cy="213360"/>
          </a:xfrm>
          <a:prstGeom prst="rect">
            <a:avLst/>
          </a:prstGeom>
          <a:noFill/>
        </p:spPr>
        <p:txBody>
          <a:bodyPr wrap="none" lIns="0" tIns="0" rIns="0" bIns="0">
            <a:noAutofit/>
          </a:bodyPr>
          <a:lstStyle/>
          <a:p>
            <a:pPr indent="0">
              <a:lnSpc>
                <a:spcPct val="110000"/>
              </a:lnSpc>
            </a:pPr>
            <a:r>
              <a:rPr lang="zh-TW" sz="1400" b="1" dirty="0">
                <a:latin typeface="微软雅黑" panose="020B0503020204020204" pitchFamily="34" charset="-122"/>
                <a:ea typeface="微软雅黑" panose="020B0503020204020204" pitchFamily="34" charset="-122"/>
              </a:rPr>
              <a:t>相关算法</a:t>
            </a:r>
            <a:r>
              <a:rPr lang="zh-TW" sz="1400" b="1" dirty="0">
                <a:latin typeface="Arial" panose="020B0604020202020204"/>
                <a:ea typeface="Arial" panose="020B0604020202020204"/>
              </a:rPr>
              <a:t>/</a:t>
            </a:r>
            <a:r>
              <a:rPr lang="zh-TW" sz="1400" b="1" dirty="0" smtClean="0">
                <a:latin typeface="微软雅黑" panose="020B0503020204020204" pitchFamily="34" charset="-122"/>
                <a:ea typeface="微软雅黑" panose="020B0503020204020204" pitchFamily="34" charset="-122"/>
              </a:rPr>
              <a:t>模型</a:t>
            </a:r>
            <a:r>
              <a:rPr lang="zh-CN" altLang="en-US" sz="1400" b="1" dirty="0" smtClean="0">
                <a:latin typeface="微软雅黑" panose="020B0503020204020204" pitchFamily="34" charset="-122"/>
                <a:ea typeface="微软雅黑" panose="020B0503020204020204" pitchFamily="34" charset="-122"/>
              </a:rPr>
              <a:t>提供方</a:t>
            </a:r>
            <a:endParaRPr lang="zh-TW" sz="1400" b="1" dirty="0">
              <a:latin typeface="微软雅黑" panose="020B0503020204020204" pitchFamily="34" charset="-122"/>
              <a:ea typeface="微软雅黑" panose="020B0503020204020204" pitchFamily="34" charset="-122"/>
            </a:endParaRPr>
          </a:p>
        </p:txBody>
      </p:sp>
      <p:sp>
        <p:nvSpPr>
          <p:cNvPr id="12" name="矩形 11"/>
          <p:cNvSpPr/>
          <p:nvPr>
            <p:custDataLst>
              <p:tags r:id="rId5"/>
            </p:custDataLst>
          </p:nvPr>
        </p:nvSpPr>
        <p:spPr>
          <a:xfrm>
            <a:off x="5729669" y="2923880"/>
            <a:ext cx="1100328" cy="210312"/>
          </a:xfrm>
          <a:prstGeom prst="rect">
            <a:avLst/>
          </a:prstGeom>
          <a:noFill/>
        </p:spPr>
        <p:txBody>
          <a:bodyPr wrap="none" lIns="0" tIns="0" rIns="0" bIns="0">
            <a:noAutofit/>
          </a:bodyPr>
          <a:lstStyle/>
          <a:p>
            <a:pPr indent="0">
              <a:lnSpc>
                <a:spcPct val="110000"/>
              </a:lnSpc>
            </a:pPr>
            <a:r>
              <a:rPr lang="zh-TW" sz="1400" b="1">
                <a:latin typeface="微软雅黑" panose="020B0503020204020204" pitchFamily="34" charset="-122"/>
                <a:ea typeface="微软雅黑" panose="020B0503020204020204" pitchFamily="34" charset="-122"/>
              </a:rPr>
              <a:t>相关开源算法</a:t>
            </a:r>
            <a:endParaRPr lang="zh-TW" sz="1400" b="1">
              <a:latin typeface="微软雅黑" panose="020B0503020204020204" pitchFamily="34" charset="-122"/>
              <a:ea typeface="微软雅黑" panose="020B0503020204020204" pitchFamily="34" charset="-122"/>
            </a:endParaRPr>
          </a:p>
        </p:txBody>
      </p:sp>
      <p:sp>
        <p:nvSpPr>
          <p:cNvPr id="13" name="矩形 12"/>
          <p:cNvSpPr/>
          <p:nvPr>
            <p:custDataLst>
              <p:tags r:id="rId6"/>
            </p:custDataLst>
          </p:nvPr>
        </p:nvSpPr>
        <p:spPr>
          <a:xfrm>
            <a:off x="9068117" y="2158709"/>
            <a:ext cx="1432560" cy="377825"/>
          </a:xfrm>
          <a:prstGeom prst="rect">
            <a:avLst/>
          </a:prstGeom>
          <a:noFill/>
        </p:spPr>
        <p:txBody>
          <a:bodyPr lIns="0" tIns="0" rIns="0" bIns="0">
            <a:noAutofit/>
          </a:bodyPr>
          <a:lstStyle/>
          <a:p>
            <a:pPr indent="0" algn="ctr">
              <a:lnSpc>
                <a:spcPct val="110000"/>
              </a:lnSpc>
            </a:pPr>
            <a:r>
              <a:rPr lang="zh-TW" sz="1400" b="1" dirty="0">
                <a:latin typeface="微软雅黑" panose="020B0503020204020204" pitchFamily="34" charset="-122"/>
                <a:ea typeface="微软雅黑" panose="020B0503020204020204" pitchFamily="34" charset="-122"/>
              </a:rPr>
              <a:t>创作者生态</a:t>
            </a:r>
            <a:endParaRPr lang="zh-TW" sz="1400" b="1" dirty="0">
              <a:latin typeface="微软雅黑" panose="020B0503020204020204" pitchFamily="34" charset="-122"/>
              <a:ea typeface="微软雅黑" panose="020B0503020204020204" pitchFamily="34" charset="-122"/>
            </a:endParaRPr>
          </a:p>
          <a:p>
            <a:pPr indent="0" algn="ctr">
              <a:lnSpc>
                <a:spcPct val="110000"/>
              </a:lnSpc>
            </a:pPr>
            <a:r>
              <a:rPr lang="zh-TW" sz="1200" dirty="0" smtClean="0">
                <a:latin typeface="微软雅黑" panose="020B0503020204020204" pitchFamily="34" charset="-122"/>
                <a:ea typeface="微软雅黑" panose="020B0503020204020204" pitchFamily="34" charset="-122"/>
              </a:rPr>
              <a:t>内容</a:t>
            </a:r>
            <a:r>
              <a:rPr lang="zh-TW" sz="1200" dirty="0">
                <a:latin typeface="微软雅黑" panose="020B0503020204020204" pitchFamily="34" charset="-122"/>
                <a:ea typeface="微软雅黑" panose="020B0503020204020204" pitchFamily="34" charset="-122"/>
              </a:rPr>
              <a:t>素材</a:t>
            </a:r>
            <a:endParaRPr lang="zh-TW" sz="1200"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5590858" y="2039928"/>
            <a:ext cx="1377950" cy="656590"/>
            <a:chOff x="5309235" y="2064153"/>
            <a:chExt cx="1377950" cy="656590"/>
          </a:xfrm>
        </p:grpSpPr>
        <p:sp>
          <p:nvSpPr>
            <p:cNvPr id="52" name="矩形 51"/>
            <p:cNvSpPr/>
            <p:nvPr/>
          </p:nvSpPr>
          <p:spPr>
            <a:xfrm>
              <a:off x="5309235" y="2064153"/>
              <a:ext cx="1377950" cy="656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endParaRPr lang="zh-CN" altLang="en-US"/>
            </a:p>
          </p:txBody>
        </p:sp>
        <p:sp>
          <p:nvSpPr>
            <p:cNvPr id="14" name="矩形 13"/>
            <p:cNvSpPr/>
            <p:nvPr>
              <p:custDataLst>
                <p:tags r:id="rId7"/>
              </p:custDataLst>
            </p:nvPr>
          </p:nvSpPr>
          <p:spPr>
            <a:xfrm>
              <a:off x="5536819" y="2180612"/>
              <a:ext cx="923544" cy="423672"/>
            </a:xfrm>
            <a:prstGeom prst="rect">
              <a:avLst/>
            </a:prstGeom>
            <a:noFill/>
          </p:spPr>
          <p:txBody>
            <a:bodyPr lIns="0" tIns="0" rIns="0" bIns="0">
              <a:noAutofit/>
            </a:bodyPr>
            <a:lstStyle/>
            <a:p>
              <a:pPr indent="0" algn="ctr">
                <a:lnSpc>
                  <a:spcPct val="110000"/>
                </a:lnSpc>
              </a:pPr>
              <a:r>
                <a:rPr lang="zh-TW" sz="1400" b="1" dirty="0" smtClean="0">
                  <a:latin typeface="微软雅黑" panose="020B0503020204020204" pitchFamily="34" charset="-122"/>
                  <a:ea typeface="微软雅黑" panose="020B0503020204020204" pitchFamily="34" charset="-122"/>
                </a:rPr>
                <a:t>数据分析</a:t>
              </a:r>
              <a:endParaRPr lang="en-US" altLang="zh-TW" sz="1400" b="1" dirty="0" smtClean="0">
                <a:latin typeface="微软雅黑" panose="020B0503020204020204" pitchFamily="34" charset="-122"/>
                <a:ea typeface="微软雅黑" panose="020B0503020204020204" pitchFamily="34" charset="-122"/>
              </a:endParaRPr>
            </a:p>
            <a:p>
              <a:pPr indent="0" algn="ctr">
                <a:lnSpc>
                  <a:spcPct val="110000"/>
                </a:lnSpc>
              </a:pPr>
              <a:r>
                <a:rPr lang="zh-TW" sz="1400" b="1" dirty="0" smtClean="0">
                  <a:latin typeface="微软雅黑" panose="020B0503020204020204" pitchFamily="34" charset="-122"/>
                  <a:ea typeface="微软雅黑" panose="020B0503020204020204" pitchFamily="34" charset="-122"/>
                </a:rPr>
                <a:t>及标注</a:t>
              </a:r>
              <a:endParaRPr lang="zh-TW" sz="1400" b="1" dirty="0">
                <a:latin typeface="微软雅黑" panose="020B0503020204020204" pitchFamily="34" charset="-122"/>
                <a:ea typeface="微软雅黑" panose="020B0503020204020204" pitchFamily="34" charset="-122"/>
              </a:endParaRPr>
            </a:p>
          </p:txBody>
        </p:sp>
      </p:grpSp>
      <p:sp>
        <p:nvSpPr>
          <p:cNvPr id="15" name="矩形 14"/>
          <p:cNvSpPr/>
          <p:nvPr>
            <p:custDataLst>
              <p:tags r:id="rId8"/>
            </p:custDataLst>
          </p:nvPr>
        </p:nvSpPr>
        <p:spPr>
          <a:xfrm>
            <a:off x="1615797" y="2097808"/>
            <a:ext cx="2713909" cy="585216"/>
          </a:xfrm>
          <a:prstGeom prst="rect">
            <a:avLst/>
          </a:prstGeom>
          <a:noFill/>
        </p:spPr>
        <p:txBody>
          <a:bodyPr lIns="0" tIns="0" rIns="0" bIns="0">
            <a:noAutofit/>
          </a:bodyPr>
          <a:lstStyle/>
          <a:p>
            <a:pPr indent="0" algn="ctr">
              <a:lnSpc>
                <a:spcPct val="110000"/>
              </a:lnSpc>
            </a:pPr>
            <a:r>
              <a:rPr lang="zh-TW" sz="1400" b="1" dirty="0">
                <a:latin typeface="微软雅黑" panose="020B0503020204020204" pitchFamily="34" charset="-122"/>
                <a:ea typeface="微软雅黑" panose="020B0503020204020204" pitchFamily="34" charset="-122"/>
              </a:rPr>
              <a:t>数据供给方</a:t>
            </a:r>
            <a:endParaRPr lang="zh-TW" sz="1400" b="1" dirty="0">
              <a:latin typeface="微软雅黑" panose="020B0503020204020204" pitchFamily="34" charset="-122"/>
              <a:ea typeface="微软雅黑" panose="020B0503020204020204" pitchFamily="34" charset="-122"/>
            </a:endParaRPr>
          </a:p>
          <a:p>
            <a:pPr indent="0" algn="ctr">
              <a:lnSpc>
                <a:spcPct val="110000"/>
              </a:lnSpc>
            </a:pPr>
            <a:r>
              <a:rPr lang="zh-TW" sz="1200" dirty="0" smtClean="0">
                <a:latin typeface="微软雅黑" panose="020B0503020204020204" pitchFamily="34" charset="-122"/>
                <a:ea typeface="微软雅黑" panose="020B0503020204020204" pitchFamily="34" charset="-122"/>
              </a:rPr>
              <a:t>业务</a:t>
            </a:r>
            <a:r>
              <a:rPr lang="zh-TW" sz="1200" dirty="0">
                <a:latin typeface="微软雅黑" panose="020B0503020204020204" pitchFamily="34" charset="-122"/>
                <a:ea typeface="微软雅黑" panose="020B0503020204020204" pitchFamily="34" charset="-122"/>
              </a:rPr>
              <a:t>数据联通、素材数据收集等</a:t>
            </a:r>
            <a:r>
              <a:rPr lang="zh-TW" sz="1200" dirty="0" smtClean="0">
                <a:latin typeface="微软雅黑" panose="020B0503020204020204" pitchFamily="34" charset="-122"/>
                <a:ea typeface="微软雅黑" panose="020B0503020204020204" pitchFamily="34" charset="-122"/>
              </a:rPr>
              <a:t>，</a:t>
            </a:r>
            <a:endParaRPr lang="en-US" altLang="zh-TW" sz="1200" dirty="0" smtClean="0">
              <a:latin typeface="微软雅黑" panose="020B0503020204020204" pitchFamily="34" charset="-122"/>
              <a:ea typeface="微软雅黑" panose="020B0503020204020204" pitchFamily="34" charset="-122"/>
            </a:endParaRPr>
          </a:p>
          <a:p>
            <a:pPr indent="0" algn="ctr">
              <a:lnSpc>
                <a:spcPct val="110000"/>
              </a:lnSpc>
            </a:pPr>
            <a:r>
              <a:rPr lang="zh-TW" sz="1200" dirty="0" smtClean="0">
                <a:latin typeface="微软雅黑" panose="020B0503020204020204" pitchFamily="34" charset="-122"/>
                <a:ea typeface="微软雅黑" panose="020B0503020204020204" pitchFamily="34" charset="-122"/>
              </a:rPr>
              <a:t>如</a:t>
            </a:r>
            <a:r>
              <a:rPr lang="zh-TW" sz="1200" dirty="0">
                <a:latin typeface="微软雅黑" panose="020B0503020204020204" pitchFamily="34" charset="-122"/>
                <a:ea typeface="微软雅黑" panose="020B0503020204020204" pitchFamily="34" charset="-122"/>
              </a:rPr>
              <a:t>第三方营销公司、版权图库方</a:t>
            </a:r>
            <a:r>
              <a:rPr lang="zh-TW" sz="1200" dirty="0" smtClean="0">
                <a:latin typeface="微软雅黑" panose="020B0503020204020204" pitchFamily="34" charset="-122"/>
                <a:ea typeface="微软雅黑" panose="020B0503020204020204" pitchFamily="34" charset="-122"/>
              </a:rPr>
              <a:t>等</a:t>
            </a:r>
            <a:endParaRPr lang="zh-TW" sz="1200" dirty="0">
              <a:latin typeface="微软雅黑" panose="020B0503020204020204" pitchFamily="34" charset="-122"/>
              <a:ea typeface="微软雅黑" panose="020B0503020204020204" pitchFamily="34" charset="-122"/>
            </a:endParaRPr>
          </a:p>
        </p:txBody>
      </p:sp>
      <p:sp>
        <p:nvSpPr>
          <p:cNvPr id="17" name="矩形 16"/>
          <p:cNvSpPr/>
          <p:nvPr>
            <p:custDataLst>
              <p:tags r:id="rId9"/>
            </p:custDataLst>
          </p:nvPr>
        </p:nvSpPr>
        <p:spPr>
          <a:xfrm>
            <a:off x="8934262" y="2930967"/>
            <a:ext cx="1667397" cy="216408"/>
          </a:xfrm>
          <a:prstGeom prst="rect">
            <a:avLst/>
          </a:prstGeom>
          <a:noFill/>
        </p:spPr>
        <p:txBody>
          <a:bodyPr wrap="none" lIns="0" tIns="0" rIns="0" bIns="0">
            <a:noAutofit/>
          </a:bodyPr>
          <a:lstStyle/>
          <a:p>
            <a:pPr indent="0" algn="ctr">
              <a:lnSpc>
                <a:spcPct val="110000"/>
              </a:lnSpc>
            </a:pPr>
            <a:r>
              <a:rPr lang="zh-TW" sz="1400" b="1" dirty="0">
                <a:latin typeface="微软雅黑" panose="020B0503020204020204" pitchFamily="34" charset="-122"/>
                <a:ea typeface="微软雅黑" panose="020B0503020204020204" pitchFamily="34" charset="-122"/>
              </a:rPr>
              <a:t>底层配合</a:t>
            </a:r>
            <a:r>
              <a:rPr lang="zh-TW" sz="1400" b="1" dirty="0" smtClean="0">
                <a:latin typeface="微软雅黑" panose="020B0503020204020204" pitchFamily="34" charset="-122"/>
                <a:ea typeface="微软雅黑" panose="020B0503020204020204" pitchFamily="34" charset="-122"/>
              </a:rPr>
              <a:t>工具</a:t>
            </a:r>
            <a:endParaRPr lang="zh-TW" sz="1400" b="1" dirty="0">
              <a:latin typeface="微软雅黑" panose="020B0503020204020204" pitchFamily="34" charset="-122"/>
              <a:ea typeface="微软雅黑" panose="020B0503020204020204" pitchFamily="34" charset="-122"/>
            </a:endParaRPr>
          </a:p>
        </p:txBody>
      </p:sp>
      <p:sp>
        <p:nvSpPr>
          <p:cNvPr id="19" name="矩形 18"/>
          <p:cNvSpPr/>
          <p:nvPr>
            <p:custDataLst>
              <p:tags r:id="rId10"/>
            </p:custDataLst>
          </p:nvPr>
        </p:nvSpPr>
        <p:spPr>
          <a:xfrm>
            <a:off x="3172251" y="5903934"/>
            <a:ext cx="1182624" cy="210312"/>
          </a:xfrm>
          <a:prstGeom prst="rect">
            <a:avLst/>
          </a:prstGeom>
          <a:noFill/>
        </p:spPr>
        <p:txBody>
          <a:bodyPr wrap="none" lIns="0" tIns="0" rIns="0" bIns="0">
            <a:noAutofit/>
          </a:bodyPr>
          <a:lstStyle/>
          <a:p>
            <a:pPr indent="0">
              <a:lnSpc>
                <a:spcPct val="110000"/>
              </a:lnSpc>
            </a:pPr>
            <a:r>
              <a:rPr lang="zh-TW" sz="1400" b="1" dirty="0" smtClean="0">
                <a:latin typeface="微软雅黑" panose="020B0503020204020204" pitchFamily="34" charset="-122"/>
                <a:ea typeface="微软雅黑" panose="020B0503020204020204" pitchFamily="34" charset="-122"/>
              </a:rPr>
              <a:t>内容检测</a:t>
            </a:r>
            <a:r>
              <a:rPr lang="zh-CN" altLang="en-US" sz="1400" b="1" dirty="0" smtClean="0">
                <a:latin typeface="微软雅黑" panose="020B0503020204020204" pitchFamily="34" charset="-122"/>
                <a:ea typeface="微软雅黑" panose="020B0503020204020204" pitchFamily="34" charset="-122"/>
              </a:rPr>
              <a:t>与合规性审查</a:t>
            </a:r>
            <a:endParaRPr lang="zh-TW" sz="1400" b="1" dirty="0">
              <a:latin typeface="微软雅黑" panose="020B0503020204020204" pitchFamily="34" charset="-122"/>
              <a:ea typeface="微软雅黑" panose="020B0503020204020204" pitchFamily="34" charset="-122"/>
            </a:endParaRPr>
          </a:p>
        </p:txBody>
      </p:sp>
      <p:sp>
        <p:nvSpPr>
          <p:cNvPr id="20" name="矩形 19"/>
          <p:cNvSpPr/>
          <p:nvPr>
            <p:custDataLst>
              <p:tags r:id="rId11"/>
            </p:custDataLst>
          </p:nvPr>
        </p:nvSpPr>
        <p:spPr>
          <a:xfrm>
            <a:off x="1763395" y="5192875"/>
            <a:ext cx="2216150" cy="299720"/>
          </a:xfrm>
          <a:prstGeom prst="rect">
            <a:avLst/>
          </a:prstGeom>
          <a:noFill/>
        </p:spPr>
        <p:txBody>
          <a:bodyPr lIns="0" tIns="0" rIns="0" bIns="0">
            <a:noAutofit/>
          </a:bodyPr>
          <a:lstStyle/>
          <a:p>
            <a:pPr indent="0" algn="ctr">
              <a:lnSpc>
                <a:spcPct val="110000"/>
              </a:lnSpc>
            </a:pPr>
            <a:r>
              <a:rPr lang="zh-TW" sz="1400" b="1" dirty="0" smtClean="0">
                <a:latin typeface="微软雅黑" panose="020B0503020204020204" pitchFamily="34" charset="-122"/>
                <a:ea typeface="微软雅黑" panose="020B0503020204020204" pitchFamily="34" charset="-122"/>
              </a:rPr>
              <a:t>内容</a:t>
            </a:r>
            <a:r>
              <a:rPr lang="zh-TW" sz="1400" b="1" dirty="0">
                <a:latin typeface="微软雅黑" panose="020B0503020204020204" pitchFamily="34" charset="-122"/>
                <a:ea typeface="微软雅黑" panose="020B0503020204020204" pitchFamily="34" charset="-122"/>
              </a:rPr>
              <a:t>创作及分发</a:t>
            </a:r>
            <a:r>
              <a:rPr lang="zh-TW" sz="1400" b="1" dirty="0" smtClean="0">
                <a:latin typeface="微软雅黑" panose="020B0503020204020204" pitchFamily="34" charset="-122"/>
                <a:ea typeface="微软雅黑" panose="020B0503020204020204" pitchFamily="34" charset="-122"/>
              </a:rPr>
              <a:t>平台</a:t>
            </a:r>
            <a:endParaRPr lang="en-US" altLang="zh-TW" sz="1400" b="1" dirty="0" smtClean="0">
              <a:latin typeface="微软雅黑" panose="020B0503020204020204" pitchFamily="34" charset="-122"/>
              <a:ea typeface="微软雅黑" panose="020B0503020204020204" pitchFamily="34" charset="-122"/>
            </a:endParaRPr>
          </a:p>
          <a:p>
            <a:pPr indent="0" algn="ctr">
              <a:lnSpc>
                <a:spcPct val="110000"/>
              </a:lnSpc>
            </a:pPr>
            <a:r>
              <a:rPr lang="zh-TW" sz="1200" dirty="0" smtClean="0">
                <a:latin typeface="微软雅黑" panose="020B0503020204020204" pitchFamily="34" charset="-122"/>
                <a:ea typeface="微软雅黑" panose="020B0503020204020204" pitchFamily="34" charset="-122"/>
              </a:rPr>
              <a:t>激发</a:t>
            </a:r>
            <a:r>
              <a:rPr lang="zh-CN" altLang="en-US" sz="1200" dirty="0" smtClean="0">
                <a:latin typeface="Arial" panose="020B0604020202020204"/>
              </a:rPr>
              <a:t>专业</a:t>
            </a:r>
            <a:r>
              <a:rPr lang="zh-CN" altLang="en-US" sz="1200" dirty="0" smtClean="0">
                <a:latin typeface="微软雅黑" panose="020B0503020204020204" pitchFamily="34" charset="-122"/>
                <a:ea typeface="微软雅黑" panose="020B0503020204020204" pitchFamily="34" charset="-122"/>
              </a:rPr>
              <a:t>与</a:t>
            </a:r>
            <a:r>
              <a:rPr lang="zh-CN" altLang="en-US" sz="1200" dirty="0" smtClean="0">
                <a:latin typeface="Arial" panose="020B0604020202020204"/>
              </a:rPr>
              <a:t>用户的生产内容</a:t>
            </a:r>
            <a:r>
              <a:rPr lang="zh-TW" sz="1200" dirty="0" smtClean="0">
                <a:latin typeface="微软雅黑" panose="020B0503020204020204" pitchFamily="34" charset="-122"/>
                <a:ea typeface="微软雅黑" panose="020B0503020204020204" pitchFamily="34" charset="-122"/>
              </a:rPr>
              <a:t>活力</a:t>
            </a:r>
            <a:endParaRPr lang="zh-TW" sz="1200" dirty="0">
              <a:latin typeface="微软雅黑" panose="020B0503020204020204" pitchFamily="34" charset="-122"/>
              <a:ea typeface="微软雅黑" panose="020B0503020204020204" pitchFamily="34" charset="-122"/>
            </a:endParaRPr>
          </a:p>
        </p:txBody>
      </p:sp>
      <p:sp>
        <p:nvSpPr>
          <p:cNvPr id="21" name="矩形 20"/>
          <p:cNvSpPr/>
          <p:nvPr>
            <p:custDataLst>
              <p:tags r:id="rId12"/>
            </p:custDataLst>
          </p:nvPr>
        </p:nvSpPr>
        <p:spPr>
          <a:xfrm>
            <a:off x="5209191" y="5158565"/>
            <a:ext cx="746760" cy="429768"/>
          </a:xfrm>
          <a:prstGeom prst="rect">
            <a:avLst/>
          </a:prstGeom>
          <a:noFill/>
        </p:spPr>
        <p:txBody>
          <a:bodyPr lIns="0" tIns="0" rIns="0" bIns="0">
            <a:noAutofit/>
          </a:bodyPr>
          <a:lstStyle/>
          <a:p>
            <a:pPr indent="0" algn="ctr">
              <a:lnSpc>
                <a:spcPct val="110000"/>
              </a:lnSpc>
            </a:pPr>
            <a:r>
              <a:rPr lang="zh-TW" sz="1400" b="1" dirty="0">
                <a:latin typeface="微软雅黑" panose="020B0503020204020204" pitchFamily="34" charset="-122"/>
                <a:ea typeface="微软雅黑" panose="020B0503020204020204" pitchFamily="34" charset="-122"/>
              </a:rPr>
              <a:t>第三方分发渠道</a:t>
            </a:r>
            <a:endParaRPr lang="zh-TW" sz="1400" b="1" dirty="0">
              <a:latin typeface="微软雅黑" panose="020B0503020204020204" pitchFamily="34" charset="-122"/>
              <a:ea typeface="微软雅黑" panose="020B0503020204020204" pitchFamily="34" charset="-122"/>
            </a:endParaRPr>
          </a:p>
        </p:txBody>
      </p:sp>
      <p:sp>
        <p:nvSpPr>
          <p:cNvPr id="22" name="矩形 21"/>
          <p:cNvSpPr/>
          <p:nvPr>
            <p:custDataLst>
              <p:tags r:id="rId13"/>
            </p:custDataLst>
          </p:nvPr>
        </p:nvSpPr>
        <p:spPr>
          <a:xfrm>
            <a:off x="8143240" y="5810971"/>
            <a:ext cx="1630680" cy="396240"/>
          </a:xfrm>
          <a:prstGeom prst="rect">
            <a:avLst/>
          </a:prstGeom>
          <a:noFill/>
        </p:spPr>
        <p:txBody>
          <a:bodyPr lIns="0" tIns="0" rIns="0" bIns="0">
            <a:noAutofit/>
          </a:bodyPr>
          <a:lstStyle/>
          <a:p>
            <a:pPr indent="0">
              <a:lnSpc>
                <a:spcPct val="110000"/>
              </a:lnSpc>
            </a:pPr>
            <a:r>
              <a:rPr lang="zh-TW" sz="1400" b="1">
                <a:latin typeface="微软雅黑" panose="020B0503020204020204" pitchFamily="34" charset="-122"/>
                <a:ea typeface="微软雅黑" panose="020B0503020204020204" pitchFamily="34" charset="-122"/>
              </a:rPr>
              <a:t>第三方内容服务机构</a:t>
            </a:r>
            <a:endParaRPr lang="zh-TW" sz="1400" b="1">
              <a:latin typeface="微软雅黑" panose="020B0503020204020204" pitchFamily="34" charset="-122"/>
              <a:ea typeface="微软雅黑" panose="020B0503020204020204" pitchFamily="34" charset="-122"/>
            </a:endParaRPr>
          </a:p>
          <a:p>
            <a:pPr indent="0">
              <a:lnSpc>
                <a:spcPct val="110000"/>
              </a:lnSpc>
            </a:pPr>
            <a:r>
              <a:rPr lang="en-US" sz="1200">
                <a:latin typeface="Arial" panose="020B0604020202020204"/>
              </a:rPr>
              <a:t>MCN</a:t>
            </a:r>
            <a:r>
              <a:rPr lang="zh-TW" sz="1200">
                <a:latin typeface="微软雅黑" panose="020B0503020204020204" pitchFamily="34" charset="-122"/>
                <a:ea typeface="微软雅黑" panose="020B0503020204020204" pitchFamily="34" charset="-122"/>
              </a:rPr>
              <a:t>公司、公关公司等</a:t>
            </a:r>
            <a:endParaRPr lang="zh-TW" sz="1200">
              <a:latin typeface="微软雅黑" panose="020B0503020204020204" pitchFamily="34" charset="-122"/>
              <a:ea typeface="微软雅黑" panose="020B0503020204020204" pitchFamily="34" charset="-122"/>
            </a:endParaRPr>
          </a:p>
        </p:txBody>
      </p:sp>
      <p:sp>
        <p:nvSpPr>
          <p:cNvPr id="23" name="矩形 22"/>
          <p:cNvSpPr/>
          <p:nvPr>
            <p:custDataLst>
              <p:tags r:id="rId14"/>
            </p:custDataLst>
          </p:nvPr>
        </p:nvSpPr>
        <p:spPr>
          <a:xfrm>
            <a:off x="7026593" y="5183082"/>
            <a:ext cx="1859280" cy="393192"/>
          </a:xfrm>
          <a:prstGeom prst="rect">
            <a:avLst/>
          </a:prstGeom>
          <a:noFill/>
        </p:spPr>
        <p:txBody>
          <a:bodyPr lIns="0" tIns="0" rIns="0" bIns="0">
            <a:noAutofit/>
          </a:bodyPr>
          <a:lstStyle/>
          <a:p>
            <a:pPr indent="0" algn="ctr">
              <a:lnSpc>
                <a:spcPct val="110000"/>
              </a:lnSpc>
            </a:pPr>
            <a:r>
              <a:rPr lang="zh-TW" sz="1400" b="1">
                <a:latin typeface="微软雅黑" panose="020B0503020204020204" pitchFamily="34" charset="-122"/>
                <a:ea typeface="微软雅黑" panose="020B0503020204020204" pitchFamily="34" charset="-122"/>
              </a:rPr>
              <a:t>内容终端生产厂商</a:t>
            </a:r>
            <a:endParaRPr lang="zh-TW" sz="1400" b="1">
              <a:latin typeface="微软雅黑" panose="020B0503020204020204" pitchFamily="34" charset="-122"/>
              <a:ea typeface="微软雅黑" panose="020B0503020204020204" pitchFamily="34" charset="-122"/>
            </a:endParaRPr>
          </a:p>
          <a:p>
            <a:pPr indent="0" algn="ctr">
              <a:lnSpc>
                <a:spcPct val="110000"/>
              </a:lnSpc>
            </a:pPr>
            <a:r>
              <a:rPr lang="zh-TW" sz="1200">
                <a:latin typeface="微软雅黑" panose="020B0503020204020204" pitchFamily="34" charset="-122"/>
                <a:ea typeface="微软雅黑" panose="020B0503020204020204" pitchFamily="34" charset="-122"/>
              </a:rPr>
              <a:t>新闻媒体机构、金融机构等</a:t>
            </a:r>
            <a:endParaRPr lang="zh-TW" sz="1200">
              <a:latin typeface="微软雅黑" panose="020B0503020204020204" pitchFamily="34" charset="-122"/>
              <a:ea typeface="微软雅黑" panose="020B0503020204020204" pitchFamily="34" charset="-122"/>
            </a:endParaRPr>
          </a:p>
        </p:txBody>
      </p:sp>
      <p:sp>
        <p:nvSpPr>
          <p:cNvPr id="25" name="矩形 24"/>
          <p:cNvSpPr/>
          <p:nvPr>
            <p:custDataLst>
              <p:tags r:id="rId15"/>
            </p:custDataLst>
          </p:nvPr>
        </p:nvSpPr>
        <p:spPr>
          <a:xfrm>
            <a:off x="7786180" y="3717185"/>
            <a:ext cx="1042416" cy="192024"/>
          </a:xfrm>
          <a:prstGeom prst="rect">
            <a:avLst/>
          </a:prstGeom>
          <a:noFill/>
        </p:spPr>
        <p:txBody>
          <a:bodyPr wrap="none" lIns="0" tIns="0" rIns="0" bIns="0">
            <a:noAutofit/>
          </a:bodyPr>
          <a:lstStyle/>
          <a:p>
            <a:pPr indent="0" algn="ctr">
              <a:lnSpc>
                <a:spcPct val="110000"/>
              </a:lnSpc>
            </a:pPr>
            <a:r>
              <a:rPr lang="zh-TW" sz="1400" b="1">
                <a:latin typeface="微软雅黑" panose="020B0503020204020204" pitchFamily="34" charset="-122"/>
                <a:ea typeface="微软雅黑" panose="020B0503020204020204" pitchFamily="34" charset="-122"/>
              </a:rPr>
              <a:t>周边售卖</a:t>
            </a:r>
            <a:endParaRPr lang="zh-TW" sz="1400" b="1">
              <a:latin typeface="微软雅黑" panose="020B0503020204020204" pitchFamily="34" charset="-122"/>
              <a:ea typeface="微软雅黑" panose="020B0503020204020204" pitchFamily="34" charset="-122"/>
            </a:endParaRPr>
          </a:p>
          <a:p>
            <a:pPr indent="0" algn="ctr">
              <a:lnSpc>
                <a:spcPct val="110000"/>
              </a:lnSpc>
            </a:pPr>
            <a:r>
              <a:rPr lang="en-US" sz="1200">
                <a:latin typeface="Arial" panose="020B0604020202020204"/>
                <a:sym typeface="+mn-ea"/>
              </a:rPr>
              <a:t>NFT</a:t>
            </a:r>
            <a:r>
              <a:rPr lang="en-US" sz="1200">
                <a:latin typeface="微软雅黑" panose="020B0503020204020204" pitchFamily="34" charset="-122"/>
                <a:sym typeface="+mn-ea"/>
              </a:rPr>
              <a:t>、</a:t>
            </a:r>
            <a:r>
              <a:rPr lang="zh-TW" sz="1200">
                <a:latin typeface="微软雅黑" panose="020B0503020204020204" pitchFamily="34" charset="-122"/>
                <a:ea typeface="微软雅黑" panose="020B0503020204020204" pitchFamily="34" charset="-122"/>
                <a:sym typeface="+mn-ea"/>
              </a:rPr>
              <a:t>个性化产品等</a:t>
            </a:r>
            <a:endParaRPr lang="zh-TW" sz="1400" b="1">
              <a:latin typeface="微软雅黑" panose="020B0503020204020204" pitchFamily="34" charset="-122"/>
              <a:ea typeface="微软雅黑" panose="020B0503020204020204" pitchFamily="34" charset="-122"/>
            </a:endParaRPr>
          </a:p>
        </p:txBody>
      </p:sp>
      <p:sp>
        <p:nvSpPr>
          <p:cNvPr id="27" name="矩形 26"/>
          <p:cNvSpPr/>
          <p:nvPr>
            <p:custDataLst>
              <p:tags r:id="rId16"/>
            </p:custDataLst>
          </p:nvPr>
        </p:nvSpPr>
        <p:spPr>
          <a:xfrm>
            <a:off x="1643380" y="3714137"/>
            <a:ext cx="2316480" cy="396240"/>
          </a:xfrm>
          <a:prstGeom prst="rect">
            <a:avLst/>
          </a:prstGeom>
          <a:noFill/>
        </p:spPr>
        <p:txBody>
          <a:bodyPr lIns="0" tIns="0" rIns="0" bIns="0">
            <a:noAutofit/>
          </a:bodyPr>
          <a:lstStyle/>
          <a:p>
            <a:pPr indent="0" algn="ctr">
              <a:lnSpc>
                <a:spcPct val="110000"/>
              </a:lnSpc>
            </a:pPr>
            <a:r>
              <a:rPr lang="zh-TW" sz="1400" b="1" dirty="0">
                <a:latin typeface="微软雅黑" panose="020B0503020204020204" pitchFamily="34" charset="-122"/>
                <a:ea typeface="微软雅黑" panose="020B0503020204020204" pitchFamily="34" charset="-122"/>
              </a:rPr>
              <a:t>内容设计</a:t>
            </a:r>
            <a:endParaRPr lang="zh-TW" sz="1400" b="1" dirty="0">
              <a:latin typeface="微软雅黑" panose="020B0503020204020204" pitchFamily="34" charset="-122"/>
              <a:ea typeface="微软雅黑" panose="020B0503020204020204" pitchFamily="34" charset="-122"/>
            </a:endParaRPr>
          </a:p>
          <a:p>
            <a:pPr indent="0" algn="ctr">
              <a:lnSpc>
                <a:spcPct val="110000"/>
              </a:lnSpc>
            </a:pPr>
            <a:r>
              <a:rPr lang="zh-TW" sz="1200" dirty="0">
                <a:latin typeface="微软雅黑" panose="020B0503020204020204" pitchFamily="34" charset="-122"/>
                <a:ea typeface="微软雅黑" panose="020B0503020204020204" pitchFamily="34" charset="-122"/>
              </a:rPr>
              <a:t>视觉设计</a:t>
            </a:r>
            <a:r>
              <a:rPr lang="zh-TW"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方</a:t>
            </a:r>
            <a:r>
              <a:rPr lang="zh-TW" sz="1200" dirty="0" smtClean="0">
                <a:latin typeface="微软雅黑" panose="020B0503020204020204" pitchFamily="34" charset="-122"/>
                <a:ea typeface="微软雅黑" panose="020B0503020204020204" pitchFamily="34" charset="-122"/>
              </a:rPr>
              <a:t>案设计</a:t>
            </a:r>
            <a:r>
              <a:rPr lang="zh-TW" sz="1200" dirty="0">
                <a:latin typeface="微软雅黑" panose="020B0503020204020204" pitchFamily="34" charset="-122"/>
                <a:ea typeface="微软雅黑" panose="020B0503020204020204" pitchFamily="34" charset="-122"/>
              </a:rPr>
              <a:t>、结构设计等</a:t>
            </a:r>
            <a:endParaRPr lang="zh-TW" sz="1200" dirty="0">
              <a:latin typeface="微软雅黑" panose="020B0503020204020204" pitchFamily="34" charset="-122"/>
              <a:ea typeface="微软雅黑" panose="020B0503020204020204" pitchFamily="34" charset="-122"/>
            </a:endParaRPr>
          </a:p>
        </p:txBody>
      </p:sp>
      <p:sp>
        <p:nvSpPr>
          <p:cNvPr id="28" name="矩形 27"/>
          <p:cNvSpPr/>
          <p:nvPr>
            <p:custDataLst>
              <p:tags r:id="rId17"/>
            </p:custDataLst>
          </p:nvPr>
        </p:nvSpPr>
        <p:spPr>
          <a:xfrm>
            <a:off x="1821561" y="4338787"/>
            <a:ext cx="3233928" cy="399288"/>
          </a:xfrm>
          <a:prstGeom prst="rect">
            <a:avLst/>
          </a:prstGeom>
          <a:noFill/>
        </p:spPr>
        <p:txBody>
          <a:bodyPr lIns="0" tIns="0" rIns="0" bIns="0">
            <a:noAutofit/>
          </a:bodyPr>
          <a:lstStyle/>
          <a:p>
            <a:pPr indent="0" algn="ctr">
              <a:lnSpc>
                <a:spcPct val="110000"/>
              </a:lnSpc>
            </a:pPr>
            <a:r>
              <a:rPr lang="zh-TW" sz="1400" b="1" dirty="0">
                <a:latin typeface="微软雅黑" panose="020B0503020204020204" pitchFamily="34" charset="-122"/>
                <a:ea typeface="微软雅黑" panose="020B0503020204020204" pitchFamily="34" charset="-122"/>
              </a:rPr>
              <a:t>个性化市场营销</a:t>
            </a:r>
            <a:endParaRPr lang="zh-TW" sz="1400" b="1" dirty="0">
              <a:latin typeface="微软雅黑" panose="020B0503020204020204" pitchFamily="34" charset="-122"/>
              <a:ea typeface="微软雅黑" panose="020B0503020204020204" pitchFamily="34" charset="-122"/>
            </a:endParaRPr>
          </a:p>
          <a:p>
            <a:pPr indent="0" algn="ctr">
              <a:lnSpc>
                <a:spcPct val="110000"/>
              </a:lnSpc>
            </a:pPr>
            <a:r>
              <a:rPr lang="zh-TW" sz="1200" dirty="0">
                <a:latin typeface="微软雅黑" panose="020B0503020204020204" pitchFamily="34" charset="-122"/>
                <a:ea typeface="微软雅黑" panose="020B0503020204020204" pitchFamily="34" charset="-122"/>
              </a:rPr>
              <a:t>广告植入、品牌虚拟形象打造、营销内容生成等</a:t>
            </a:r>
            <a:endParaRPr lang="zh-TW" sz="1200" dirty="0">
              <a:latin typeface="微软雅黑" panose="020B0503020204020204" pitchFamily="34" charset="-122"/>
              <a:ea typeface="微软雅黑" panose="020B0503020204020204" pitchFamily="34" charset="-122"/>
            </a:endParaRPr>
          </a:p>
        </p:txBody>
      </p:sp>
      <p:sp>
        <p:nvSpPr>
          <p:cNvPr id="29" name="矩形 28"/>
          <p:cNvSpPr/>
          <p:nvPr>
            <p:custDataLst>
              <p:tags r:id="rId18"/>
            </p:custDataLst>
          </p:nvPr>
        </p:nvSpPr>
        <p:spPr>
          <a:xfrm>
            <a:off x="4190365" y="3717185"/>
            <a:ext cx="2968752" cy="393192"/>
          </a:xfrm>
          <a:prstGeom prst="rect">
            <a:avLst/>
          </a:prstGeom>
          <a:noFill/>
        </p:spPr>
        <p:txBody>
          <a:bodyPr lIns="0" tIns="0" rIns="0" bIns="0">
            <a:noAutofit/>
          </a:bodyPr>
          <a:lstStyle/>
          <a:p>
            <a:pPr indent="0" algn="ctr">
              <a:lnSpc>
                <a:spcPct val="110000"/>
              </a:lnSpc>
            </a:pPr>
            <a:r>
              <a:rPr lang="zh-TW" sz="1400" b="1">
                <a:latin typeface="微软雅黑" panose="020B0503020204020204" pitchFamily="34" charset="-122"/>
                <a:ea typeface="微软雅黑" panose="020B0503020204020204" pitchFamily="34" charset="-122"/>
              </a:rPr>
              <a:t>内容制作工具</a:t>
            </a:r>
            <a:endParaRPr lang="zh-TW" sz="1400" b="1">
              <a:latin typeface="微软雅黑" panose="020B0503020204020204" pitchFamily="34" charset="-122"/>
              <a:ea typeface="微软雅黑" panose="020B0503020204020204" pitchFamily="34" charset="-122"/>
            </a:endParaRPr>
          </a:p>
          <a:p>
            <a:pPr indent="0">
              <a:lnSpc>
                <a:spcPct val="110000"/>
              </a:lnSpc>
            </a:pPr>
            <a:r>
              <a:rPr lang="zh-TW" sz="1200">
                <a:latin typeface="微软雅黑" panose="020B0503020204020204" pitchFamily="34" charset="-122"/>
                <a:ea typeface="微软雅黑" panose="020B0503020204020204" pitchFamily="34" charset="-122"/>
              </a:rPr>
              <a:t>音频</a:t>
            </a:r>
            <a:r>
              <a:rPr lang="zh-TW" sz="1200">
                <a:latin typeface="Arial" panose="020B0604020202020204"/>
                <a:ea typeface="Arial" panose="020B0604020202020204"/>
              </a:rPr>
              <a:t>/</a:t>
            </a:r>
            <a:r>
              <a:rPr lang="zh-TW" sz="1200">
                <a:latin typeface="微软雅黑" panose="020B0503020204020204" pitchFamily="34" charset="-122"/>
                <a:ea typeface="微软雅黑" panose="020B0503020204020204" pitchFamily="34" charset="-122"/>
              </a:rPr>
              <a:t>视频编辑工具、新闻采编、游戏制作等</a:t>
            </a:r>
            <a:endParaRPr lang="zh-TW" sz="1200">
              <a:latin typeface="微软雅黑" panose="020B0503020204020204" pitchFamily="34" charset="-122"/>
              <a:ea typeface="微软雅黑" panose="020B0503020204020204" pitchFamily="34" charset="-122"/>
            </a:endParaRPr>
          </a:p>
        </p:txBody>
      </p:sp>
      <p:sp>
        <p:nvSpPr>
          <p:cNvPr id="30" name="矩形 29"/>
          <p:cNvSpPr/>
          <p:nvPr>
            <p:custDataLst>
              <p:tags r:id="rId19"/>
            </p:custDataLst>
          </p:nvPr>
        </p:nvSpPr>
        <p:spPr>
          <a:xfrm>
            <a:off x="9973247" y="5166319"/>
            <a:ext cx="560832" cy="426720"/>
          </a:xfrm>
          <a:prstGeom prst="rect">
            <a:avLst/>
          </a:prstGeom>
          <a:noFill/>
        </p:spPr>
        <p:txBody>
          <a:bodyPr lIns="0" tIns="0" rIns="0" bIns="0">
            <a:noAutofit/>
          </a:bodyPr>
          <a:lstStyle/>
          <a:p>
            <a:pPr indent="0" algn="ctr">
              <a:lnSpc>
                <a:spcPct val="110000"/>
              </a:lnSpc>
            </a:pPr>
            <a:r>
              <a:rPr lang="zh-TW" sz="1400" b="1">
                <a:latin typeface="微软雅黑" panose="020B0503020204020204" pitchFamily="34" charset="-122"/>
                <a:ea typeface="微软雅黑" panose="020B0503020204020204" pitchFamily="34" charset="-122"/>
              </a:rPr>
              <a:t>消费品厂商</a:t>
            </a:r>
            <a:endParaRPr lang="zh-TW" sz="1400" b="1">
              <a:latin typeface="微软雅黑" panose="020B0503020204020204" pitchFamily="34" charset="-122"/>
              <a:ea typeface="微软雅黑" panose="020B0503020204020204" pitchFamily="34" charset="-122"/>
            </a:endParaRPr>
          </a:p>
        </p:txBody>
      </p:sp>
      <p:sp>
        <p:nvSpPr>
          <p:cNvPr id="31" name="矩形 30"/>
          <p:cNvSpPr/>
          <p:nvPr>
            <p:custDataLst>
              <p:tags r:id="rId20"/>
            </p:custDataLst>
          </p:nvPr>
        </p:nvSpPr>
        <p:spPr>
          <a:xfrm>
            <a:off x="5756720" y="4340120"/>
            <a:ext cx="3069336" cy="396240"/>
          </a:xfrm>
          <a:prstGeom prst="rect">
            <a:avLst/>
          </a:prstGeom>
          <a:noFill/>
        </p:spPr>
        <p:txBody>
          <a:bodyPr lIns="0" tIns="0" rIns="0" bIns="0">
            <a:noAutofit/>
          </a:bodyPr>
          <a:lstStyle/>
          <a:p>
            <a:pPr indent="0" algn="ctr">
              <a:lnSpc>
                <a:spcPct val="110000"/>
              </a:lnSpc>
            </a:pPr>
            <a:r>
              <a:rPr lang="zh-TW" sz="1400" b="1" dirty="0" smtClean="0">
                <a:latin typeface="微软雅黑" panose="020B0503020204020204" pitchFamily="34" charset="-122"/>
                <a:ea typeface="微软雅黑" panose="020B0503020204020204" pitchFamily="34" charset="-122"/>
              </a:rPr>
              <a:t>数据</a:t>
            </a:r>
            <a:r>
              <a:rPr lang="zh-CN" altLang="en-US" sz="1400" b="1" dirty="0" smtClean="0">
                <a:latin typeface="微软雅黑" panose="020B0503020204020204" pitchFamily="34" charset="-122"/>
                <a:ea typeface="微软雅黑" panose="020B0503020204020204" pitchFamily="34" charset="-122"/>
              </a:rPr>
              <a:t>分析</a:t>
            </a:r>
            <a:endParaRPr lang="en-US" altLang="zh-CN" sz="1400" b="1" dirty="0" smtClean="0">
              <a:latin typeface="微软雅黑" panose="020B0503020204020204" pitchFamily="34" charset="-122"/>
              <a:ea typeface="微软雅黑" panose="020B0503020204020204" pitchFamily="34" charset="-122"/>
            </a:endParaRPr>
          </a:p>
          <a:p>
            <a:pPr indent="0" algn="ctr">
              <a:lnSpc>
                <a:spcPct val="110000"/>
              </a:lnSpc>
            </a:pPr>
            <a:r>
              <a:rPr lang="zh-TW" sz="1200" dirty="0" smtClean="0">
                <a:latin typeface="微软雅黑" panose="020B0503020204020204" pitchFamily="34" charset="-122"/>
                <a:ea typeface="微软雅黑" panose="020B0503020204020204" pitchFamily="34" charset="-122"/>
              </a:rPr>
              <a:t>内</a:t>
            </a:r>
            <a:r>
              <a:rPr lang="zh-TW" sz="1200" dirty="0">
                <a:latin typeface="微软雅黑" panose="020B0503020204020204" pitchFamily="34" charset="-122"/>
                <a:ea typeface="微软雅黑" panose="020B0503020204020204" pitchFamily="34" charset="-122"/>
              </a:rPr>
              <a:t>外部数据分析及更新、数据分析及算法训练</a:t>
            </a:r>
            <a:endParaRPr lang="zh-TW" sz="1200" dirty="0">
              <a:latin typeface="微软雅黑" panose="020B0503020204020204" pitchFamily="34" charset="-122"/>
              <a:ea typeface="微软雅黑" panose="020B0503020204020204" pitchFamily="34" charset="-122"/>
            </a:endParaRPr>
          </a:p>
        </p:txBody>
      </p:sp>
      <p:sp>
        <p:nvSpPr>
          <p:cNvPr id="34" name="矩形 33"/>
          <p:cNvSpPr/>
          <p:nvPr>
            <p:custDataLst>
              <p:tags r:id="rId21"/>
            </p:custDataLst>
          </p:nvPr>
        </p:nvSpPr>
        <p:spPr>
          <a:xfrm>
            <a:off x="9889744" y="4311545"/>
            <a:ext cx="728472" cy="213360"/>
          </a:xfrm>
          <a:prstGeom prst="rect">
            <a:avLst/>
          </a:prstGeom>
          <a:noFill/>
        </p:spPr>
        <p:txBody>
          <a:bodyPr wrap="none" lIns="0" tIns="0" rIns="0" bIns="0">
            <a:noAutofit/>
          </a:bodyPr>
          <a:lstStyle/>
          <a:p>
            <a:pPr indent="0" algn="ctr">
              <a:lnSpc>
                <a:spcPct val="110000"/>
              </a:lnSpc>
            </a:pPr>
            <a:r>
              <a:rPr lang="zh-TW" sz="1400" b="1">
                <a:latin typeface="微软雅黑" panose="020B0503020204020204" pitchFamily="34" charset="-122"/>
                <a:ea typeface="微软雅黑" panose="020B0503020204020204" pitchFamily="34" charset="-122"/>
              </a:rPr>
              <a:t>自动实时</a:t>
            </a:r>
            <a:endParaRPr lang="zh-TW" sz="1400" b="1">
              <a:latin typeface="微软雅黑" panose="020B0503020204020204" pitchFamily="34" charset="-122"/>
              <a:ea typeface="微软雅黑" panose="020B0503020204020204" pitchFamily="34" charset="-122"/>
            </a:endParaRPr>
          </a:p>
          <a:p>
            <a:pPr indent="0" algn="ctr">
              <a:lnSpc>
                <a:spcPct val="110000"/>
              </a:lnSpc>
            </a:pPr>
            <a:r>
              <a:rPr lang="zh-CN" altLang="zh-TW" sz="1400" b="1">
                <a:latin typeface="微软雅黑" panose="020B0503020204020204" pitchFamily="34" charset="-122"/>
                <a:ea typeface="微软雅黑" panose="020B0503020204020204" pitchFamily="34" charset="-122"/>
              </a:rPr>
              <a:t>交互</a:t>
            </a:r>
            <a:endParaRPr lang="zh-CN" altLang="zh-TW" sz="1400" b="1">
              <a:latin typeface="微软雅黑" panose="020B0503020204020204" pitchFamily="34" charset="-122"/>
              <a:ea typeface="微软雅黑" panose="020B0503020204020204" pitchFamily="34" charset="-122"/>
            </a:endParaRPr>
          </a:p>
        </p:txBody>
      </p:sp>
      <p:sp>
        <p:nvSpPr>
          <p:cNvPr id="36" name="矩形 35"/>
          <p:cNvSpPr/>
          <p:nvPr>
            <p:custDataLst>
              <p:tags r:id="rId22"/>
            </p:custDataLst>
          </p:nvPr>
        </p:nvSpPr>
        <p:spPr>
          <a:xfrm>
            <a:off x="9873361" y="3717185"/>
            <a:ext cx="743712" cy="210312"/>
          </a:xfrm>
          <a:prstGeom prst="rect">
            <a:avLst/>
          </a:prstGeom>
          <a:noFill/>
        </p:spPr>
        <p:txBody>
          <a:bodyPr wrap="none" lIns="0" tIns="0" rIns="0" bIns="0">
            <a:noAutofit/>
          </a:bodyPr>
          <a:lstStyle/>
          <a:p>
            <a:pPr indent="0" algn="ctr">
              <a:lnSpc>
                <a:spcPct val="110000"/>
              </a:lnSpc>
            </a:pPr>
            <a:r>
              <a:rPr lang="zh-TW" sz="1400" b="1">
                <a:latin typeface="微软雅黑" panose="020B0503020204020204" pitchFamily="34" charset="-122"/>
                <a:ea typeface="微软雅黑" panose="020B0503020204020204" pitchFamily="34" charset="-122"/>
              </a:rPr>
              <a:t>运营增效</a:t>
            </a:r>
            <a:endParaRPr lang="zh-TW" sz="1400" b="1">
              <a:latin typeface="微软雅黑" panose="020B0503020204020204" pitchFamily="34" charset="-122"/>
              <a:ea typeface="微软雅黑" panose="020B0503020204020204" pitchFamily="34" charset="-122"/>
            </a:endParaRPr>
          </a:p>
          <a:p>
            <a:pPr indent="0" algn="ctr">
              <a:lnSpc>
                <a:spcPct val="110000"/>
              </a:lnSpc>
            </a:pPr>
            <a:r>
              <a:rPr lang="zh-TW" sz="1200">
                <a:latin typeface="微软雅黑" panose="020B0503020204020204" pitchFamily="34" charset="-122"/>
                <a:ea typeface="微软雅黑" panose="020B0503020204020204" pitchFamily="34" charset="-122"/>
                <a:sym typeface="+mn-ea"/>
              </a:rPr>
              <a:t>智能客服、简单决策等</a:t>
            </a:r>
            <a:endParaRPr lang="zh-TW" sz="1200">
              <a:latin typeface="微软雅黑" panose="020B0503020204020204" pitchFamily="34" charset="-122"/>
              <a:ea typeface="微软雅黑" panose="020B0503020204020204" pitchFamily="34" charset="-122"/>
            </a:endParaRPr>
          </a:p>
          <a:p>
            <a:pPr indent="0" algn="ctr">
              <a:lnSpc>
                <a:spcPct val="110000"/>
              </a:lnSpc>
            </a:pPr>
            <a:endParaRPr lang="zh-TW" sz="1400" b="1">
              <a:latin typeface="微软雅黑" panose="020B0503020204020204" pitchFamily="34" charset="-122"/>
              <a:ea typeface="微软雅黑" panose="020B0503020204020204" pitchFamily="34" charset="-122"/>
            </a:endParaRPr>
          </a:p>
        </p:txBody>
      </p:sp>
      <p:sp>
        <p:nvSpPr>
          <p:cNvPr id="7" name="矩形 6"/>
          <p:cNvSpPr/>
          <p:nvPr>
            <p:custDataLst>
              <p:tags r:id="rId23"/>
            </p:custDataLst>
          </p:nvPr>
        </p:nvSpPr>
        <p:spPr>
          <a:xfrm>
            <a:off x="957580" y="5474103"/>
            <a:ext cx="295275" cy="390525"/>
          </a:xfrm>
          <a:prstGeom prst="rect">
            <a:avLst/>
          </a:prstGeom>
          <a:noFill/>
        </p:spPr>
        <p:txBody>
          <a:bodyPr lIns="0" tIns="0" rIns="0" bIns="0">
            <a:noAutofit/>
          </a:bodyPr>
          <a:lstStyle/>
          <a:p>
            <a:pPr indent="0" algn="ctr">
              <a:lnSpc>
                <a:spcPct val="110000"/>
              </a:lnSpc>
            </a:pPr>
            <a:r>
              <a:rPr lang="zh-CN" sz="1600" b="1">
                <a:solidFill>
                  <a:schemeClr val="bg1"/>
                </a:solidFill>
                <a:latin typeface="微软雅黑" panose="020B0503020204020204" pitchFamily="34" charset="-122"/>
                <a:ea typeface="微软雅黑" panose="020B0503020204020204" pitchFamily="34" charset="-122"/>
              </a:rPr>
              <a:t>下</a:t>
            </a:r>
            <a:endParaRPr lang="zh-CN" sz="1600" b="1">
              <a:solidFill>
                <a:schemeClr val="bg1"/>
              </a:solidFill>
              <a:latin typeface="微软雅黑" panose="020B0503020204020204" pitchFamily="34" charset="-122"/>
              <a:ea typeface="微软雅黑" panose="020B0503020204020204" pitchFamily="34" charset="-122"/>
            </a:endParaRPr>
          </a:p>
          <a:p>
            <a:pPr indent="0" algn="ctr">
              <a:lnSpc>
                <a:spcPct val="110000"/>
              </a:lnSpc>
            </a:pPr>
            <a:r>
              <a:rPr lang="zh-CN" sz="1600" b="1">
                <a:solidFill>
                  <a:schemeClr val="bg1"/>
                </a:solidFill>
                <a:latin typeface="微软雅黑" panose="020B0503020204020204" pitchFamily="34" charset="-122"/>
                <a:ea typeface="微软雅黑" panose="020B0503020204020204" pitchFamily="34" charset="-122"/>
              </a:rPr>
              <a:t>游</a:t>
            </a:r>
            <a:endParaRPr lang="zh-CN" sz="1600" b="1">
              <a:solidFill>
                <a:schemeClr val="bg1"/>
              </a:solidFill>
              <a:latin typeface="微软雅黑" panose="020B0503020204020204" pitchFamily="34" charset="-122"/>
              <a:ea typeface="微软雅黑" panose="020B0503020204020204" pitchFamily="34" charset="-122"/>
            </a:endParaRPr>
          </a:p>
        </p:txBody>
      </p:sp>
      <p:sp>
        <p:nvSpPr>
          <p:cNvPr id="47" name="标题 1"/>
          <p:cNvSpPr txBox="1"/>
          <p:nvPr>
            <p:custDataLst>
              <p:tags r:id="rId24"/>
            </p:custDataLst>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err="1">
                <a:latin typeface="微软雅黑" panose="020B0503020204020204" pitchFamily="34" charset="-122"/>
                <a:ea typeface="微软雅黑" panose="020B0503020204020204" pitchFamily="34" charset="-122"/>
              </a:rPr>
              <a:t>ChatGPT</a:t>
            </a:r>
            <a:r>
              <a:rPr lang="zh-CN" altLang="en-US" sz="2800" b="1" dirty="0">
                <a:latin typeface="微软雅黑" panose="020B0503020204020204" pitchFamily="34" charset="-122"/>
                <a:ea typeface="微软雅黑" panose="020B0503020204020204" pitchFamily="34" charset="-122"/>
              </a:rPr>
              <a:t>将</a:t>
            </a:r>
            <a:r>
              <a:rPr lang="zh-CN" altLang="en-US" sz="2800" b="1" dirty="0" smtClean="0">
                <a:latin typeface="微软雅黑" panose="020B0503020204020204" pitchFamily="34" charset="-122"/>
                <a:ea typeface="微软雅黑" panose="020B0503020204020204" pitchFamily="34" charset="-122"/>
              </a:rPr>
              <a:t>对</a:t>
            </a:r>
            <a:r>
              <a:rPr lang="en-US" altLang="zh-CN" sz="2800" b="1" dirty="0" smtClean="0">
                <a:latin typeface="微软雅黑" panose="020B0503020204020204" pitchFamily="34" charset="-122"/>
                <a:ea typeface="微软雅黑" panose="020B0503020204020204" pitchFamily="34" charset="-122"/>
              </a:rPr>
              <a:t>AIGC</a:t>
            </a:r>
            <a:r>
              <a:rPr lang="zh-CN" altLang="en-US" sz="2800" b="1" dirty="0" smtClean="0">
                <a:latin typeface="微软雅黑" panose="020B0503020204020204" pitchFamily="34" charset="-122"/>
                <a:ea typeface="微软雅黑" panose="020B0503020204020204" pitchFamily="34" charset="-122"/>
              </a:rPr>
              <a:t>产业</a:t>
            </a:r>
            <a:r>
              <a:rPr lang="zh-CN" altLang="en-US" sz="2800" b="1" dirty="0">
                <a:latin typeface="微软雅黑" panose="020B0503020204020204" pitchFamily="34" charset="-122"/>
                <a:ea typeface="微软雅黑" panose="020B0503020204020204" pitchFamily="34" charset="-122"/>
              </a:rPr>
              <a:t>链产生</a:t>
            </a:r>
            <a:r>
              <a:rPr lang="zh-CN" altLang="en-US" sz="2800" b="1" dirty="0" smtClean="0">
                <a:latin typeface="微软雅黑" panose="020B0503020204020204" pitchFamily="34" charset="-122"/>
                <a:ea typeface="微软雅黑" panose="020B0503020204020204" pitchFamily="34" charset="-122"/>
              </a:rPr>
              <a:t>影响</a:t>
            </a:r>
            <a:endParaRPr lang="zh-CN" altLang="en-US" sz="2800" b="1" dirty="0">
              <a:latin typeface="微软雅黑" panose="020B0503020204020204" pitchFamily="34" charset="-122"/>
              <a:ea typeface="微软雅黑" panose="020B0503020204020204" pitchFamily="34" charset="-122"/>
            </a:endParaRPr>
          </a:p>
        </p:txBody>
      </p:sp>
      <p:sp>
        <p:nvSpPr>
          <p:cNvPr id="124" name="textbox 124"/>
          <p:cNvSpPr/>
          <p:nvPr>
            <p:custDataLst>
              <p:tags r:id="rId25"/>
            </p:custDataLst>
          </p:nvPr>
        </p:nvSpPr>
        <p:spPr>
          <a:xfrm>
            <a:off x="324485" y="6446520"/>
            <a:ext cx="4620895" cy="318135"/>
          </a:xfrm>
          <a:prstGeom prst="rect">
            <a:avLst/>
          </a:prstGeom>
        </p:spPr>
        <p:txBody>
          <a:bodyPr vert="horz" wrap="square" lIns="0" tIns="0" rIns="0" bIns="0"/>
          <a:lstStyle/>
          <a:p>
            <a:pPr algn="l" rtl="0" eaLnBrk="0">
              <a:lnSpc>
                <a:spcPct val="83000"/>
              </a:lnSpc>
            </a:pPr>
            <a:endParaRPr lang="en-US"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marL="12700" algn="l" rtl="0" eaLnBrk="0">
              <a:lnSpc>
                <a:spcPct val="100000"/>
              </a:lnSpc>
            </a:pPr>
            <a:r>
              <a:rPr sz="10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CN" sz="1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量子位</a:t>
            </a:r>
            <a:r>
              <a:rPr sz="1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，浙商证券研究所</a:t>
            </a:r>
            <a:endParaRPr sz="1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err="1">
                <a:latin typeface="微软雅黑" panose="020B0503020204020204" pitchFamily="34" charset="-122"/>
                <a:ea typeface="微软雅黑" panose="020B0503020204020204" pitchFamily="34" charset="-122"/>
              </a:rPr>
              <a:t>MCN</a:t>
            </a:r>
            <a:r>
              <a:rPr lang="zh-CN" altLang="en-US" sz="2800" b="1" dirty="0" err="1">
                <a:latin typeface="微软雅黑" panose="020B0503020204020204" pitchFamily="34" charset="-122"/>
                <a:ea typeface="微软雅黑" panose="020B0503020204020204" pitchFamily="34" charset="-122"/>
              </a:rPr>
              <a:t>（如直播、短视频）</a:t>
            </a:r>
            <a:r>
              <a:rPr lang="zh-CN" sz="2800" b="1" dirty="0" err="1">
                <a:latin typeface="微软雅黑" panose="020B0503020204020204" pitchFamily="34" charset="-122"/>
                <a:ea typeface="微软雅黑" panose="020B0503020204020204" pitchFamily="34" charset="-122"/>
              </a:rPr>
              <a:t>产业链</a:t>
            </a:r>
            <a:endParaRPr lang="zh-CN" sz="2800" b="1" dirty="0">
              <a:latin typeface="微软雅黑" panose="020B0503020204020204" pitchFamily="34" charset="-122"/>
              <a:ea typeface="微软雅黑" panose="020B0503020204020204" pitchFamily="34" charset="-122"/>
            </a:endParaRPr>
          </a:p>
        </p:txBody>
      </p:sp>
      <p:sp>
        <p:nvSpPr>
          <p:cNvPr id="124" name="textbox 124"/>
          <p:cNvSpPr/>
          <p:nvPr>
            <p:custDataLst>
              <p:tags r:id="rId1"/>
            </p:custDataLst>
          </p:nvPr>
        </p:nvSpPr>
        <p:spPr>
          <a:xfrm>
            <a:off x="444557" y="6428048"/>
            <a:ext cx="4620895" cy="318135"/>
          </a:xfrm>
          <a:prstGeom prst="rect">
            <a:avLst/>
          </a:prstGeom>
        </p:spPr>
        <p:txBody>
          <a:bodyPr vert="horz" wrap="square" lIns="0" tIns="0" rIns="0" bIns="0"/>
          <a:lstStyle/>
          <a:p>
            <a:pPr algn="l" rtl="0" eaLnBrk="0">
              <a:lnSpc>
                <a:spcPct val="83000"/>
              </a:lnSpc>
            </a:pPr>
            <a:endParaRPr lang="en-US"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indent="0"/>
            <a:r>
              <a:rPr sz="10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TW" sz="1000" dirty="0">
                <a:solidFill>
                  <a:srgbClr val="181717"/>
                </a:solidFill>
                <a:latin typeface="微软雅黑" panose="020B0503020204020204" pitchFamily="34" charset="-122"/>
                <a:ea typeface="微软雅黑" panose="020B0503020204020204" pitchFamily="34" charset="-122"/>
                <a:sym typeface="+mn-ea"/>
              </a:rPr>
              <a:t>中国信息通信研究院</a:t>
            </a:r>
            <a:r>
              <a:rPr lang="zh-CN" altLang="zh-TW" sz="1000" dirty="0">
                <a:solidFill>
                  <a:srgbClr val="181717"/>
                </a:solidFill>
                <a:latin typeface="微软雅黑" panose="020B0503020204020204" pitchFamily="34" charset="-122"/>
                <a:ea typeface="微软雅黑" panose="020B0503020204020204" pitchFamily="34" charset="-122"/>
                <a:sym typeface="+mn-ea"/>
              </a:rPr>
              <a:t>，</a:t>
            </a:r>
            <a:r>
              <a:rPr lang="zh-TW" sz="1000" dirty="0">
                <a:solidFill>
                  <a:srgbClr val="181717"/>
                </a:solidFill>
                <a:latin typeface="微软雅黑" panose="020B0503020204020204" pitchFamily="34" charset="-122"/>
                <a:ea typeface="微软雅黑" panose="020B0503020204020204" pitchFamily="34" charset="-122"/>
                <a:sym typeface="+mn-ea"/>
              </a:rPr>
              <a:t>量子位</a:t>
            </a:r>
            <a:r>
              <a:rPr lang="zh-CN" altLang="zh-TW" sz="1000" dirty="0">
                <a:solidFill>
                  <a:srgbClr val="181717"/>
                </a:solidFill>
                <a:latin typeface="微软雅黑" panose="020B0503020204020204" pitchFamily="34" charset="-122"/>
                <a:ea typeface="微软雅黑" panose="020B0503020204020204" pitchFamily="34" charset="-122"/>
                <a:sym typeface="+mn-ea"/>
              </a:rPr>
              <a:t>，</a:t>
            </a:r>
            <a:r>
              <a:rPr lang="zh-TW" sz="1000" dirty="0">
                <a:solidFill>
                  <a:srgbClr val="181717"/>
                </a:solidFill>
                <a:latin typeface="微软雅黑" panose="020B0503020204020204" pitchFamily="34" charset="-122"/>
                <a:ea typeface="微软雅黑" panose="020B0503020204020204" pitchFamily="34" charset="-122"/>
                <a:sym typeface="+mn-ea"/>
              </a:rPr>
              <a:t>浙商证券研究所</a:t>
            </a:r>
            <a:endParaRPr sz="10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 name="矩形 11"/>
          <p:cNvSpPr/>
          <p:nvPr>
            <p:custDataLst>
              <p:tags r:id="rId2"/>
            </p:custDataLst>
          </p:nvPr>
        </p:nvSpPr>
        <p:spPr>
          <a:xfrm>
            <a:off x="465455" y="1711383"/>
            <a:ext cx="7188360" cy="1121670"/>
          </a:xfrm>
          <a:prstGeom prst="rect">
            <a:avLst/>
          </a:prstGeom>
          <a:noFill/>
          <a:ln w="25400">
            <a:solidFill>
              <a:schemeClr val="accent2">
                <a:lumMod val="60000"/>
                <a:lumOff val="40000"/>
              </a:schemeClr>
            </a:solidFill>
          </a:ln>
        </p:spPr>
        <p:txBody>
          <a:bodyPr lIns="0" tIns="36000" rIns="0" bIns="0">
            <a:noAutofit/>
          </a:bodyPr>
          <a:lstStyle/>
          <a:p>
            <a:pPr marL="71755" fontAlgn="auto">
              <a:lnSpc>
                <a:spcPct val="125000"/>
              </a:lnSpc>
              <a:spcBef>
                <a:spcPts val="300"/>
              </a:spcBef>
            </a:pPr>
            <a:r>
              <a:rPr lang="en-US" altLang="zh-TW" sz="1200" dirty="0" smtClean="0">
                <a:latin typeface="微软雅黑" panose="020B0503020204020204" pitchFamily="34" charset="-122"/>
                <a:ea typeface="微软雅黑" panose="020B0503020204020204" pitchFamily="34" charset="-122"/>
              </a:rPr>
              <a:t> 1</a:t>
            </a:r>
            <a:r>
              <a:rPr lang="zh-TW" altLang="zh-CN" sz="1200" dirty="0" smtClean="0">
                <a:latin typeface="微软雅黑" panose="020B0503020204020204" pitchFamily="34" charset="-122"/>
                <a:ea typeface="微软雅黑" panose="020B0503020204020204" pitchFamily="34" charset="-122"/>
              </a:rPr>
              <a:t> </a:t>
            </a:r>
            <a:r>
              <a:rPr lang="zh-TW" altLang="zh-CN" sz="1200" dirty="0">
                <a:latin typeface="微软雅黑" panose="020B0503020204020204" pitchFamily="34" charset="-122"/>
                <a:ea typeface="微软雅黑" panose="020B0503020204020204" pitchFamily="34" charset="-122"/>
              </a:rPr>
              <a:t>）</a:t>
            </a:r>
            <a:r>
              <a:rPr lang="zh-TW" sz="1200" dirty="0" smtClean="0">
                <a:latin typeface="微软雅黑" panose="020B0503020204020204" pitchFamily="34" charset="-122"/>
                <a:ea typeface="微软雅黑" panose="020B0503020204020204" pitchFamily="34" charset="-122"/>
              </a:rPr>
              <a:t>对</a:t>
            </a:r>
            <a:r>
              <a:rPr lang="zh-TW" sz="1200" dirty="0">
                <a:latin typeface="微软雅黑" panose="020B0503020204020204" pitchFamily="34" charset="-122"/>
                <a:ea typeface="微软雅黑" panose="020B0503020204020204" pitchFamily="34" charset="-122"/>
              </a:rPr>
              <a:t>海量剧本数据进行分析归纳，并按照预设风格快速生产</a:t>
            </a:r>
            <a:r>
              <a:rPr lang="zh-TW" sz="1200" dirty="0" smtClean="0">
                <a:latin typeface="微软雅黑" panose="020B0503020204020204" pitchFamily="34" charset="-122"/>
                <a:ea typeface="微软雅黑" panose="020B0503020204020204" pitchFamily="34" charset="-122"/>
              </a:rPr>
              <a:t>剧本</a:t>
            </a:r>
            <a:endParaRPr lang="en-US" altLang="zh-TW" sz="1200" dirty="0" smtClean="0">
              <a:latin typeface="微软雅黑" panose="020B0503020204020204" pitchFamily="34" charset="-122"/>
              <a:ea typeface="微软雅黑" panose="020B0503020204020204" pitchFamily="34" charset="-122"/>
            </a:endParaRPr>
          </a:p>
          <a:p>
            <a:pPr marL="71755" fontAlgn="auto">
              <a:lnSpc>
                <a:spcPct val="125000"/>
              </a:lnSpc>
              <a:spcBef>
                <a:spcPts val="300"/>
              </a:spcBef>
            </a:pPr>
            <a:r>
              <a:rPr lang="en-US" altLang="zh-TW" sz="1200" dirty="0" smtClean="0">
                <a:latin typeface="微软雅黑" panose="020B0503020204020204" pitchFamily="34" charset="-122"/>
                <a:ea typeface="微软雅黑" panose="020B0503020204020204" pitchFamily="34" charset="-122"/>
              </a:rPr>
              <a:t> 2</a:t>
            </a:r>
            <a:r>
              <a:rPr lang="zh-TW" altLang="zh-CN" sz="1200" dirty="0">
                <a:latin typeface="微软雅黑" panose="020B0503020204020204" pitchFamily="34" charset="-122"/>
                <a:ea typeface="微软雅黑" panose="020B0503020204020204" pitchFamily="34" charset="-122"/>
              </a:rPr>
              <a:t> ）</a:t>
            </a:r>
            <a:r>
              <a:rPr lang="zh-TW" sz="1200" dirty="0" smtClean="0">
                <a:latin typeface="微软雅黑" panose="020B0503020204020204" pitchFamily="34" charset="-122"/>
                <a:ea typeface="微软雅黑" panose="020B0503020204020204" pitchFamily="34" charset="-122"/>
              </a:rPr>
              <a:t>创作</a:t>
            </a:r>
            <a:r>
              <a:rPr lang="zh-TW" sz="1200" dirty="0">
                <a:latin typeface="微软雅黑" panose="020B0503020204020204" pitchFamily="34" charset="-122"/>
                <a:ea typeface="微软雅黑" panose="020B0503020204020204" pitchFamily="34" charset="-122"/>
              </a:rPr>
              <a:t>者再进行筛选和二次加工，激发创作者的灵感，缩短创作</a:t>
            </a:r>
            <a:r>
              <a:rPr lang="zh-TW" sz="1200" dirty="0" smtClean="0">
                <a:latin typeface="微软雅黑" panose="020B0503020204020204" pitchFamily="34" charset="-122"/>
                <a:ea typeface="微软雅黑" panose="020B0503020204020204" pitchFamily="34" charset="-122"/>
              </a:rPr>
              <a:t>周期</a:t>
            </a:r>
            <a:endParaRPr lang="en-US" altLang="zh-TW" sz="1200" dirty="0" smtClean="0">
              <a:latin typeface="微软雅黑" panose="020B0503020204020204" pitchFamily="34" charset="-122"/>
              <a:ea typeface="微软雅黑" panose="020B0503020204020204" pitchFamily="34" charset="-122"/>
            </a:endParaRPr>
          </a:p>
          <a:p>
            <a:pPr marL="71755" fontAlgn="auto">
              <a:lnSpc>
                <a:spcPct val="125000"/>
              </a:lnSpc>
              <a:spcBef>
                <a:spcPts val="300"/>
              </a:spcBef>
            </a:pPr>
            <a:r>
              <a:rPr lang="zh-CN" altLang="en-US" sz="1200" dirty="0" smtClean="0">
                <a:latin typeface="微软雅黑" panose="020B0503020204020204" pitchFamily="34" charset="-122"/>
                <a:ea typeface="微软雅黑" panose="020B0503020204020204" pitchFamily="34" charset="-122"/>
              </a:rPr>
              <a:t>在</a:t>
            </a:r>
            <a:r>
              <a:rPr lang="en-US" altLang="zh-CN" sz="1200" dirty="0" err="1" smtClean="0">
                <a:latin typeface="微软雅黑" panose="020B0503020204020204" pitchFamily="34" charset="-122"/>
                <a:ea typeface="微软雅黑" panose="020B0503020204020204" pitchFamily="34" charset="-122"/>
              </a:rPr>
              <a:t>ChatGPT</a:t>
            </a:r>
            <a:r>
              <a:rPr lang="zh-CN" altLang="zh-TW" sz="1200" dirty="0" smtClean="0">
                <a:latin typeface="微软雅黑" panose="020B0503020204020204" pitchFamily="34" charset="-122"/>
                <a:ea typeface="微软雅黑" panose="020B0503020204020204" pitchFamily="34" charset="-122"/>
              </a:rPr>
              <a:t>之前</a:t>
            </a:r>
            <a:r>
              <a:rPr lang="zh-CN" altLang="en-US" sz="1200" dirty="0" smtClean="0">
                <a:latin typeface="微软雅黑" panose="020B0503020204020204" pitchFamily="34" charset="-122"/>
                <a:ea typeface="微软雅黑" panose="020B0503020204020204" pitchFamily="34" charset="-122"/>
              </a:rPr>
              <a:t>，</a:t>
            </a:r>
            <a:r>
              <a:rPr lang="zh-CN" altLang="zh-TW" sz="1200" dirty="0" smtClean="0">
                <a:latin typeface="微软雅黑" panose="020B0503020204020204" pitchFamily="34" charset="-122"/>
                <a:ea typeface="微软雅黑" panose="020B0503020204020204" pitchFamily="34" charset="-122"/>
              </a:rPr>
              <a:t>一天</a:t>
            </a:r>
            <a:r>
              <a:rPr lang="zh-CN" altLang="zh-TW" sz="1200" dirty="0">
                <a:latin typeface="微软雅黑" panose="020B0503020204020204" pitchFamily="34" charset="-122"/>
                <a:ea typeface="微软雅黑" panose="020B0503020204020204" pitchFamily="34" charset="-122"/>
              </a:rPr>
              <a:t>可生产</a:t>
            </a:r>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个</a:t>
            </a:r>
            <a:r>
              <a:rPr lang="zh-CN" altLang="en-US" sz="1200" dirty="0" smtClean="0">
                <a:latin typeface="微软雅黑" panose="020B0503020204020204" pitchFamily="34" charset="-122"/>
                <a:ea typeface="微软雅黑" panose="020B0503020204020204" pitchFamily="34" charset="-122"/>
              </a:rPr>
              <a:t>初稿</a:t>
            </a:r>
            <a:r>
              <a:rPr lang="zh-CN" altLang="en-US" sz="1200" dirty="0">
                <a:latin typeface="微软雅黑" panose="020B0503020204020204" pitchFamily="34" charset="-122"/>
                <a:ea typeface="微软雅黑" panose="020B0503020204020204" pitchFamily="34" charset="-122"/>
              </a:rPr>
              <a:t>想法，而</a:t>
            </a:r>
            <a:r>
              <a:rPr lang="zh-CN" altLang="en-US" sz="1200" dirty="0" smtClean="0">
                <a:latin typeface="微软雅黑" panose="020B0503020204020204" pitchFamily="34" charset="-122"/>
                <a:ea typeface="微软雅黑" panose="020B0503020204020204" pitchFamily="34" charset="-122"/>
              </a:rPr>
              <a:t>如今</a:t>
            </a:r>
            <a:r>
              <a:rPr lang="zh-CN" altLang="en-US" sz="1200" dirty="0">
                <a:latin typeface="微软雅黑" panose="020B0503020204020204" pitchFamily="34" charset="-122"/>
                <a:ea typeface="微软雅黑" panose="020B0503020204020204" pitchFamily="34" charset="-122"/>
              </a:rPr>
              <a:t>基于</a:t>
            </a:r>
            <a:r>
              <a:rPr lang="en-US" altLang="zh-CN" sz="1200" dirty="0" err="1" smtClean="0">
                <a:latin typeface="微软雅黑" panose="020B0503020204020204" pitchFamily="34" charset="-122"/>
                <a:ea typeface="微软雅黑" panose="020B0503020204020204" pitchFamily="34" charset="-122"/>
              </a:rPr>
              <a:t>ChatGPT</a:t>
            </a:r>
            <a:r>
              <a:rPr lang="zh-CN" altLang="en-US" sz="1200" dirty="0">
                <a:latin typeface="微软雅黑" panose="020B0503020204020204" pitchFamily="34" charset="-122"/>
                <a:ea typeface="微软雅黑" panose="020B0503020204020204" pitchFamily="34" charset="-122"/>
              </a:rPr>
              <a:t>，一天可批量产出</a:t>
            </a:r>
            <a:r>
              <a:rPr lang="en-US" altLang="zh-CN" sz="1200" dirty="0">
                <a:latin typeface="微软雅黑" panose="020B0503020204020204" pitchFamily="34" charset="-122"/>
                <a:ea typeface="微软雅黑" panose="020B0503020204020204" pitchFamily="34" charset="-122"/>
              </a:rPr>
              <a:t>20</a:t>
            </a:r>
            <a:r>
              <a:rPr lang="zh-CN" altLang="en-US" sz="1200" dirty="0">
                <a:latin typeface="微软雅黑" panose="020B0503020204020204" pitchFamily="34" charset="-122"/>
                <a:ea typeface="微软雅黑" panose="020B0503020204020204" pitchFamily="34" charset="-122"/>
              </a:rPr>
              <a:t>个供创作者选择</a:t>
            </a:r>
            <a:r>
              <a:rPr lang="zh-CN" altLang="en-US"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71755" fontAlgn="auto">
              <a:lnSpc>
                <a:spcPct val="125000"/>
              </a:lnSpc>
              <a:spcBef>
                <a:spcPts val="300"/>
              </a:spcBef>
            </a:pPr>
            <a:r>
              <a:rPr lang="zh-CN" altLang="en-US" sz="1200" b="1" dirty="0" smtClean="0">
                <a:latin typeface="微软雅黑" panose="020B0503020204020204" pitchFamily="34" charset="-122"/>
                <a:ea typeface="微软雅黑" panose="020B0503020204020204" pitchFamily="34" charset="-122"/>
              </a:rPr>
              <a:t>在</a:t>
            </a:r>
            <a:r>
              <a:rPr lang="zh-CN" altLang="en-US" sz="1200" b="1" dirty="0">
                <a:latin typeface="微软雅黑" panose="020B0503020204020204" pitchFamily="34" charset="-122"/>
                <a:ea typeface="微软雅黑" panose="020B0503020204020204" pitchFamily="34" charset="-122"/>
              </a:rPr>
              <a:t>市场尚不明确对哪一类内容</a:t>
            </a:r>
            <a:r>
              <a:rPr lang="zh-CN" altLang="en-US" sz="1200" b="1" dirty="0" smtClean="0">
                <a:latin typeface="微软雅黑" panose="020B0503020204020204" pitchFamily="34" charset="-122"/>
                <a:ea typeface="微软雅黑" panose="020B0503020204020204" pitchFamily="34" charset="-122"/>
              </a:rPr>
              <a:t>感兴趣时</a:t>
            </a:r>
            <a:r>
              <a:rPr lang="zh-CN" altLang="en-US" sz="1200" b="1" dirty="0">
                <a:latin typeface="微软雅黑" panose="020B0503020204020204" pitchFamily="34" charset="-122"/>
                <a:ea typeface="微软雅黑" panose="020B0503020204020204" pitchFamily="34" charset="-122"/>
              </a:rPr>
              <a:t>，这样可加大内容爆火的几率</a:t>
            </a:r>
            <a:endParaRPr lang="zh-CN" altLang="en-US" sz="1200" b="1" dirty="0">
              <a:latin typeface="微软雅黑" panose="020B0503020204020204" pitchFamily="34" charset="-122"/>
              <a:ea typeface="微软雅黑" panose="020B0503020204020204" pitchFamily="34" charset="-122"/>
            </a:endParaRPr>
          </a:p>
        </p:txBody>
      </p:sp>
      <p:sp>
        <p:nvSpPr>
          <p:cNvPr id="16" name="矩形 15"/>
          <p:cNvSpPr/>
          <p:nvPr>
            <p:custDataLst>
              <p:tags r:id="rId3"/>
            </p:custDataLst>
          </p:nvPr>
        </p:nvSpPr>
        <p:spPr>
          <a:xfrm>
            <a:off x="465455" y="1186815"/>
            <a:ext cx="7207250" cy="517525"/>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上游：创作方</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节约成本</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矩形 16"/>
          <p:cNvSpPr/>
          <p:nvPr>
            <p:custDataLst>
              <p:tags r:id="rId4"/>
            </p:custDataLst>
          </p:nvPr>
        </p:nvSpPr>
        <p:spPr>
          <a:xfrm>
            <a:off x="465455" y="3017976"/>
            <a:ext cx="7207250" cy="51752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中游：制作方</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省时省力提升体验</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矩形 17"/>
          <p:cNvSpPr/>
          <p:nvPr>
            <p:custDataLst>
              <p:tags r:id="rId5"/>
            </p:custDataLst>
          </p:nvPr>
        </p:nvSpPr>
        <p:spPr>
          <a:xfrm>
            <a:off x="465455" y="3535500"/>
            <a:ext cx="7188360" cy="1128713"/>
          </a:xfrm>
          <a:prstGeom prst="rect">
            <a:avLst/>
          </a:prstGeom>
          <a:noFill/>
          <a:ln w="25400">
            <a:solidFill>
              <a:schemeClr val="accent2">
                <a:lumMod val="75000"/>
              </a:schemeClr>
            </a:solidFill>
          </a:ln>
        </p:spPr>
        <p:txBody>
          <a:bodyPr lIns="0" tIns="36000" rIns="0" bIns="0">
            <a:noAutofit/>
          </a:bodyPr>
          <a:lstStyle/>
          <a:p>
            <a:pPr marL="71755" indent="0" fontAlgn="auto">
              <a:lnSpc>
                <a:spcPct val="125000"/>
              </a:lnSpc>
              <a:spcBef>
                <a:spcPts val="300"/>
              </a:spcBef>
            </a:pPr>
            <a:r>
              <a:rPr lang="en-US" altLang="zh-TW" sz="1200" dirty="0" smtClean="0">
                <a:latin typeface="微软雅黑" panose="020B0503020204020204" pitchFamily="34" charset="-122"/>
                <a:ea typeface="微软雅黑" panose="020B0503020204020204" pitchFamily="34" charset="-122"/>
              </a:rPr>
              <a:t> </a:t>
            </a:r>
            <a:r>
              <a:rPr lang="zh-TW" sz="1200" dirty="0" smtClean="0">
                <a:latin typeface="微软雅黑" panose="020B0503020204020204" pitchFamily="34" charset="-122"/>
                <a:ea typeface="微软雅黑" panose="020B0503020204020204" pitchFamily="34" charset="-122"/>
              </a:rPr>
              <a:t>1</a:t>
            </a:r>
            <a:r>
              <a:rPr lang="zh-TW" sz="1200" dirty="0">
                <a:latin typeface="微软雅黑" panose="020B0503020204020204" pitchFamily="34" charset="-122"/>
                <a:ea typeface="微软雅黑" panose="020B0503020204020204" pitchFamily="34" charset="-122"/>
              </a:rPr>
              <a:t>）实现对</a:t>
            </a:r>
            <a:r>
              <a:rPr lang="zh-CN" altLang="zh-TW" sz="1200" dirty="0">
                <a:latin typeface="微软雅黑" panose="020B0503020204020204" pitchFamily="34" charset="-122"/>
                <a:ea typeface="微软雅黑" panose="020B0503020204020204" pitchFamily="34" charset="-122"/>
              </a:rPr>
              <a:t>短视频</a:t>
            </a:r>
            <a:r>
              <a:rPr lang="zh-TW" sz="1200" dirty="0">
                <a:latin typeface="微软雅黑" panose="020B0503020204020204" pitchFamily="34" charset="-122"/>
                <a:ea typeface="微软雅黑" panose="020B0503020204020204" pitchFamily="34" charset="-122"/>
              </a:rPr>
              <a:t>图像进行修复、还原，提升</a:t>
            </a:r>
            <a:r>
              <a:rPr lang="zh-CN" altLang="zh-TW" sz="1200" dirty="0">
                <a:latin typeface="微软雅黑" panose="020B0503020204020204" pitchFamily="34" charset="-122"/>
                <a:ea typeface="微软雅黑" panose="020B0503020204020204" pitchFamily="34" charset="-122"/>
              </a:rPr>
              <a:t>视频</a:t>
            </a:r>
            <a:r>
              <a:rPr lang="zh-TW" sz="1200" dirty="0">
                <a:latin typeface="微软雅黑" panose="020B0503020204020204" pitchFamily="34" charset="-122"/>
                <a:ea typeface="微软雅黑" panose="020B0503020204020204" pitchFamily="34" charset="-122"/>
              </a:rPr>
              <a:t>资料的清晰度，保障作品的画面质量</a:t>
            </a:r>
            <a:r>
              <a:rPr lang="zh-TW" sz="1200" dirty="0" smtClean="0">
                <a:latin typeface="微软雅黑" panose="020B0503020204020204" pitchFamily="34" charset="-122"/>
                <a:ea typeface="微软雅黑" panose="020B0503020204020204" pitchFamily="34" charset="-122"/>
              </a:rPr>
              <a:t>。</a:t>
            </a:r>
            <a:endParaRPr lang="en-US" altLang="zh-TW" sz="1200" dirty="0" smtClean="0">
              <a:latin typeface="微软雅黑" panose="020B0503020204020204" pitchFamily="34" charset="-122"/>
              <a:ea typeface="微软雅黑" panose="020B0503020204020204" pitchFamily="34" charset="-122"/>
            </a:endParaRPr>
          </a:p>
          <a:p>
            <a:pPr marL="71755" indent="0" fontAlgn="auto">
              <a:lnSpc>
                <a:spcPct val="125000"/>
              </a:lnSpc>
              <a:spcBef>
                <a:spcPts val="300"/>
              </a:spcBef>
            </a:pPr>
            <a:r>
              <a:rPr lang="en-US" altLang="zh-TW" sz="1200" dirty="0" smtClean="0">
                <a:latin typeface="微软雅黑" panose="020B0503020204020204" pitchFamily="34" charset="-122"/>
                <a:ea typeface="微软雅黑" panose="020B0503020204020204" pitchFamily="34" charset="-122"/>
              </a:rPr>
              <a:t> 2</a:t>
            </a:r>
            <a:r>
              <a:rPr lang="zh-TW" sz="1200" dirty="0">
                <a:latin typeface="微软雅黑" panose="020B0503020204020204" pitchFamily="34" charset="-122"/>
                <a:ea typeface="微软雅黑" panose="020B0503020204020204" pitchFamily="34" charset="-122"/>
              </a:rPr>
              <a:t>）实现将</a:t>
            </a:r>
            <a:r>
              <a:rPr lang="zh-CN" altLang="zh-TW" sz="1200" dirty="0">
                <a:latin typeface="微软雅黑" panose="020B0503020204020204" pitchFamily="34" charset="-122"/>
                <a:ea typeface="微软雅黑" panose="020B0503020204020204" pitchFamily="34" charset="-122"/>
              </a:rPr>
              <a:t>视频</a:t>
            </a:r>
            <a:r>
              <a:rPr lang="zh-TW" sz="1200" dirty="0">
                <a:latin typeface="微软雅黑" panose="020B0503020204020204" pitchFamily="34" charset="-122"/>
                <a:ea typeface="微软雅黑" panose="020B0503020204020204" pitchFamily="34" charset="-122"/>
              </a:rPr>
              <a:t>内容维度转制</a:t>
            </a:r>
            <a:r>
              <a:rPr lang="zh-TW"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例如</a:t>
            </a:r>
            <a:r>
              <a:rPr lang="zh-TW" sz="1200" dirty="0" smtClean="0">
                <a:latin typeface="微软雅黑" panose="020B0503020204020204" pitchFamily="34" charset="-122"/>
                <a:ea typeface="微软雅黑" panose="020B0503020204020204" pitchFamily="34" charset="-122"/>
              </a:rPr>
              <a:t>从</a:t>
            </a:r>
            <a:r>
              <a:rPr lang="zh-TW" sz="1200" dirty="0">
                <a:latin typeface="微软雅黑" panose="020B0503020204020204" pitchFamily="34" charset="-122"/>
                <a:ea typeface="微软雅黑" panose="020B0503020204020204" pitchFamily="34" charset="-122"/>
              </a:rPr>
              <a:t>2D向3D自动转制</a:t>
            </a:r>
            <a:r>
              <a:rPr lang="zh-TW" sz="1200" dirty="0" smtClean="0">
                <a:latin typeface="微软雅黑" panose="020B0503020204020204" pitchFamily="34" charset="-122"/>
                <a:ea typeface="微软雅黑" panose="020B0503020204020204" pitchFamily="34" charset="-122"/>
              </a:rPr>
              <a:t>。</a:t>
            </a:r>
            <a:endParaRPr lang="en-US" altLang="zh-TW" sz="1200" dirty="0" smtClean="0">
              <a:latin typeface="微软雅黑" panose="020B0503020204020204" pitchFamily="34" charset="-122"/>
              <a:ea typeface="微软雅黑" panose="020B0503020204020204" pitchFamily="34" charset="-122"/>
            </a:endParaRPr>
          </a:p>
          <a:p>
            <a:pPr marL="71755" indent="0" fontAlgn="auto">
              <a:lnSpc>
                <a:spcPct val="125000"/>
              </a:lnSpc>
              <a:spcBef>
                <a:spcPts val="300"/>
              </a:spcBef>
            </a:pPr>
            <a:r>
              <a:rPr lang="en-US" altLang="zh-TW" sz="1200" dirty="0">
                <a:latin typeface="微软雅黑" panose="020B0503020204020204" pitchFamily="34" charset="-122"/>
                <a:ea typeface="微软雅黑" panose="020B0503020204020204" pitchFamily="34" charset="-122"/>
              </a:rPr>
              <a:t> </a:t>
            </a:r>
            <a:r>
              <a:rPr lang="en-US" altLang="zh-TW" sz="1200" dirty="0" smtClean="0">
                <a:latin typeface="微软雅黑" panose="020B0503020204020204" pitchFamily="34" charset="-122"/>
                <a:ea typeface="微软雅黑" panose="020B0503020204020204" pitchFamily="34" charset="-122"/>
              </a:rPr>
              <a:t>3</a:t>
            </a:r>
            <a:r>
              <a:rPr lang="zh-TW" sz="1200" dirty="0">
                <a:latin typeface="微软雅黑" panose="020B0503020204020204" pitchFamily="34" charset="-122"/>
                <a:ea typeface="微软雅黑" panose="020B0503020204020204" pitchFamily="34" charset="-122"/>
              </a:rPr>
              <a:t>）通过</a:t>
            </a:r>
            <a:r>
              <a:rPr lang="zh-TW" sz="1200" dirty="0" smtClean="0">
                <a:latin typeface="微软雅黑" panose="020B0503020204020204" pitchFamily="34" charset="-122"/>
                <a:ea typeface="微软雅黑" panose="020B0503020204020204" pitchFamily="34" charset="-122"/>
              </a:rPr>
              <a:t>人工智能</a:t>
            </a:r>
            <a:r>
              <a:rPr lang="zh-CN" altLang="en-US" sz="1200" dirty="0" smtClean="0">
                <a:latin typeface="微软雅黑" panose="020B0503020204020204" pitchFamily="34" charset="-122"/>
                <a:ea typeface="微软雅黑" panose="020B0503020204020204" pitchFamily="34" charset="-122"/>
              </a:rPr>
              <a:t>技术</a:t>
            </a:r>
            <a:r>
              <a:rPr lang="zh-TW" sz="1200" dirty="0" smtClean="0">
                <a:latin typeface="微软雅黑" panose="020B0503020204020204" pitchFamily="34" charset="-122"/>
                <a:ea typeface="微软雅黑" panose="020B0503020204020204" pitchFamily="34" charset="-122"/>
              </a:rPr>
              <a:t>合成</a:t>
            </a:r>
            <a:r>
              <a:rPr lang="zh-TW" sz="1200" dirty="0">
                <a:latin typeface="微软雅黑" panose="020B0503020204020204" pitchFamily="34" charset="-122"/>
                <a:ea typeface="微软雅黑" panose="020B0503020204020204" pitchFamily="34" charset="-122"/>
              </a:rPr>
              <a:t>虚拟物理场景，将无法实拍或成本过高的场景生成出来，拓宽影视作品想象边界，</a:t>
            </a:r>
            <a:r>
              <a:rPr lang="zh-TW" sz="1200" dirty="0" smtClean="0">
                <a:latin typeface="微软雅黑" panose="020B0503020204020204" pitchFamily="34" charset="-122"/>
                <a:ea typeface="微软雅黑" panose="020B0503020204020204" pitchFamily="34" charset="-122"/>
              </a:rPr>
              <a:t>带来</a:t>
            </a:r>
            <a:r>
              <a:rPr lang="zh-TW" sz="1200" dirty="0">
                <a:latin typeface="微软雅黑" panose="020B0503020204020204" pitchFamily="34" charset="-122"/>
                <a:ea typeface="微软雅黑" panose="020B0503020204020204" pitchFamily="34" charset="-122"/>
              </a:rPr>
              <a:t>更优质的视觉效果和听觉体验。</a:t>
            </a:r>
            <a:endParaRPr lang="zh-TW" sz="1200" dirty="0">
              <a:latin typeface="微软雅黑" panose="020B0503020204020204" pitchFamily="34" charset="-122"/>
              <a:ea typeface="微软雅黑" panose="020B0503020204020204" pitchFamily="34" charset="-122"/>
            </a:endParaRPr>
          </a:p>
        </p:txBody>
      </p:sp>
      <p:sp>
        <p:nvSpPr>
          <p:cNvPr id="19" name="矩形 18"/>
          <p:cNvSpPr/>
          <p:nvPr>
            <p:custDataLst>
              <p:tags r:id="rId6"/>
            </p:custDataLst>
          </p:nvPr>
        </p:nvSpPr>
        <p:spPr>
          <a:xfrm>
            <a:off x="484345" y="4837226"/>
            <a:ext cx="7207250" cy="51752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下游：平台方</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推荐</a:t>
            </a:r>
            <a:r>
              <a:rPr lang="zh-CN"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个性化</a:t>
            </a:r>
            <a:endParaRPr lang="zh-CN"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0" name="矩形 19"/>
          <p:cNvSpPr/>
          <p:nvPr>
            <p:custDataLst>
              <p:tags r:id="rId7"/>
            </p:custDataLst>
          </p:nvPr>
        </p:nvSpPr>
        <p:spPr>
          <a:xfrm>
            <a:off x="484345" y="5354751"/>
            <a:ext cx="7188360" cy="870558"/>
          </a:xfrm>
          <a:prstGeom prst="rect">
            <a:avLst/>
          </a:prstGeom>
          <a:noFill/>
          <a:ln w="25400">
            <a:solidFill>
              <a:schemeClr val="accent2">
                <a:lumMod val="50000"/>
              </a:schemeClr>
            </a:solidFill>
          </a:ln>
        </p:spPr>
        <p:txBody>
          <a:bodyPr lIns="0" tIns="36000" rIns="0" bIns="0">
            <a:noAutofit/>
          </a:bodyPr>
          <a:lstStyle/>
          <a:p>
            <a:pPr marL="71755" indent="0" fontAlgn="auto">
              <a:lnSpc>
                <a:spcPct val="125000"/>
              </a:lnSpc>
              <a:spcBef>
                <a:spcPts val="300"/>
              </a:spcBef>
            </a:pPr>
            <a:r>
              <a:rPr lang="en-US" altLang="zh-TW" sz="1200" dirty="0" smtClean="0">
                <a:latin typeface="微软雅黑" panose="020B0503020204020204" pitchFamily="34" charset="-122"/>
                <a:ea typeface="微软雅黑" panose="020B0503020204020204" pitchFamily="34" charset="-122"/>
              </a:rPr>
              <a:t> </a:t>
            </a:r>
            <a:r>
              <a:rPr lang="zh-TW" sz="1200" dirty="0" smtClean="0">
                <a:latin typeface="微软雅黑" panose="020B0503020204020204" pitchFamily="34" charset="-122"/>
                <a:ea typeface="微软雅黑" panose="020B0503020204020204" pitchFamily="34" charset="-122"/>
              </a:rPr>
              <a:t>1</a:t>
            </a:r>
            <a:r>
              <a:rPr lang="zh-TW" sz="1200" dirty="0">
                <a:latin typeface="微软雅黑" panose="020B0503020204020204" pitchFamily="34" charset="-122"/>
                <a:ea typeface="微软雅黑" panose="020B0503020204020204" pitchFamily="34" charset="-122"/>
              </a:rPr>
              <a:t>）通过</a:t>
            </a:r>
            <a:r>
              <a:rPr lang="zh-TW" sz="1200" dirty="0" smtClean="0">
                <a:latin typeface="微软雅黑" panose="020B0503020204020204" pitchFamily="34" charset="-122"/>
                <a:ea typeface="微软雅黑" panose="020B0503020204020204" pitchFamily="34" charset="-122"/>
              </a:rPr>
              <a:t>自然语言处理和</a:t>
            </a:r>
            <a:r>
              <a:rPr lang="zh-TW" sz="1200" dirty="0">
                <a:latin typeface="微软雅黑" panose="020B0503020204020204" pitchFamily="34" charset="-122"/>
                <a:ea typeface="微软雅黑" panose="020B0503020204020204" pitchFamily="34" charset="-122"/>
              </a:rPr>
              <a:t>深度</a:t>
            </a:r>
            <a:r>
              <a:rPr lang="zh-TW" sz="1200" dirty="0" smtClean="0">
                <a:latin typeface="微软雅黑" panose="020B0503020204020204" pitchFamily="34" charset="-122"/>
                <a:ea typeface="微软雅黑" panose="020B0503020204020204" pitchFamily="34" charset="-122"/>
              </a:rPr>
              <a:t>学习</a:t>
            </a:r>
            <a:r>
              <a:rPr lang="zh-CN" altLang="en-US" sz="1200" dirty="0" smtClean="0">
                <a:latin typeface="微软雅黑" panose="020B0503020204020204" pitchFamily="34" charset="-122"/>
                <a:ea typeface="微软雅黑" panose="020B0503020204020204" pitchFamily="34" charset="-122"/>
              </a:rPr>
              <a:t>技术，</a:t>
            </a:r>
            <a:r>
              <a:rPr lang="zh-TW" sz="1200" dirty="0" smtClean="0">
                <a:latin typeface="微软雅黑" panose="020B0503020204020204" pitchFamily="34" charset="-122"/>
                <a:ea typeface="微软雅黑" panose="020B0503020204020204" pitchFamily="34" charset="-122"/>
              </a:rPr>
              <a:t>实现</a:t>
            </a:r>
            <a:r>
              <a:rPr lang="zh-CN" altLang="zh-TW" sz="1200" dirty="0" smtClean="0">
                <a:latin typeface="微软雅黑" panose="020B0503020204020204" pitchFamily="34" charset="-122"/>
                <a:ea typeface="微软雅黑" panose="020B0503020204020204" pitchFamily="34" charset="-122"/>
              </a:rPr>
              <a:t>对同质化</a:t>
            </a:r>
            <a:r>
              <a:rPr lang="zh-TW" sz="1200" dirty="0" smtClean="0">
                <a:latin typeface="微软雅黑" panose="020B0503020204020204" pitchFamily="34" charset="-122"/>
                <a:ea typeface="微软雅黑" panose="020B0503020204020204" pitchFamily="34" charset="-122"/>
              </a:rPr>
              <a:t>视频</a:t>
            </a:r>
            <a:r>
              <a:rPr lang="zh-CN" altLang="zh-TW" sz="1200" dirty="0" smtClean="0">
                <a:latin typeface="微软雅黑" panose="020B0503020204020204" pitchFamily="34" charset="-122"/>
                <a:ea typeface="微软雅黑" panose="020B0503020204020204" pitchFamily="34" charset="-122"/>
              </a:rPr>
              <a:t>的</a:t>
            </a:r>
            <a:r>
              <a:rPr lang="zh-TW" sz="1200" dirty="0" smtClean="0">
                <a:latin typeface="微软雅黑" panose="020B0503020204020204" pitchFamily="34" charset="-122"/>
                <a:ea typeface="微软雅黑" panose="020B0503020204020204" pitchFamily="34" charset="-122"/>
              </a:rPr>
              <a:t>审核；</a:t>
            </a:r>
            <a:endParaRPr lang="zh-TW" sz="1200" dirty="0">
              <a:latin typeface="微软雅黑" panose="020B0503020204020204" pitchFamily="34" charset="-122"/>
              <a:ea typeface="微软雅黑" panose="020B0503020204020204" pitchFamily="34" charset="-122"/>
            </a:endParaRPr>
          </a:p>
          <a:p>
            <a:pPr marL="71755" indent="0" fontAlgn="auto">
              <a:lnSpc>
                <a:spcPct val="125000"/>
              </a:lnSpc>
              <a:spcBef>
                <a:spcPts val="300"/>
              </a:spcBef>
            </a:pPr>
            <a:r>
              <a:rPr lang="en-US" altLang="zh-TW" sz="1200" dirty="0" smtClean="0">
                <a:latin typeface="微软雅黑" panose="020B0503020204020204" pitchFamily="34" charset="-122"/>
                <a:ea typeface="微软雅黑" panose="020B0503020204020204" pitchFamily="34" charset="-122"/>
              </a:rPr>
              <a:t> </a:t>
            </a:r>
            <a:r>
              <a:rPr lang="zh-TW" sz="1200" dirty="0" smtClean="0">
                <a:latin typeface="微软雅黑" panose="020B0503020204020204" pitchFamily="34" charset="-122"/>
                <a:ea typeface="微软雅黑" panose="020B0503020204020204" pitchFamily="34" charset="-122"/>
              </a:rPr>
              <a:t>2）</a:t>
            </a:r>
            <a:r>
              <a:rPr lang="zh-TW" altLang="zh-CN" sz="1200" dirty="0">
                <a:latin typeface="微软雅黑" panose="020B0503020204020204" pitchFamily="34" charset="-122"/>
                <a:ea typeface="微软雅黑" panose="020B0503020204020204" pitchFamily="34" charset="-122"/>
              </a:rPr>
              <a:t>实现</a:t>
            </a:r>
            <a:r>
              <a:rPr lang="zh-TW" sz="1200" dirty="0" smtClean="0">
                <a:latin typeface="微软雅黑" panose="020B0503020204020204" pitchFamily="34" charset="-122"/>
                <a:ea typeface="微软雅黑" panose="020B0503020204020204" pitchFamily="34" charset="-122"/>
              </a:rPr>
              <a:t>用户端</a:t>
            </a:r>
            <a:r>
              <a:rPr lang="zh-CN" altLang="en-US" sz="1200" dirty="0" smtClean="0">
                <a:latin typeface="微软雅黑" panose="020B0503020204020204" pitchFamily="34" charset="-122"/>
                <a:ea typeface="微软雅黑" panose="020B0503020204020204" pitchFamily="34" charset="-122"/>
              </a:rPr>
              <a:t>的</a:t>
            </a:r>
            <a:r>
              <a:rPr lang="zh-TW" sz="1200" dirty="0" smtClean="0">
                <a:latin typeface="微软雅黑" panose="020B0503020204020204" pitchFamily="34" charset="-122"/>
                <a:ea typeface="微软雅黑" panose="020B0503020204020204" pitchFamily="34" charset="-122"/>
              </a:rPr>
              <a:t>视频</a:t>
            </a:r>
            <a:r>
              <a:rPr lang="zh-TW" sz="1200" dirty="0">
                <a:latin typeface="微软雅黑" panose="020B0503020204020204" pitchFamily="34" charset="-122"/>
                <a:ea typeface="微软雅黑" panose="020B0503020204020204" pitchFamily="34" charset="-122"/>
              </a:rPr>
              <a:t>自主互动、弹幕防挡</a:t>
            </a:r>
            <a:r>
              <a:rPr lang="zh-CN" altLang="zh-TW" sz="1200" dirty="0" smtClean="0">
                <a:latin typeface="微软雅黑" panose="020B0503020204020204" pitchFamily="34" charset="-122"/>
                <a:ea typeface="微软雅黑" panose="020B0503020204020204" pitchFamily="34" charset="-122"/>
              </a:rPr>
              <a:t>；</a:t>
            </a:r>
            <a:endParaRPr lang="en-US" altLang="zh-CN" sz="1200" dirty="0" smtClean="0">
              <a:latin typeface="微软雅黑" panose="020B0503020204020204" pitchFamily="34" charset="-122"/>
              <a:ea typeface="微软雅黑" panose="020B0503020204020204" pitchFamily="34" charset="-122"/>
            </a:endParaRPr>
          </a:p>
          <a:p>
            <a:pPr marL="71755" indent="0" fontAlgn="auto">
              <a:lnSpc>
                <a:spcPct val="125000"/>
              </a:lnSpc>
              <a:spcBef>
                <a:spcPts val="300"/>
              </a:spcBef>
            </a:pPr>
            <a:r>
              <a:rPr lang="en-US" altLang="zh-TW" sz="1200" dirty="0">
                <a:latin typeface="微软雅黑" panose="020B0503020204020204" pitchFamily="34" charset="-122"/>
                <a:ea typeface="微软雅黑" panose="020B0503020204020204" pitchFamily="34" charset="-122"/>
              </a:rPr>
              <a:t> </a:t>
            </a:r>
            <a:r>
              <a:rPr lang="en-US" altLang="zh-TW" sz="1200" dirty="0" smtClean="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）提高个性化</a:t>
            </a:r>
            <a:r>
              <a:rPr lang="zh-CN" altLang="en-US" sz="1200" dirty="0" smtClean="0">
                <a:latin typeface="微软雅黑" panose="020B0503020204020204" pitchFamily="34" charset="-122"/>
                <a:ea typeface="微软雅黑" panose="020B0503020204020204" pitchFamily="34" charset="-122"/>
              </a:rPr>
              <a:t>推荐的精度</a:t>
            </a:r>
            <a:r>
              <a:rPr lang="zh-CN" altLang="en-US" sz="1200" dirty="0">
                <a:latin typeface="微软雅黑" panose="020B0503020204020204" pitchFamily="34" charset="-122"/>
                <a:ea typeface="微软雅黑" panose="020B0503020204020204" pitchFamily="34" charset="-122"/>
              </a:rPr>
              <a:t>，选择适合的</a:t>
            </a:r>
            <a:r>
              <a:rPr lang="zh-CN" altLang="en-US" sz="1200" dirty="0" smtClean="0">
                <a:latin typeface="微软雅黑" panose="020B0503020204020204" pitchFamily="34" charset="-122"/>
                <a:ea typeface="微软雅黑" panose="020B0503020204020204" pitchFamily="34" charset="-122"/>
              </a:rPr>
              <a:t>渠道分发内容，并</a:t>
            </a:r>
            <a:r>
              <a:rPr lang="zh-CN" altLang="en-US" sz="1200" dirty="0">
                <a:latin typeface="微软雅黑" panose="020B0503020204020204" pitchFamily="34" charset="-122"/>
                <a:ea typeface="微软雅黑" panose="020B0503020204020204" pitchFamily="34" charset="-122"/>
              </a:rPr>
              <a:t>在</a:t>
            </a:r>
            <a:r>
              <a:rPr lang="zh-CN" altLang="en-US" sz="1200" dirty="0" smtClean="0">
                <a:latin typeface="微软雅黑" panose="020B0503020204020204" pitchFamily="34" charset="-122"/>
                <a:ea typeface="微软雅黑" panose="020B0503020204020204" pitchFamily="34" charset="-122"/>
              </a:rPr>
              <a:t>多渠道进行推广</a:t>
            </a:r>
            <a:r>
              <a:rPr lang="zh-CN" altLang="en-US" sz="1200" dirty="0">
                <a:latin typeface="微软雅黑" panose="020B0503020204020204" pitchFamily="34" charset="-122"/>
                <a:ea typeface="微软雅黑" panose="020B0503020204020204" pitchFamily="34" charset="-122"/>
              </a:rPr>
              <a:t>，提升优质</a:t>
            </a:r>
            <a:r>
              <a:rPr lang="zh-CN" altLang="en-US" sz="1200" dirty="0" smtClean="0">
                <a:latin typeface="微软雅黑" panose="020B0503020204020204" pitchFamily="34" charset="-122"/>
                <a:ea typeface="微软雅黑" panose="020B0503020204020204" pitchFamily="34" charset="-122"/>
              </a:rPr>
              <a:t>内容的曝光率</a:t>
            </a:r>
            <a:r>
              <a:rPr lang="zh-CN" altLang="en-US"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pic>
        <p:nvPicPr>
          <p:cNvPr id="22" name="图片 21" descr="微信截图_20230407161938"/>
          <p:cNvPicPr>
            <a:picLocks noChangeAspect="1"/>
          </p:cNvPicPr>
          <p:nvPr/>
        </p:nvPicPr>
        <p:blipFill>
          <a:blip r:embed="rId8"/>
          <a:srcRect r="74055"/>
          <a:stretch>
            <a:fillRect/>
          </a:stretch>
        </p:blipFill>
        <p:spPr>
          <a:xfrm>
            <a:off x="7868920" y="1633220"/>
            <a:ext cx="1873250" cy="4077335"/>
          </a:xfrm>
          <a:prstGeom prst="rect">
            <a:avLst/>
          </a:prstGeom>
        </p:spPr>
      </p:pic>
      <p:pic>
        <p:nvPicPr>
          <p:cNvPr id="23" name="图片 22" descr="微信截图_20230407161938"/>
          <p:cNvPicPr>
            <a:picLocks noChangeAspect="1"/>
          </p:cNvPicPr>
          <p:nvPr/>
        </p:nvPicPr>
        <p:blipFill>
          <a:blip r:embed="rId8"/>
          <a:srcRect l="36903" t="-234" r="37152" b="234"/>
          <a:stretch>
            <a:fillRect/>
          </a:stretch>
        </p:blipFill>
        <p:spPr>
          <a:xfrm>
            <a:off x="9848850" y="1633220"/>
            <a:ext cx="1873250" cy="4077335"/>
          </a:xfrm>
          <a:prstGeom prst="rect">
            <a:avLst/>
          </a:prstGeom>
        </p:spPr>
      </p:pic>
      <p:pic>
        <p:nvPicPr>
          <p:cNvPr id="24" name="图片 23" descr="微信截图_20230407161938"/>
          <p:cNvPicPr>
            <a:picLocks noChangeAspect="1"/>
          </p:cNvPicPr>
          <p:nvPr/>
        </p:nvPicPr>
        <p:blipFill>
          <a:blip r:embed="rId8"/>
          <a:srcRect l="73938" t="-468" r="117" b="468"/>
          <a:stretch>
            <a:fillRect/>
          </a:stretch>
        </p:blipFill>
        <p:spPr>
          <a:xfrm>
            <a:off x="8756015" y="1414145"/>
            <a:ext cx="2074545" cy="4515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551373" y="87683"/>
            <a:ext cx="11547934"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defRPr/>
            </a:pPr>
            <a:r>
              <a:rPr lang="zh-CN" altLang="en-US" sz="2800" b="1" dirty="0">
                <a:latin typeface="微软雅黑" panose="020B0503020204020204" pitchFamily="34" charset="-122"/>
                <a:ea typeface="微软雅黑" panose="020B0503020204020204" pitchFamily="34" charset="-122"/>
              </a:rPr>
              <a:t>交互式设计：</a:t>
            </a:r>
            <a:r>
              <a:rPr lang="en-US" altLang="zh-CN" sz="2800" b="1" dirty="0">
                <a:latin typeface="微软雅黑" panose="020B0503020204020204" pitchFamily="34" charset="-122"/>
                <a:ea typeface="微软雅黑" panose="020B0503020204020204" pitchFamily="34" charset="-122"/>
              </a:rPr>
              <a:t>Adobe Firefly</a:t>
            </a:r>
            <a:r>
              <a:rPr lang="zh-CN" altLang="en-US" sz="2800" b="1" dirty="0">
                <a:latin typeface="微软雅黑" panose="020B0503020204020204" pitchFamily="34" charset="-122"/>
                <a:ea typeface="微软雅黑" panose="020B0503020204020204" pitchFamily="34" charset="-122"/>
              </a:rPr>
              <a:t>为例</a:t>
            </a:r>
            <a:endParaRPr lang="zh-CN" altLang="en-US" sz="2800" b="1" dirty="0">
              <a:latin typeface="微软雅黑" panose="020B0503020204020204" pitchFamily="34" charset="-122"/>
              <a:ea typeface="微软雅黑" panose="020B0503020204020204" pitchFamily="34" charset="-122"/>
            </a:endParaRPr>
          </a:p>
        </p:txBody>
      </p:sp>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pic>
        <p:nvPicPr>
          <p:cNvPr id="3" name="b796d668-c923-11ed-b914-b26a2d0ba24d-v1_f4_t2_iZaBy1e4">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5913948" y="1289102"/>
            <a:ext cx="5830377" cy="4761939"/>
          </a:xfrm>
        </p:spPr>
      </p:pic>
      <p:sp>
        <p:nvSpPr>
          <p:cNvPr id="7" name="文本框 6"/>
          <p:cNvSpPr txBox="1"/>
          <p:nvPr/>
        </p:nvSpPr>
        <p:spPr>
          <a:xfrm>
            <a:off x="6506912" y="1008815"/>
            <a:ext cx="433965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输入自然语言描述：</a:t>
            </a:r>
            <a:r>
              <a:rPr lang="zh-CN" altLang="en-US" dirty="0">
                <a:solidFill>
                  <a:srgbClr val="FF0000"/>
                </a:solidFill>
                <a:latin typeface="微软雅黑" panose="020B0503020204020204" pitchFamily="34" charset="-122"/>
                <a:ea typeface="微软雅黑" panose="020B0503020204020204" pitchFamily="34" charset="-122"/>
              </a:rPr>
              <a:t>将图片背景改成冬天</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14" name="AutoShape 8" descr="动图"/>
          <p:cNvSpPr>
            <a:spLocks noChangeAspect="1" noChangeArrowheads="1"/>
          </p:cNvSpPr>
          <p:nvPr/>
        </p:nvSpPr>
        <p:spPr bwMode="auto">
          <a:xfrm>
            <a:off x="8524337" y="288737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03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0038" y="1900961"/>
            <a:ext cx="4624387" cy="2601486"/>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p:cNvSpPr txBox="1"/>
          <p:nvPr/>
        </p:nvSpPr>
        <p:spPr>
          <a:xfrm>
            <a:off x="442406" y="1398036"/>
            <a:ext cx="3496470" cy="369332"/>
          </a:xfrm>
          <a:prstGeom prst="rect">
            <a:avLst/>
          </a:prstGeom>
          <a:noFill/>
        </p:spPr>
        <p:txBody>
          <a:bodyPr wrap="none" rtlCol="0">
            <a:spAutoFit/>
          </a:bodyPr>
          <a:lstStyle/>
          <a:p>
            <a:r>
              <a:rPr lang="zh-CN" altLang="en-US" dirty="0">
                <a:latin typeface="微软雅黑" panose="020B0503020204020204" pitchFamily="34" charset="-122"/>
                <a:ea typeface="微软雅黑" panose="020B0503020204020204" pitchFamily="34" charset="-122"/>
              </a:rPr>
              <a:t>输入自然语言描述：</a:t>
            </a:r>
            <a:r>
              <a:rPr lang="zh-CN" altLang="en-US" dirty="0">
                <a:solidFill>
                  <a:srgbClr val="FF0000"/>
                </a:solidFill>
                <a:latin typeface="微软雅黑" panose="020B0503020204020204" pitchFamily="34" charset="-122"/>
                <a:ea typeface="微软雅黑" panose="020B0503020204020204" pitchFamily="34" charset="-122"/>
              </a:rPr>
              <a:t>生成</a:t>
            </a:r>
            <a:r>
              <a:rPr lang="en-US" altLang="zh-CN" dirty="0">
                <a:solidFill>
                  <a:srgbClr val="FF0000"/>
                </a:solidFill>
                <a:latin typeface="微软雅黑" panose="020B0503020204020204" pitchFamily="34" charset="-122"/>
                <a:ea typeface="微软雅黑" panose="020B0503020204020204" pitchFamily="34" charset="-122"/>
              </a:rPr>
              <a:t>3D</a:t>
            </a:r>
            <a:r>
              <a:rPr lang="zh-CN" altLang="en-US" dirty="0">
                <a:solidFill>
                  <a:srgbClr val="FF0000"/>
                </a:solidFill>
                <a:latin typeface="微软雅黑" panose="020B0503020204020204" pitchFamily="34" charset="-122"/>
                <a:ea typeface="微软雅黑" panose="020B0503020204020204" pitchFamily="34" charset="-122"/>
              </a:rPr>
              <a:t>字体</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07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3326" y="91979"/>
            <a:ext cx="1641475" cy="595869"/>
          </a:xfrm>
          <a:prstGeom prst="rect">
            <a:avLst/>
          </a:prstGeom>
          <a:noFill/>
        </p:spPr>
        <p:txBody>
          <a:bodyPr wrap="none" lIns="0" tIns="0" rIns="0" bIns="45720" rtlCol="0">
            <a:spAutoFit/>
          </a:bodyPr>
          <a:lstStyle/>
          <a:p>
            <a:pPr>
              <a:lnSpc>
                <a:spcPts val="4700"/>
              </a:lnSpc>
            </a:pPr>
            <a:r>
              <a:rPr lang="zh-CN" altLang="en-US"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汇报提纲</a:t>
            </a:r>
            <a:endParaRPr lang="en-US" altLang="zh-CN"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1"/>
          <p:cNvSpPr txBox="1"/>
          <p:nvPr/>
        </p:nvSpPr>
        <p:spPr>
          <a:xfrm>
            <a:off x="885407" y="1193801"/>
            <a:ext cx="6896100" cy="5184496"/>
          </a:xfrm>
          <a:prstGeom prst="rect">
            <a:avLst/>
          </a:prstGeom>
          <a:noFill/>
        </p:spPr>
        <p:txBody>
          <a:bodyPr wrap="square" lIns="0" tIns="0" rIns="0" bIns="45720" rtlCol="0">
            <a:spAutoFit/>
          </a:bodyPr>
          <a:lstStyle/>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rPr>
              <a:t>火爆出圈</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rPr>
              <a:t>的原理与技术</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带来的机会与挑战</a:t>
            </a:r>
            <a:endParaRPr lang="en-US" altLang="zh-CN" sz="2665"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solidFill>
                  <a:schemeClr val="tx1"/>
                </a:solidFill>
                <a:latin typeface="微软雅黑" panose="020B0503020204020204" pitchFamily="34" charset="-122"/>
                <a:ea typeface="微软雅黑" panose="020B0503020204020204" pitchFamily="34" charset="-122"/>
              </a:rPr>
              <a:t>行业分析</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教育教学</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应用分析</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国内形势</a:t>
            </a:r>
            <a:endParaRPr lang="en-US" altLang="zh-CN" sz="2400" b="1" dirty="0">
              <a:latin typeface="微软雅黑" panose="020B0503020204020204" pitchFamily="34" charset="-122"/>
              <a:ea typeface="微软雅黑" panose="020B0503020204020204" pitchFamily="34" charset="-122"/>
            </a:endParaRPr>
          </a:p>
        </p:txBody>
      </p:sp>
      <p:sp>
        <p:nvSpPr>
          <p:cNvPr id="6"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39"/>
          <p:cNvSpPr/>
          <p:nvPr/>
        </p:nvSpPr>
        <p:spPr>
          <a:xfrm>
            <a:off x="414655" y="2057400"/>
            <a:ext cx="11294110" cy="1200150"/>
          </a:xfrm>
          <a:prstGeom prst="rect">
            <a:avLst/>
          </a:prstGeom>
          <a:solidFill>
            <a:schemeClr val="accent2">
              <a:lumMod val="20000"/>
              <a:lumOff val="80000"/>
              <a:alpha val="7000"/>
            </a:schemeClr>
          </a:solid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180" y="87630"/>
            <a:ext cx="6143625" cy="73088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err="1">
                <a:latin typeface="微软雅黑" panose="020B0503020204020204" pitchFamily="34" charset="-122"/>
                <a:ea typeface="微软雅黑" panose="020B0503020204020204" pitchFamily="34" charset="-122"/>
              </a:rPr>
              <a:t>ChatGPT</a:t>
            </a:r>
            <a:r>
              <a:rPr lang="zh-CN" altLang="en-US" sz="2800" b="1" dirty="0">
                <a:latin typeface="微软雅黑" panose="020B0503020204020204" pitchFamily="34" charset="-122"/>
                <a:ea typeface="微软雅黑" panose="020B0503020204020204" pitchFamily="34" charset="-122"/>
              </a:rPr>
              <a:t>引发教育行业变革</a:t>
            </a:r>
            <a:endParaRPr lang="zh-CN" altLang="en-US" sz="28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290830" y="824230"/>
            <a:ext cx="11157585" cy="899160"/>
          </a:xfrm>
          <a:prstGeom prst="rect">
            <a:avLst/>
          </a:prstGeom>
          <a:noFill/>
        </p:spPr>
        <p:txBody>
          <a:bodyPr wrap="square">
            <a:spAutoFit/>
          </a:bodyPr>
          <a:lstStyle/>
          <a:p>
            <a:pPr marL="285750" indent="-285750" algn="just">
              <a:lnSpc>
                <a:spcPct val="125000"/>
              </a:lnSpc>
              <a:spcBef>
                <a:spcPts val="0"/>
              </a:spcBef>
              <a:spcAft>
                <a:spcPts val="0"/>
              </a:spcAft>
              <a:buFont typeface="Wingdings" panose="05000000000000000000" pitchFamily="2" charset="2"/>
              <a:buChar char="u"/>
            </a:pPr>
            <a:r>
              <a:rPr sz="140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ChatGPT在教育行业可能是彻头彻尾的“大魔王”：调查显示89%的学生利用ChatGPT完成家庭作业，世界宗教课全班第一的论文竟然是用ChatGPT所写。这迫使多所学校全面禁用ChatGPT，无论是在作业、考试或者论文当中，一经发现即认定为作弊</a:t>
            </a:r>
            <a:r>
              <a:rPr sz="140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gn="just">
              <a:lnSpc>
                <a:spcPct val="125000"/>
              </a:lnSpc>
              <a:spcBef>
                <a:spcPts val="0"/>
              </a:spcBef>
              <a:spcAft>
                <a:spcPts val="0"/>
              </a:spcAft>
              <a:buFont typeface="Wingdings" panose="05000000000000000000" pitchFamily="2" charset="2"/>
              <a:buChar char="u"/>
            </a:pPr>
            <a:r>
              <a:rPr sz="1400" i="0" dirty="0" err="1"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从另一方面来看</a:t>
            </a:r>
            <a:r>
              <a:rPr sz="1400" i="0" dirty="0" err="1">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，这可能也会促使针对人工智能相关法律法规的完善，加速AI社会化的发展</a:t>
            </a:r>
            <a:r>
              <a:rPr sz="140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sz="140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8" name="文本框 27"/>
          <p:cNvSpPr txBox="1"/>
          <p:nvPr>
            <p:custDataLst>
              <p:tags r:id="rId1"/>
            </p:custDataLst>
          </p:nvPr>
        </p:nvSpPr>
        <p:spPr>
          <a:xfrm>
            <a:off x="290830" y="6516370"/>
            <a:ext cx="4561840" cy="245110"/>
          </a:xfrm>
          <a:prstGeom prst="rect">
            <a:avLst/>
          </a:prstGeom>
          <a:noFill/>
        </p:spPr>
        <p:txBody>
          <a:bodyPr wrap="square" rtlCol="0">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zh-CN" sz="1000" dirty="0" smtClean="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《哈尔滨工业大学：ChatGPT调研报告–20230308》</a:t>
            </a:r>
            <a:endParaRPr lang="zh-CN"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矩形 10"/>
          <p:cNvSpPr/>
          <p:nvPr>
            <p:custDataLst>
              <p:tags r:id="rId2"/>
            </p:custDataLst>
          </p:nvPr>
        </p:nvSpPr>
        <p:spPr>
          <a:xfrm>
            <a:off x="523240" y="2435860"/>
            <a:ext cx="902970" cy="4737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受教方</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（学生）</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矩形 13"/>
          <p:cNvSpPr/>
          <p:nvPr>
            <p:custDataLst>
              <p:tags r:id="rId3"/>
            </p:custDataLst>
          </p:nvPr>
        </p:nvSpPr>
        <p:spPr>
          <a:xfrm>
            <a:off x="523240" y="1790700"/>
            <a:ext cx="1292225" cy="3644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当前影响</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4" name="矩形 23"/>
          <p:cNvSpPr/>
          <p:nvPr>
            <p:custDataLst>
              <p:tags r:id="rId4"/>
            </p:custDataLst>
          </p:nvPr>
        </p:nvSpPr>
        <p:spPr>
          <a:xfrm>
            <a:off x="6111875" y="2434590"/>
            <a:ext cx="993140" cy="4737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施教方</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ct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（学校）</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29" name="肘形连接符 28"/>
          <p:cNvCxnSpPr>
            <a:stCxn id="11" idx="3"/>
            <a:endCxn id="30" idx="1"/>
          </p:cNvCxnSpPr>
          <p:nvPr/>
        </p:nvCxnSpPr>
        <p:spPr>
          <a:xfrm flipV="1">
            <a:off x="1426210" y="2411095"/>
            <a:ext cx="332105" cy="261620"/>
          </a:xfrm>
          <a:prstGeom prst="bentConnector3">
            <a:avLst>
              <a:gd name="adj1" fmla="val 50096"/>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矩形 29"/>
          <p:cNvSpPr/>
          <p:nvPr>
            <p:custDataLst>
              <p:tags r:id="rId5"/>
            </p:custDataLst>
          </p:nvPr>
        </p:nvSpPr>
        <p:spPr>
          <a:xfrm>
            <a:off x="1758315" y="2250440"/>
            <a:ext cx="255968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生成类</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工具成为</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生产力</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工具</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1" name="肘形连接符 30"/>
          <p:cNvCxnSpPr>
            <a:stCxn id="11" idx="3"/>
            <a:endCxn id="32" idx="1"/>
          </p:cNvCxnSpPr>
          <p:nvPr/>
        </p:nvCxnSpPr>
        <p:spPr>
          <a:xfrm>
            <a:off x="1426210" y="2672715"/>
            <a:ext cx="332105" cy="235585"/>
          </a:xfrm>
          <a:prstGeom prst="bentConnector3">
            <a:avLst>
              <a:gd name="adj1" fmla="val 50096"/>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2" name="矩形 31"/>
          <p:cNvSpPr/>
          <p:nvPr>
            <p:custDataLst>
              <p:tags r:id="rId6"/>
            </p:custDataLst>
          </p:nvPr>
        </p:nvSpPr>
        <p:spPr>
          <a:xfrm>
            <a:off x="1758315" y="2747645"/>
            <a:ext cx="2969260"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生成类</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工具基本可满足所有作业场景</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3" name="肘形连接符 32"/>
          <p:cNvCxnSpPr>
            <a:endCxn id="34" idx="1"/>
          </p:cNvCxnSpPr>
          <p:nvPr/>
        </p:nvCxnSpPr>
        <p:spPr>
          <a:xfrm>
            <a:off x="7105015" y="2671445"/>
            <a:ext cx="247015" cy="1905"/>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4" name="矩形 33"/>
          <p:cNvSpPr/>
          <p:nvPr>
            <p:custDataLst>
              <p:tags r:id="rId7"/>
            </p:custDataLst>
          </p:nvPr>
        </p:nvSpPr>
        <p:spPr>
          <a:xfrm>
            <a:off x="7352030" y="2512695"/>
            <a:ext cx="3003550"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生成类</a:t>
            </a:r>
            <a:r>
              <a:rPr lang="en-US" alt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工具可能导致</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原有考评方式失效</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6" name="右大括号 35"/>
          <p:cNvSpPr/>
          <p:nvPr/>
        </p:nvSpPr>
        <p:spPr>
          <a:xfrm>
            <a:off x="4796790" y="2257425"/>
            <a:ext cx="159385" cy="790575"/>
          </a:xfrm>
          <a:prstGeom prst="rightBrace">
            <a:avLst/>
          </a:prstGeom>
          <a:ln w="158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矩形 36"/>
          <p:cNvSpPr/>
          <p:nvPr>
            <p:custDataLst>
              <p:tags r:id="rId8"/>
            </p:custDataLst>
          </p:nvPr>
        </p:nvSpPr>
        <p:spPr>
          <a:xfrm>
            <a:off x="5057140" y="2435860"/>
            <a:ext cx="730250" cy="3644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作弊</a:t>
            </a:r>
            <a:endParaRPr lang="zh-CN" altLang="en-US" sz="14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8" name="矩形 37"/>
          <p:cNvSpPr/>
          <p:nvPr>
            <p:custDataLst>
              <p:tags r:id="rId9"/>
            </p:custDataLst>
          </p:nvPr>
        </p:nvSpPr>
        <p:spPr>
          <a:xfrm>
            <a:off x="10538460" y="2489200"/>
            <a:ext cx="730250" cy="364490"/>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反作弊</a:t>
            </a:r>
            <a:endParaRPr lang="zh-CN" altLang="en-US" sz="14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9" name="肘形连接符 38"/>
          <p:cNvCxnSpPr>
            <a:stCxn id="34" idx="3"/>
            <a:endCxn id="38" idx="1"/>
          </p:cNvCxnSpPr>
          <p:nvPr/>
        </p:nvCxnSpPr>
        <p:spPr>
          <a:xfrm flipV="1">
            <a:off x="10355580" y="2671445"/>
            <a:ext cx="182880" cy="1905"/>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414655" y="3666836"/>
            <a:ext cx="11294745" cy="2639695"/>
          </a:xfrm>
          <a:prstGeom prst="rect">
            <a:avLst/>
          </a:prstGeom>
          <a:solidFill>
            <a:schemeClr val="accent2">
              <a:lumMod val="20000"/>
              <a:lumOff val="80000"/>
              <a:alpha val="7000"/>
            </a:schemeClr>
          </a:solidFill>
          <a:ln w="15875">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custDataLst>
              <p:tags r:id="rId10"/>
            </p:custDataLst>
          </p:nvPr>
        </p:nvSpPr>
        <p:spPr>
          <a:xfrm>
            <a:off x="532130" y="4812665"/>
            <a:ext cx="893445" cy="33528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推测</a:t>
            </a: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a:t>
            </a:r>
            <a:endPar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3" name="矩形 42"/>
          <p:cNvSpPr/>
          <p:nvPr>
            <p:custDataLst>
              <p:tags r:id="rId11"/>
            </p:custDataLst>
          </p:nvPr>
        </p:nvSpPr>
        <p:spPr>
          <a:xfrm>
            <a:off x="523240" y="3400425"/>
            <a:ext cx="1292225" cy="36449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变革方向</a:t>
            </a:r>
            <a:endParaRPr lang="zh-CN" altLang="en-US" sz="1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4" name="矩形 43"/>
          <p:cNvSpPr/>
          <p:nvPr>
            <p:custDataLst>
              <p:tags r:id="rId12"/>
            </p:custDataLst>
          </p:nvPr>
        </p:nvSpPr>
        <p:spPr>
          <a:xfrm>
            <a:off x="6111875" y="4809490"/>
            <a:ext cx="893445" cy="327025"/>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推测</a:t>
            </a:r>
            <a:r>
              <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2</a:t>
            </a:r>
            <a:endParaRPr lang="en-US" altLang="zh-CN"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5" name="肘形连接符 44"/>
          <p:cNvCxnSpPr>
            <a:stCxn id="42" idx="3"/>
            <a:endCxn id="46" idx="1"/>
          </p:cNvCxnSpPr>
          <p:nvPr/>
        </p:nvCxnSpPr>
        <p:spPr>
          <a:xfrm flipV="1">
            <a:off x="1425575" y="4144645"/>
            <a:ext cx="542290" cy="835660"/>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矩形 45"/>
          <p:cNvSpPr/>
          <p:nvPr>
            <p:custDataLst>
              <p:tags r:id="rId13"/>
            </p:custDataLst>
          </p:nvPr>
        </p:nvSpPr>
        <p:spPr>
          <a:xfrm>
            <a:off x="1967865" y="3983990"/>
            <a:ext cx="173672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降低</a:t>
            </a: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答案</a:t>
            </a:r>
            <a:r>
              <a:rPr lang="zh-CN" altLang="en-US" sz="12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考题</a:t>
            </a:r>
            <a:r>
              <a:rPr lang="zh-CN" altLang="en-US"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比例</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47" name="肘形连接符 46"/>
          <p:cNvCxnSpPr>
            <a:stCxn id="42" idx="3"/>
            <a:endCxn id="48" idx="1"/>
          </p:cNvCxnSpPr>
          <p:nvPr/>
        </p:nvCxnSpPr>
        <p:spPr>
          <a:xfrm flipV="1">
            <a:off x="1425575" y="4974590"/>
            <a:ext cx="542290" cy="5715"/>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8" name="矩形 47"/>
          <p:cNvSpPr/>
          <p:nvPr>
            <p:custDataLst>
              <p:tags r:id="rId14"/>
            </p:custDataLst>
          </p:nvPr>
        </p:nvSpPr>
        <p:spPr>
          <a:xfrm>
            <a:off x="1967865" y="4813935"/>
            <a:ext cx="173672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提升</a:t>
            </a:r>
            <a:r>
              <a:rPr lang="zh-CN" altLang="en-US" sz="1200" b="1"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能力</a:t>
            </a:r>
            <a:r>
              <a:rPr lang="zh-CN" altLang="en-US" sz="1200" b="1"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类</a:t>
            </a: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考题</a:t>
            </a:r>
            <a:r>
              <a:rPr lang="zh-CN" altLang="en-US"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比重</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0" name="肘形连接符 49"/>
          <p:cNvCxnSpPr>
            <a:endCxn id="51" idx="1"/>
          </p:cNvCxnSpPr>
          <p:nvPr/>
        </p:nvCxnSpPr>
        <p:spPr>
          <a:xfrm flipV="1">
            <a:off x="7005320" y="4518660"/>
            <a:ext cx="313690" cy="454660"/>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1" name="矩形 50"/>
          <p:cNvSpPr/>
          <p:nvPr>
            <p:custDataLst>
              <p:tags r:id="rId15"/>
            </p:custDataLst>
          </p:nvPr>
        </p:nvSpPr>
        <p:spPr>
          <a:xfrm>
            <a:off x="7319010" y="4358005"/>
            <a:ext cx="2425700"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修改原有线上课程考核方式</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矩形 55"/>
          <p:cNvSpPr/>
          <p:nvPr>
            <p:custDataLst>
              <p:tags r:id="rId16"/>
            </p:custDataLst>
          </p:nvPr>
        </p:nvSpPr>
        <p:spPr>
          <a:xfrm>
            <a:off x="1967865" y="5624830"/>
            <a:ext cx="913130"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能力考核</a:t>
            </a:r>
            <a:endPar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57" name="肘形连接符 56"/>
          <p:cNvCxnSpPr>
            <a:stCxn id="42" idx="3"/>
            <a:endCxn id="56" idx="1"/>
          </p:cNvCxnSpPr>
          <p:nvPr/>
        </p:nvCxnSpPr>
        <p:spPr>
          <a:xfrm>
            <a:off x="1425575" y="4980305"/>
            <a:ext cx="542290" cy="805180"/>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8" name="肘形连接符 57"/>
          <p:cNvCxnSpPr>
            <a:stCxn id="46" idx="3"/>
            <a:endCxn id="60" idx="1"/>
          </p:cNvCxnSpPr>
          <p:nvPr/>
        </p:nvCxnSpPr>
        <p:spPr>
          <a:xfrm flipV="1">
            <a:off x="3704590" y="3945890"/>
            <a:ext cx="299085" cy="198755"/>
          </a:xfrm>
          <a:prstGeom prst="bentConnector3">
            <a:avLst>
              <a:gd name="adj1" fmla="val 50106"/>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59" name="肘形连接符 58"/>
          <p:cNvCxnSpPr>
            <a:stCxn id="46" idx="3"/>
            <a:endCxn id="61" idx="1"/>
          </p:cNvCxnSpPr>
          <p:nvPr/>
        </p:nvCxnSpPr>
        <p:spPr>
          <a:xfrm>
            <a:off x="3704590" y="4144645"/>
            <a:ext cx="299085" cy="213360"/>
          </a:xfrm>
          <a:prstGeom prst="bentConnector3">
            <a:avLst>
              <a:gd name="adj1" fmla="val 50106"/>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0" name="矩形 59"/>
          <p:cNvSpPr/>
          <p:nvPr>
            <p:custDataLst>
              <p:tags r:id="rId17"/>
            </p:custDataLst>
          </p:nvPr>
        </p:nvSpPr>
        <p:spPr>
          <a:xfrm>
            <a:off x="4003675" y="3785235"/>
            <a:ext cx="166687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减少</a:t>
            </a:r>
            <a:r>
              <a:rPr lang="zh-CN"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选择题</a:t>
            </a: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、问答题</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1" name="矩形 60"/>
          <p:cNvSpPr/>
          <p:nvPr>
            <p:custDataLst>
              <p:tags r:id="rId18"/>
            </p:custDataLst>
          </p:nvPr>
        </p:nvSpPr>
        <p:spPr>
          <a:xfrm>
            <a:off x="4003675" y="4197350"/>
            <a:ext cx="166687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保留：论述题（作文）</a:t>
            </a:r>
            <a:endParaRPr 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62" name="肘形连接符 61"/>
          <p:cNvCxnSpPr>
            <a:stCxn id="48" idx="3"/>
            <a:endCxn id="64" idx="1"/>
          </p:cNvCxnSpPr>
          <p:nvPr/>
        </p:nvCxnSpPr>
        <p:spPr>
          <a:xfrm flipV="1">
            <a:off x="3704590" y="4769485"/>
            <a:ext cx="299085" cy="205105"/>
          </a:xfrm>
          <a:prstGeom prst="bentConnector3">
            <a:avLst>
              <a:gd name="adj1" fmla="val 50106"/>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肘形连接符 62"/>
          <p:cNvCxnSpPr>
            <a:stCxn id="48" idx="3"/>
            <a:endCxn id="65" idx="1"/>
          </p:cNvCxnSpPr>
          <p:nvPr/>
        </p:nvCxnSpPr>
        <p:spPr>
          <a:xfrm>
            <a:off x="3704590" y="4974590"/>
            <a:ext cx="299085" cy="207010"/>
          </a:xfrm>
          <a:prstGeom prst="bentConnector3">
            <a:avLst>
              <a:gd name="adj1" fmla="val 50106"/>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4" name="矩形 63"/>
          <p:cNvSpPr/>
          <p:nvPr>
            <p:custDataLst>
              <p:tags r:id="rId19"/>
            </p:custDataLst>
          </p:nvPr>
        </p:nvSpPr>
        <p:spPr>
          <a:xfrm>
            <a:off x="4003675" y="4608830"/>
            <a:ext cx="166687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增加</a:t>
            </a:r>
            <a:r>
              <a:rPr lang="zh-CN"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更多</a:t>
            </a:r>
            <a:r>
              <a:rPr lang="zh-CN" altLang="en-US"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演讲、展示</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5" name="矩形 64"/>
          <p:cNvSpPr/>
          <p:nvPr>
            <p:custDataLst>
              <p:tags r:id="rId20"/>
            </p:custDataLst>
          </p:nvPr>
        </p:nvSpPr>
        <p:spPr>
          <a:xfrm>
            <a:off x="4003675" y="5020945"/>
            <a:ext cx="166687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增加更多</a:t>
            </a:r>
            <a:r>
              <a:rPr lang="zh-CN"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答辩</a:t>
            </a:r>
            <a:r>
              <a:rPr lang="zh-CN" altLang="en-US"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环节</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66" name="肘形连接符 65"/>
          <p:cNvCxnSpPr>
            <a:stCxn id="56" idx="3"/>
            <a:endCxn id="68" idx="1"/>
          </p:cNvCxnSpPr>
          <p:nvPr/>
        </p:nvCxnSpPr>
        <p:spPr>
          <a:xfrm flipV="1">
            <a:off x="2880995" y="5584190"/>
            <a:ext cx="423545" cy="201295"/>
          </a:xfrm>
          <a:prstGeom prst="bentConnector3">
            <a:avLst>
              <a:gd name="adj1" fmla="val 50075"/>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肘形连接符 66"/>
          <p:cNvCxnSpPr>
            <a:stCxn id="56" idx="3"/>
            <a:endCxn id="69" idx="1"/>
          </p:cNvCxnSpPr>
          <p:nvPr/>
        </p:nvCxnSpPr>
        <p:spPr>
          <a:xfrm>
            <a:off x="2880995" y="5785485"/>
            <a:ext cx="423545" cy="210820"/>
          </a:xfrm>
          <a:prstGeom prst="bentConnector3">
            <a:avLst>
              <a:gd name="adj1" fmla="val 50075"/>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8" name="矩形 67"/>
          <p:cNvSpPr/>
          <p:nvPr>
            <p:custDataLst>
              <p:tags r:id="rId21"/>
            </p:custDataLst>
          </p:nvPr>
        </p:nvSpPr>
        <p:spPr>
          <a:xfrm>
            <a:off x="3304540" y="5423535"/>
            <a:ext cx="88709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宣讲能力</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9" name="矩形 68"/>
          <p:cNvSpPr/>
          <p:nvPr>
            <p:custDataLst>
              <p:tags r:id="rId22"/>
            </p:custDataLst>
          </p:nvPr>
        </p:nvSpPr>
        <p:spPr>
          <a:xfrm>
            <a:off x="3304540" y="5835650"/>
            <a:ext cx="88709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现场</a:t>
            </a:r>
            <a:r>
              <a:rPr lang="zh-CN" altLang="en-US"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答辩</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0" name="肘形连接符 69"/>
          <p:cNvCxnSpPr>
            <a:stCxn id="68" idx="3"/>
            <a:endCxn id="72" idx="1"/>
          </p:cNvCxnSpPr>
          <p:nvPr/>
        </p:nvCxnSpPr>
        <p:spPr>
          <a:xfrm>
            <a:off x="4191635" y="5584190"/>
            <a:ext cx="384810" cy="3175"/>
          </a:xfrm>
          <a:prstGeom prst="bentConnector2">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71" name="肘形连接符 70"/>
          <p:cNvCxnSpPr>
            <a:stCxn id="69" idx="3"/>
            <a:endCxn id="73" idx="1"/>
          </p:cNvCxnSpPr>
          <p:nvPr/>
        </p:nvCxnSpPr>
        <p:spPr>
          <a:xfrm>
            <a:off x="4191635" y="5996305"/>
            <a:ext cx="384810" cy="3175"/>
          </a:xfrm>
          <a:prstGeom prst="bentConnector2">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2" name="矩形 71"/>
          <p:cNvSpPr/>
          <p:nvPr>
            <p:custDataLst>
              <p:tags r:id="rId23"/>
            </p:custDataLst>
          </p:nvPr>
        </p:nvSpPr>
        <p:spPr>
          <a:xfrm>
            <a:off x="4576445" y="5423535"/>
            <a:ext cx="109664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现场示范</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3" name="矩形 72"/>
          <p:cNvSpPr/>
          <p:nvPr>
            <p:custDataLst>
              <p:tags r:id="rId24"/>
            </p:custDataLst>
          </p:nvPr>
        </p:nvSpPr>
        <p:spPr>
          <a:xfrm>
            <a:off x="4576445" y="5835650"/>
            <a:ext cx="109664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dirty="0"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其他</a:t>
            </a:r>
            <a:r>
              <a:rPr lang="zh-CN"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手段</a:t>
            </a:r>
            <a:endParaRPr lang="en-US" sz="12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4" name="矩形 73"/>
          <p:cNvSpPr/>
          <p:nvPr>
            <p:custDataLst>
              <p:tags r:id="rId25"/>
            </p:custDataLst>
          </p:nvPr>
        </p:nvSpPr>
        <p:spPr>
          <a:xfrm>
            <a:off x="7319010" y="5181600"/>
            <a:ext cx="242633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增加技术手段，用魔法对抗魔法</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75" name="肘形连接符 74"/>
          <p:cNvCxnSpPr>
            <a:endCxn id="74" idx="1"/>
          </p:cNvCxnSpPr>
          <p:nvPr/>
        </p:nvCxnSpPr>
        <p:spPr>
          <a:xfrm>
            <a:off x="7005320" y="4973320"/>
            <a:ext cx="313690" cy="368935"/>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3" name="肘形连接符 82"/>
          <p:cNvCxnSpPr>
            <a:stCxn id="51" idx="3"/>
            <a:endCxn id="84" idx="1"/>
          </p:cNvCxnSpPr>
          <p:nvPr/>
        </p:nvCxnSpPr>
        <p:spPr>
          <a:xfrm flipV="1">
            <a:off x="9744710" y="4306570"/>
            <a:ext cx="250825" cy="212090"/>
          </a:xfrm>
          <a:prstGeom prst="bentConnector3">
            <a:avLst>
              <a:gd name="adj1" fmla="val 50127"/>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4" name="矩形 83"/>
          <p:cNvSpPr/>
          <p:nvPr>
            <p:custDataLst>
              <p:tags r:id="rId26"/>
            </p:custDataLst>
          </p:nvPr>
        </p:nvSpPr>
        <p:spPr>
          <a:xfrm>
            <a:off x="9995535" y="4145915"/>
            <a:ext cx="127317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增加监控维度</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矩形 84"/>
          <p:cNvSpPr/>
          <p:nvPr>
            <p:custDataLst>
              <p:tags r:id="rId27"/>
            </p:custDataLst>
          </p:nvPr>
        </p:nvSpPr>
        <p:spPr>
          <a:xfrm>
            <a:off x="9995535" y="4559935"/>
            <a:ext cx="1273810"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确认未用</a:t>
            </a:r>
            <a:r>
              <a:rPr lang="en-US" alt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工具</a:t>
            </a:r>
            <a:endParaRPr lang="zh-CN" altLang="en-US"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86" name="肘形连接符 85"/>
          <p:cNvCxnSpPr>
            <a:stCxn id="51" idx="3"/>
            <a:endCxn id="85" idx="1"/>
          </p:cNvCxnSpPr>
          <p:nvPr/>
        </p:nvCxnSpPr>
        <p:spPr>
          <a:xfrm>
            <a:off x="9744710" y="4518660"/>
            <a:ext cx="250825" cy="201930"/>
          </a:xfrm>
          <a:prstGeom prst="bentConnector3">
            <a:avLst>
              <a:gd name="adj1" fmla="val 50127"/>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88" name="肘形连接符 87"/>
          <p:cNvCxnSpPr>
            <a:stCxn id="74" idx="3"/>
            <a:endCxn id="89" idx="1"/>
          </p:cNvCxnSpPr>
          <p:nvPr/>
        </p:nvCxnSpPr>
        <p:spPr>
          <a:xfrm flipV="1">
            <a:off x="9745345" y="5132070"/>
            <a:ext cx="250190" cy="210185"/>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89" name="矩形 88"/>
          <p:cNvSpPr/>
          <p:nvPr>
            <p:custDataLst>
              <p:tags r:id="rId28"/>
            </p:custDataLst>
          </p:nvPr>
        </p:nvSpPr>
        <p:spPr>
          <a:xfrm>
            <a:off x="9995535" y="4971415"/>
            <a:ext cx="1273175"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设置屏蔽手段</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0" name="矩形 89"/>
          <p:cNvSpPr/>
          <p:nvPr>
            <p:custDataLst>
              <p:tags r:id="rId29"/>
            </p:custDataLst>
          </p:nvPr>
        </p:nvSpPr>
        <p:spPr>
          <a:xfrm>
            <a:off x="9995535" y="5385435"/>
            <a:ext cx="1273810" cy="321310"/>
          </a:xfrm>
          <a:prstGeom prst="rect">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增加识别手段</a:t>
            </a:r>
            <a:endParaRPr lang="zh-CN" sz="1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1" name="肘形连接符 90"/>
          <p:cNvCxnSpPr>
            <a:stCxn id="74" idx="3"/>
            <a:endCxn id="90" idx="1"/>
          </p:cNvCxnSpPr>
          <p:nvPr/>
        </p:nvCxnSpPr>
        <p:spPr>
          <a:xfrm>
            <a:off x="9745345" y="5342255"/>
            <a:ext cx="250190" cy="203835"/>
          </a:xfrm>
          <a:prstGeom prst="bentConnector3">
            <a:avLst>
              <a:gd name="adj1" fmla="val 50000"/>
            </a:avLst>
          </a:prstGeom>
          <a:ln w="1587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8213298" y="4600009"/>
            <a:ext cx="3729458" cy="2091503"/>
          </a:xfrm>
          <a:prstGeom prst="rect">
            <a:avLst/>
          </a:prstGeom>
        </p:spPr>
      </p:pic>
      <p:pic>
        <p:nvPicPr>
          <p:cNvPr id="6" name="图片 5"/>
          <p:cNvPicPr>
            <a:picLocks noChangeAspect="1"/>
          </p:cNvPicPr>
          <p:nvPr/>
        </p:nvPicPr>
        <p:blipFill>
          <a:blip r:embed="rId2"/>
          <a:stretch>
            <a:fillRect/>
          </a:stretch>
        </p:blipFill>
        <p:spPr>
          <a:xfrm>
            <a:off x="4474791" y="5130277"/>
            <a:ext cx="3433736" cy="833022"/>
          </a:xfrm>
          <a:prstGeom prst="rect">
            <a:avLst/>
          </a:prstGeom>
        </p:spPr>
      </p:pic>
      <p:pic>
        <p:nvPicPr>
          <p:cNvPr id="44" name="图片 43"/>
          <p:cNvPicPr>
            <a:picLocks noChangeAspect="1"/>
          </p:cNvPicPr>
          <p:nvPr/>
        </p:nvPicPr>
        <p:blipFill>
          <a:blip r:embed="rId3"/>
          <a:stretch>
            <a:fillRect/>
          </a:stretch>
        </p:blipFill>
        <p:spPr>
          <a:xfrm>
            <a:off x="551373" y="4477852"/>
            <a:ext cx="3331555" cy="2262024"/>
          </a:xfrm>
          <a:prstGeom prst="rect">
            <a:avLst/>
          </a:prstGeom>
        </p:spPr>
      </p:pic>
      <p:pic>
        <p:nvPicPr>
          <p:cNvPr id="42" name="图片 41"/>
          <p:cNvPicPr>
            <a:picLocks noChangeAspect="1"/>
          </p:cNvPicPr>
          <p:nvPr/>
        </p:nvPicPr>
        <p:blipFill>
          <a:blip r:embed="rId4"/>
          <a:stretch>
            <a:fillRect/>
          </a:stretch>
        </p:blipFill>
        <p:spPr>
          <a:xfrm>
            <a:off x="8213297" y="1954463"/>
            <a:ext cx="3743015" cy="1842630"/>
          </a:xfrm>
          <a:prstGeom prst="rect">
            <a:avLst/>
          </a:prstGeom>
        </p:spPr>
      </p:pic>
      <p:pic>
        <p:nvPicPr>
          <p:cNvPr id="40" name="图片 39"/>
          <p:cNvPicPr>
            <a:picLocks noChangeAspect="1"/>
          </p:cNvPicPr>
          <p:nvPr/>
        </p:nvPicPr>
        <p:blipFill>
          <a:blip r:embed="rId5"/>
          <a:stretch>
            <a:fillRect/>
          </a:stretch>
        </p:blipFill>
        <p:spPr>
          <a:xfrm>
            <a:off x="4474511" y="2244530"/>
            <a:ext cx="3434016" cy="1495595"/>
          </a:xfrm>
          <a:prstGeom prst="rect">
            <a:avLst/>
          </a:prstGeom>
        </p:spPr>
      </p:pic>
      <p:pic>
        <p:nvPicPr>
          <p:cNvPr id="38" name="图片 37"/>
          <p:cNvPicPr>
            <a:picLocks noChangeAspect="1"/>
          </p:cNvPicPr>
          <p:nvPr/>
        </p:nvPicPr>
        <p:blipFill>
          <a:blip r:embed="rId6"/>
          <a:stretch>
            <a:fillRect/>
          </a:stretch>
        </p:blipFill>
        <p:spPr>
          <a:xfrm>
            <a:off x="139214" y="1851012"/>
            <a:ext cx="4109794" cy="1928507"/>
          </a:xfrm>
          <a:prstGeom prst="rect">
            <a:avLst/>
          </a:prstGeom>
        </p:spPr>
      </p:pic>
      <p:sp>
        <p:nvSpPr>
          <p:cNvPr id="4" name="Freeform 3"/>
          <p:cNvSpPr/>
          <p:nvPr/>
        </p:nvSpPr>
        <p:spPr>
          <a:xfrm flipV="1">
            <a:off x="-17626" y="61332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3757"/>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err="1" smtClean="0">
                <a:latin typeface="微软雅黑" panose="020B0503020204020204" pitchFamily="34" charset="-122"/>
                <a:ea typeface="微软雅黑" panose="020B0503020204020204" pitchFamily="34" charset="-122"/>
              </a:rPr>
              <a:t>ChatGPT</a:t>
            </a:r>
            <a:r>
              <a:rPr lang="en-US" altLang="zh-CN" sz="2800" b="1" dirty="0" smtClean="0">
                <a:latin typeface="微软雅黑" panose="020B0503020204020204" pitchFamily="34" charset="-122"/>
                <a:ea typeface="微软雅黑" panose="020B0503020204020204" pitchFamily="34" charset="-122"/>
              </a:rPr>
              <a:t> </a:t>
            </a:r>
            <a:r>
              <a:rPr lang="zh-CN" altLang="en-US" sz="2800" b="1" dirty="0" smtClean="0">
                <a:latin typeface="微软雅黑" panose="020B0503020204020204" pitchFamily="34" charset="-122"/>
                <a:ea typeface="微软雅黑" panose="020B0503020204020204" pitchFamily="34" charset="-122"/>
              </a:rPr>
              <a:t>具有强大的翻译功能</a:t>
            </a:r>
            <a:endParaRPr lang="zh-CN"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53059" y="787172"/>
            <a:ext cx="11660821" cy="333617"/>
          </a:xfrm>
          <a:prstGeom prst="rect">
            <a:avLst/>
          </a:prstGeom>
          <a:noFill/>
        </p:spPr>
        <p:txBody>
          <a:bodyPr wrap="square" rtlCol="0">
            <a:spAutoFit/>
          </a:bodyPr>
          <a:lstStyle/>
          <a:p>
            <a:pPr marL="306070" indent="-285750" eaLnBrk="0">
              <a:lnSpc>
                <a:spcPct val="98000"/>
              </a:lnSpc>
              <a:spcBef>
                <a:spcPts val="990"/>
              </a:spcBef>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rPr>
              <a:t>Chat</a:t>
            </a:r>
            <a:r>
              <a:rPr lang="en-US" altLang="zh-CN" sz="1600" dirty="0">
                <a:latin typeface="微软雅黑" panose="020B0503020204020204" pitchFamily="34" charset="-122"/>
                <a:ea typeface="微软雅黑" panose="020B0503020204020204" pitchFamily="34" charset="-122"/>
              </a:rPr>
              <a:t>GPT</a:t>
            </a:r>
            <a:r>
              <a:rPr lang="zh-CN" altLang="en-US" sz="1600" dirty="0">
                <a:latin typeface="微软雅黑" panose="020B0503020204020204" pitchFamily="34" charset="-122"/>
                <a:ea typeface="微软雅黑" panose="020B0503020204020204" pitchFamily="34" charset="-122"/>
              </a:rPr>
              <a:t>具备</a:t>
            </a:r>
            <a:r>
              <a:rPr lang="zh-CN" altLang="en-US" sz="1600" b="1" dirty="0">
                <a:solidFill>
                  <a:srgbClr val="FF0000"/>
                </a:solidFill>
                <a:latin typeface="微软雅黑" panose="020B0503020204020204" pitchFamily="34" charset="-122"/>
                <a:ea typeface="微软雅黑" panose="020B0503020204020204" pitchFamily="34" charset="-122"/>
              </a:rPr>
              <a:t>多语言翻译、多领域翻译、风格化翻译、长文本翻译、定制化翻译、可编辑翻译</a:t>
            </a:r>
            <a:r>
              <a:rPr lang="zh-CN" altLang="en-US" sz="1600" dirty="0">
                <a:latin typeface="微软雅黑" panose="020B0503020204020204" pitchFamily="34" charset="-122"/>
                <a:ea typeface="微软雅黑" panose="020B0503020204020204" pitchFamily="34" charset="-122"/>
              </a:rPr>
              <a:t>等众多翻译功能，</a:t>
            </a:r>
            <a:r>
              <a:rPr lang="zh-CN" altLang="en-US" sz="1600" b="1" dirty="0">
                <a:solidFill>
                  <a:srgbClr val="FF0000"/>
                </a:solidFill>
                <a:latin typeface="微软雅黑" panose="020B0503020204020204" pitchFamily="34" charset="-122"/>
                <a:ea typeface="微软雅黑" panose="020B0503020204020204" pitchFamily="34" charset="-122"/>
              </a:rPr>
              <a:t>表现惊艳</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20" name="文本框 19"/>
          <p:cNvSpPr txBox="1"/>
          <p:nvPr/>
        </p:nvSpPr>
        <p:spPr>
          <a:xfrm>
            <a:off x="2800580" y="2007959"/>
            <a:ext cx="1082348" cy="377411"/>
          </a:xfrm>
          <a:prstGeom prst="rect">
            <a:avLst/>
          </a:prstGeom>
          <a:noFill/>
        </p:spPr>
        <p:txBody>
          <a:bodyPr wrap="none" rtlCol="0" anchor="t">
            <a:spAutoFit/>
          </a:bodyPr>
          <a:lstStyle/>
          <a:p>
            <a:pPr indent="0" algn="l" fontAlgn="auto">
              <a:lnSpc>
                <a:spcPct val="150000"/>
              </a:lnSpc>
              <a:buClrTx/>
              <a:buSzTx/>
              <a:buNone/>
            </a:pPr>
            <a:r>
              <a:rPr lang="zh-CN" altLang="en-US" sz="1400" dirty="0">
                <a:solidFill>
                  <a:schemeClr val="accent1"/>
                </a:solidFill>
                <a:latin typeface="微软雅黑" panose="020B0503020204020204" pitchFamily="34" charset="-122"/>
                <a:ea typeface="微软雅黑" panose="020B0503020204020204" pitchFamily="34" charset="-122"/>
                <a:sym typeface="+mn-ea"/>
              </a:rPr>
              <a:t>多语种翻译</a:t>
            </a:r>
            <a:endParaRPr lang="zh-CN" alt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22" name="文本框 21"/>
          <p:cNvSpPr txBox="1"/>
          <p:nvPr/>
        </p:nvSpPr>
        <p:spPr>
          <a:xfrm>
            <a:off x="6147127" y="1962239"/>
            <a:ext cx="1261884" cy="377411"/>
          </a:xfrm>
          <a:prstGeom prst="rect">
            <a:avLst/>
          </a:prstGeom>
          <a:noFill/>
        </p:spPr>
        <p:txBody>
          <a:bodyPr wrap="none" rtlCol="0" anchor="t">
            <a:spAutoFit/>
          </a:bodyPr>
          <a:lstStyle/>
          <a:p>
            <a:pPr indent="0" algn="l" fontAlgn="auto">
              <a:lnSpc>
                <a:spcPct val="150000"/>
              </a:lnSpc>
              <a:buClrTx/>
              <a:buSzTx/>
              <a:buNone/>
            </a:pPr>
            <a:r>
              <a:rPr lang="zh-CN" altLang="en-US" sz="1400" dirty="0">
                <a:solidFill>
                  <a:schemeClr val="accent1"/>
                </a:solidFill>
                <a:latin typeface="微软雅黑" panose="020B0503020204020204" pitchFamily="34" charset="-122"/>
                <a:ea typeface="微软雅黑" panose="020B0503020204020204" pitchFamily="34" charset="-122"/>
                <a:sym typeface="+mn-ea"/>
              </a:rPr>
              <a:t>金融文本翻译</a:t>
            </a:r>
            <a:endParaRPr lang="zh-CN" alt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23" name="文本框 22"/>
          <p:cNvSpPr txBox="1"/>
          <p:nvPr/>
        </p:nvSpPr>
        <p:spPr>
          <a:xfrm>
            <a:off x="3080882" y="4097036"/>
            <a:ext cx="1326004" cy="377411"/>
          </a:xfrm>
          <a:prstGeom prst="rect">
            <a:avLst/>
          </a:prstGeom>
          <a:noFill/>
        </p:spPr>
        <p:txBody>
          <a:bodyPr wrap="none" rtlCol="0" anchor="t">
            <a:spAutoFit/>
          </a:bodyPr>
          <a:lstStyle/>
          <a:p>
            <a:pPr indent="0" algn="l" fontAlgn="auto">
              <a:lnSpc>
                <a:spcPct val="150000"/>
              </a:lnSpc>
              <a:buClrTx/>
              <a:buSzTx/>
              <a:buNone/>
            </a:pPr>
            <a:r>
              <a:rPr lang="en-US" altLang="zh-CN" sz="1400" dirty="0">
                <a:solidFill>
                  <a:schemeClr val="accent1"/>
                </a:solidFill>
                <a:latin typeface="微软雅黑" panose="020B0503020204020204" pitchFamily="34" charset="-122"/>
                <a:ea typeface="微软雅黑" panose="020B0503020204020204" pitchFamily="34" charset="-122"/>
                <a:sym typeface="+mn-ea"/>
              </a:rPr>
              <a:t>4096</a:t>
            </a:r>
            <a:r>
              <a:rPr lang="zh-CN" altLang="en-US" sz="1400" dirty="0">
                <a:solidFill>
                  <a:schemeClr val="accent1"/>
                </a:solidFill>
                <a:latin typeface="微软雅黑" panose="020B0503020204020204" pitchFamily="34" charset="-122"/>
                <a:ea typeface="微软雅黑" panose="020B0503020204020204" pitchFamily="34" charset="-122"/>
                <a:sym typeface="+mn-ea"/>
              </a:rPr>
              <a:t>字符长度</a:t>
            </a:r>
            <a:endParaRPr lang="zh-CN" alt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10633421" y="4013477"/>
            <a:ext cx="1441420" cy="700576"/>
          </a:xfrm>
          <a:prstGeom prst="rect">
            <a:avLst/>
          </a:prstGeom>
          <a:noFill/>
        </p:spPr>
        <p:txBody>
          <a:bodyPr wrap="none" rtlCol="0" anchor="t">
            <a:spAutoFit/>
          </a:bodyPr>
          <a:lstStyle/>
          <a:p>
            <a:pPr>
              <a:lnSpc>
                <a:spcPct val="150000"/>
              </a:lnSpc>
            </a:pPr>
            <a:r>
              <a:rPr lang="zh-CN" altLang="en-US" sz="1400" dirty="0">
                <a:solidFill>
                  <a:schemeClr val="accent1"/>
                </a:solidFill>
                <a:latin typeface="微软雅黑" panose="020B0503020204020204" pitchFamily="34" charset="-122"/>
                <a:ea typeface="微软雅黑" panose="020B0503020204020204" pitchFamily="34" charset="-122"/>
                <a:sym typeface="+mn-ea"/>
              </a:rPr>
              <a:t>根据翻译结果，</a:t>
            </a:r>
            <a:endParaRPr lang="en-US" altLang="zh-CN" sz="1400" dirty="0">
              <a:solidFill>
                <a:schemeClr val="accent1"/>
              </a:solidFill>
              <a:latin typeface="微软雅黑" panose="020B0503020204020204" pitchFamily="34" charset="-122"/>
              <a:ea typeface="微软雅黑" panose="020B0503020204020204" pitchFamily="34" charset="-122"/>
              <a:sym typeface="+mn-ea"/>
            </a:endParaRPr>
          </a:p>
          <a:p>
            <a:pPr>
              <a:lnSpc>
                <a:spcPct val="150000"/>
              </a:lnSpc>
            </a:pPr>
            <a:r>
              <a:rPr lang="zh-CN" altLang="en-US" sz="1400" dirty="0">
                <a:solidFill>
                  <a:schemeClr val="accent1"/>
                </a:solidFill>
                <a:latin typeface="微软雅黑" panose="020B0503020204020204" pitchFamily="34" charset="-122"/>
                <a:ea typeface="微软雅黑" panose="020B0503020204020204" pitchFamily="34" charset="-122"/>
                <a:sym typeface="+mn-ea"/>
              </a:rPr>
              <a:t>提出编辑指令</a:t>
            </a:r>
            <a:endParaRPr lang="en-US" altLang="zh-CN" sz="1400" dirty="0">
              <a:solidFill>
                <a:schemeClr val="accent1"/>
              </a:solidFill>
              <a:latin typeface="微软雅黑" panose="020B0503020204020204" pitchFamily="34" charset="-122"/>
              <a:ea typeface="微软雅黑" panose="020B0503020204020204" pitchFamily="34" charset="-122"/>
              <a:sym typeface="+mn-ea"/>
            </a:endParaRPr>
          </a:p>
        </p:txBody>
      </p:sp>
      <p:cxnSp>
        <p:nvCxnSpPr>
          <p:cNvPr id="25" name="直接连接符 24"/>
          <p:cNvCxnSpPr/>
          <p:nvPr/>
        </p:nvCxnSpPr>
        <p:spPr>
          <a:xfrm>
            <a:off x="361740" y="4052998"/>
            <a:ext cx="11100435" cy="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360335" y="1569513"/>
            <a:ext cx="0" cy="482219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8036350" y="1605708"/>
            <a:ext cx="0" cy="482219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1893935" y="1329107"/>
            <a:ext cx="1518948" cy="418191"/>
          </a:xfrm>
          <a:prstGeom prst="rect">
            <a:avLst/>
          </a:prstGeom>
          <a:noFill/>
        </p:spPr>
        <p:txBody>
          <a:bodyPr wrap="squar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多语言翻译</a:t>
            </a:r>
            <a:endParaRPr lang="zh-CN" altLang="en-US" sz="1600" b="1" dirty="0">
              <a:latin typeface="微软雅黑" panose="020B0503020204020204" pitchFamily="34" charset="-122"/>
              <a:ea typeface="微软雅黑" panose="020B0503020204020204" pitchFamily="34" charset="-122"/>
              <a:sym typeface="+mn-ea"/>
            </a:endParaRPr>
          </a:p>
        </p:txBody>
      </p:sp>
      <p:sp>
        <p:nvSpPr>
          <p:cNvPr id="29" name="文本框 28"/>
          <p:cNvSpPr txBox="1"/>
          <p:nvPr/>
        </p:nvSpPr>
        <p:spPr>
          <a:xfrm>
            <a:off x="5767358" y="1420547"/>
            <a:ext cx="1210588" cy="418191"/>
          </a:xfrm>
          <a:prstGeom prst="rect">
            <a:avLst/>
          </a:prstGeom>
          <a:noFill/>
        </p:spPr>
        <p:txBody>
          <a:bodyPr wrap="non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多领域翻译</a:t>
            </a:r>
            <a:endParaRPr lang="zh-CN" altLang="en-US" sz="1600" b="1" dirty="0">
              <a:latin typeface="微软雅黑" panose="020B0503020204020204" pitchFamily="34" charset="-122"/>
              <a:ea typeface="微软雅黑" panose="020B0503020204020204" pitchFamily="34" charset="-122"/>
              <a:sym typeface="+mn-ea"/>
            </a:endParaRPr>
          </a:p>
        </p:txBody>
      </p:sp>
      <p:sp>
        <p:nvSpPr>
          <p:cNvPr id="30" name="文本框 29"/>
          <p:cNvSpPr txBox="1"/>
          <p:nvPr/>
        </p:nvSpPr>
        <p:spPr>
          <a:xfrm>
            <a:off x="1924415" y="4062818"/>
            <a:ext cx="1210588" cy="418191"/>
          </a:xfrm>
          <a:prstGeom prst="rect">
            <a:avLst/>
          </a:prstGeom>
          <a:noFill/>
        </p:spPr>
        <p:txBody>
          <a:bodyPr wrap="non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长文本翻译</a:t>
            </a:r>
            <a:endParaRPr lang="zh-CN" altLang="en-US" sz="1600" b="1" dirty="0">
              <a:latin typeface="微软雅黑" panose="020B0503020204020204" pitchFamily="34" charset="-122"/>
              <a:ea typeface="微软雅黑" panose="020B0503020204020204" pitchFamily="34" charset="-122"/>
              <a:sym typeface="+mn-ea"/>
            </a:endParaRPr>
          </a:p>
        </p:txBody>
      </p:sp>
      <p:sp>
        <p:nvSpPr>
          <p:cNvPr id="31" name="文本框 30"/>
          <p:cNvSpPr txBox="1"/>
          <p:nvPr/>
        </p:nvSpPr>
        <p:spPr>
          <a:xfrm>
            <a:off x="9378592" y="4032338"/>
            <a:ext cx="1210588" cy="418191"/>
          </a:xfrm>
          <a:prstGeom prst="rect">
            <a:avLst/>
          </a:prstGeom>
          <a:noFill/>
        </p:spPr>
        <p:txBody>
          <a:bodyPr wrap="non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可编辑翻译</a:t>
            </a:r>
            <a:endParaRPr lang="zh-CN" altLang="en-US" sz="1600" b="1" dirty="0">
              <a:latin typeface="微软雅黑" panose="020B0503020204020204" pitchFamily="34" charset="-122"/>
              <a:ea typeface="微软雅黑" panose="020B0503020204020204" pitchFamily="34" charset="-122"/>
              <a:sym typeface="+mn-ea"/>
            </a:endParaRPr>
          </a:p>
        </p:txBody>
      </p:sp>
      <p:sp>
        <p:nvSpPr>
          <p:cNvPr id="32" name="文本框 31"/>
          <p:cNvSpPr txBox="1"/>
          <p:nvPr/>
        </p:nvSpPr>
        <p:spPr>
          <a:xfrm>
            <a:off x="5779507" y="4047578"/>
            <a:ext cx="1210588" cy="418191"/>
          </a:xfrm>
          <a:prstGeom prst="rect">
            <a:avLst/>
          </a:prstGeom>
          <a:noFill/>
        </p:spPr>
        <p:txBody>
          <a:bodyPr wrap="non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定制化翻译</a:t>
            </a:r>
            <a:endParaRPr lang="zh-CN" altLang="en-US" sz="1600" b="1" dirty="0">
              <a:latin typeface="微软雅黑" panose="020B0503020204020204" pitchFamily="34" charset="-122"/>
              <a:ea typeface="微软雅黑" panose="020B0503020204020204" pitchFamily="34" charset="-122"/>
              <a:sym typeface="+mn-ea"/>
            </a:endParaRPr>
          </a:p>
        </p:txBody>
      </p:sp>
      <p:sp>
        <p:nvSpPr>
          <p:cNvPr id="34" name="文本框 33"/>
          <p:cNvSpPr txBox="1"/>
          <p:nvPr/>
        </p:nvSpPr>
        <p:spPr>
          <a:xfrm>
            <a:off x="10844483" y="1246299"/>
            <a:ext cx="955711" cy="1169551"/>
          </a:xfrm>
          <a:prstGeom prst="rect">
            <a:avLst/>
          </a:prstGeom>
          <a:noFill/>
        </p:spPr>
        <p:txBody>
          <a:bodyPr wrap="none" rtlCol="0" anchor="t">
            <a:spAutoFit/>
          </a:bodyPr>
          <a:lstStyle/>
          <a:p>
            <a:pPr algn="l"/>
            <a:r>
              <a:rPr lang="zh-CN" altLang="en-US" sz="1400" dirty="0">
                <a:solidFill>
                  <a:schemeClr val="accent1"/>
                </a:solidFill>
                <a:latin typeface="微软雅黑" panose="020B0503020204020204" pitchFamily="34" charset="-122"/>
                <a:ea typeface="微软雅黑" panose="020B0503020204020204" pitchFamily="34" charset="-122"/>
              </a:rPr>
              <a:t>正式风格 </a:t>
            </a:r>
            <a:endParaRPr lang="en-US" altLang="zh-CN" sz="1400" dirty="0">
              <a:solidFill>
                <a:schemeClr val="accent1"/>
              </a:solidFill>
              <a:latin typeface="微软雅黑" panose="020B0503020204020204" pitchFamily="34" charset="-122"/>
              <a:ea typeface="微软雅黑" panose="020B0503020204020204" pitchFamily="34" charset="-122"/>
            </a:endParaRPr>
          </a:p>
          <a:p>
            <a:pPr algn="l"/>
            <a:r>
              <a:rPr lang="zh-CN" altLang="en-US" sz="1400" dirty="0">
                <a:solidFill>
                  <a:schemeClr val="accent1"/>
                </a:solidFill>
                <a:latin typeface="微软雅黑" panose="020B0503020204020204" pitchFamily="34" charset="-122"/>
                <a:ea typeface="微软雅黑" panose="020B0503020204020204" pitchFamily="34" charset="-122"/>
              </a:rPr>
              <a:t>幽默风格</a:t>
            </a:r>
            <a:endParaRPr lang="en-US" altLang="zh-CN" sz="1400" dirty="0">
              <a:solidFill>
                <a:schemeClr val="accent1"/>
              </a:solidFill>
              <a:latin typeface="微软雅黑" panose="020B0503020204020204" pitchFamily="34" charset="-122"/>
              <a:ea typeface="微软雅黑" panose="020B0503020204020204" pitchFamily="34" charset="-122"/>
            </a:endParaRPr>
          </a:p>
          <a:p>
            <a:pPr algn="l"/>
            <a:r>
              <a:rPr lang="zh-CN" altLang="en-US" sz="1400" dirty="0">
                <a:solidFill>
                  <a:schemeClr val="accent1"/>
                </a:solidFill>
                <a:latin typeface="微软雅黑" panose="020B0503020204020204" pitchFamily="34" charset="-122"/>
                <a:ea typeface="微软雅黑" panose="020B0503020204020204" pitchFamily="34" charset="-122"/>
              </a:rPr>
              <a:t>浪漫风格</a:t>
            </a:r>
            <a:endParaRPr lang="en-US" altLang="zh-CN" sz="1400" dirty="0">
              <a:solidFill>
                <a:schemeClr val="accent1"/>
              </a:solidFill>
              <a:latin typeface="微软雅黑" panose="020B0503020204020204" pitchFamily="34" charset="-122"/>
              <a:ea typeface="微软雅黑" panose="020B0503020204020204" pitchFamily="34" charset="-122"/>
            </a:endParaRPr>
          </a:p>
          <a:p>
            <a:pPr algn="l"/>
            <a:r>
              <a:rPr lang="zh-CN" altLang="en-US" sz="1400" dirty="0">
                <a:solidFill>
                  <a:schemeClr val="accent1"/>
                </a:solidFill>
                <a:latin typeface="微软雅黑" panose="020B0503020204020204" pitchFamily="34" charset="-122"/>
                <a:ea typeface="微软雅黑" panose="020B0503020204020204" pitchFamily="34" charset="-122"/>
              </a:rPr>
              <a:t>诗意风格</a:t>
            </a:r>
            <a:endParaRPr lang="en-US" altLang="zh-CN" sz="1400" dirty="0">
              <a:solidFill>
                <a:schemeClr val="accent1"/>
              </a:solidFill>
              <a:latin typeface="微软雅黑" panose="020B0503020204020204" pitchFamily="34" charset="-122"/>
              <a:ea typeface="微软雅黑" panose="020B0503020204020204" pitchFamily="34" charset="-122"/>
            </a:endParaRPr>
          </a:p>
          <a:p>
            <a:pPr algn="l"/>
            <a:r>
              <a:rPr lang="zh-CN" altLang="en-US" sz="1400" dirty="0">
                <a:solidFill>
                  <a:schemeClr val="accent1"/>
                </a:solidFill>
                <a:latin typeface="微软雅黑" panose="020B0503020204020204" pitchFamily="34" charset="-122"/>
                <a:ea typeface="微软雅黑" panose="020B0503020204020204" pitchFamily="34" charset="-122"/>
              </a:rPr>
              <a:t>科幻风格</a:t>
            </a:r>
            <a:endParaRPr lang="zh-CN" altLang="en-US" sz="1400" dirty="0">
              <a:solidFill>
                <a:schemeClr val="accent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9493548" y="1451027"/>
            <a:ext cx="1210588" cy="418191"/>
          </a:xfrm>
          <a:prstGeom prst="rect">
            <a:avLst/>
          </a:prstGeom>
          <a:noFill/>
        </p:spPr>
        <p:txBody>
          <a:bodyPr wrap="non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风格化翻译</a:t>
            </a:r>
            <a:endParaRPr lang="zh-CN" altLang="en-US" sz="1600" b="1" dirty="0">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4391646" y="4526302"/>
            <a:ext cx="3746099" cy="377411"/>
          </a:xfrm>
          <a:prstGeom prst="rect">
            <a:avLst/>
          </a:prstGeom>
          <a:noFill/>
        </p:spPr>
        <p:txBody>
          <a:bodyPr wrap="square" rtlCol="0" anchor="t">
            <a:spAutoFit/>
          </a:bodyPr>
          <a:lstStyle/>
          <a:p>
            <a:pPr indent="0" algn="l" fontAlgn="auto">
              <a:lnSpc>
                <a:spcPct val="150000"/>
              </a:lnSpc>
              <a:buClrTx/>
              <a:buSzTx/>
              <a:buNone/>
            </a:pPr>
            <a:r>
              <a:rPr lang="zh-CN" altLang="en-US" sz="1400" dirty="0">
                <a:solidFill>
                  <a:schemeClr val="accent1"/>
                </a:solidFill>
                <a:latin typeface="微软雅黑" panose="020B0503020204020204" pitchFamily="34" charset="-122"/>
                <a:ea typeface="微软雅黑" panose="020B0503020204020204" pitchFamily="34" charset="-122"/>
                <a:sym typeface="+mn-ea"/>
              </a:rPr>
              <a:t>指定将</a:t>
            </a:r>
            <a:r>
              <a:rPr lang="en-US" altLang="zh-CN" sz="1400" dirty="0">
                <a:solidFill>
                  <a:schemeClr val="accent1"/>
                </a:solidFill>
                <a:latin typeface="微软雅黑" panose="020B0503020204020204" pitchFamily="34" charset="-122"/>
                <a:ea typeface="微软雅黑" panose="020B0503020204020204" pitchFamily="34" charset="-122"/>
                <a:sym typeface="+mn-ea"/>
              </a:rPr>
              <a:t>”</a:t>
            </a:r>
            <a:r>
              <a:rPr lang="en-US" altLang="zh-CN" sz="1400" dirty="0" err="1">
                <a:solidFill>
                  <a:schemeClr val="accent1"/>
                </a:solidFill>
                <a:latin typeface="微软雅黑" panose="020B0503020204020204" pitchFamily="34" charset="-122"/>
                <a:ea typeface="微软雅黑" panose="020B0503020204020204" pitchFamily="34" charset="-122"/>
                <a:sym typeface="+mn-ea"/>
              </a:rPr>
              <a:t>Guangming</a:t>
            </a:r>
            <a:r>
              <a:rPr lang="en-US" altLang="zh-CN" sz="1400" dirty="0">
                <a:solidFill>
                  <a:schemeClr val="accent1"/>
                </a:solidFill>
                <a:latin typeface="微软雅黑" panose="020B0503020204020204" pitchFamily="34" charset="-122"/>
                <a:ea typeface="微软雅黑" panose="020B0503020204020204" pitchFamily="34" charset="-122"/>
                <a:sym typeface="+mn-ea"/>
              </a:rPr>
              <a:t> LI”</a:t>
            </a:r>
            <a:r>
              <a:rPr lang="zh-CN" altLang="en-US" sz="1400" dirty="0">
                <a:solidFill>
                  <a:schemeClr val="accent1"/>
                </a:solidFill>
                <a:latin typeface="微软雅黑" panose="020B0503020204020204" pitchFamily="34" charset="-122"/>
                <a:ea typeface="微软雅黑" panose="020B0503020204020204" pitchFamily="34" charset="-122"/>
                <a:sym typeface="+mn-ea"/>
              </a:rPr>
              <a:t>翻译为</a:t>
            </a:r>
            <a:r>
              <a:rPr lang="en-US" altLang="zh-CN" sz="1400" dirty="0">
                <a:solidFill>
                  <a:schemeClr val="accent1"/>
                </a:solidFill>
                <a:latin typeface="微软雅黑" panose="020B0503020204020204" pitchFamily="34" charset="-122"/>
                <a:ea typeface="微软雅黑" panose="020B0503020204020204" pitchFamily="34" charset="-122"/>
                <a:sym typeface="+mn-ea"/>
              </a:rPr>
              <a:t>”</a:t>
            </a:r>
            <a:r>
              <a:rPr lang="zh-CN" altLang="en-US" sz="1400" dirty="0">
                <a:solidFill>
                  <a:schemeClr val="accent1"/>
                </a:solidFill>
                <a:latin typeface="微软雅黑" panose="020B0503020204020204" pitchFamily="34" charset="-122"/>
                <a:ea typeface="微软雅黑" panose="020B0503020204020204" pitchFamily="34" charset="-122"/>
                <a:sym typeface="+mn-ea"/>
              </a:rPr>
              <a:t>李光明</a:t>
            </a:r>
            <a:r>
              <a:rPr lang="en-US" altLang="zh-CN" sz="1400" dirty="0">
                <a:solidFill>
                  <a:schemeClr val="accent1"/>
                </a:solidFill>
                <a:latin typeface="微软雅黑" panose="020B0503020204020204" pitchFamily="34" charset="-122"/>
                <a:ea typeface="微软雅黑" panose="020B0503020204020204" pitchFamily="34" charset="-122"/>
                <a:sym typeface="+mn-ea"/>
              </a:rPr>
              <a:t>”</a:t>
            </a:r>
            <a:endParaRPr lang="zh-CN" altLang="en-US" sz="140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65904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114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ChatGPT</a:t>
            </a:r>
            <a:r>
              <a:rPr lang="zh-CN" altLang="en-US" sz="2800" b="1" dirty="0">
                <a:latin typeface="微软雅黑" panose="020B0503020204020204" pitchFamily="34" charset="-122"/>
                <a:ea typeface="微软雅黑" panose="020B0503020204020204" pitchFamily="34" charset="-122"/>
              </a:rPr>
              <a:t>的神奇功能</a:t>
            </a:r>
            <a:endParaRPr lang="zh-CN"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51180" y="832892"/>
            <a:ext cx="11405132" cy="363818"/>
          </a:xfrm>
          <a:prstGeom prst="rect">
            <a:avLst/>
          </a:prstGeom>
          <a:noFill/>
        </p:spPr>
        <p:txBody>
          <a:bodyPr wrap="square" rtlCol="0">
            <a:spAutoFit/>
          </a:bodyPr>
          <a:lstStyle/>
          <a:p>
            <a:pPr marL="306070" indent="-285750" eaLnBrk="0">
              <a:lnSpc>
                <a:spcPct val="98000"/>
              </a:lnSpc>
              <a:spcBef>
                <a:spcPts val="990"/>
              </a:spcBef>
              <a:buFont typeface="Wingdings" panose="05000000000000000000" charset="0"/>
              <a:buChar char="n"/>
            </a:pPr>
            <a:r>
              <a:rPr lang="zh-CN" altLang="en-US" dirty="0">
                <a:latin typeface="微软雅黑" panose="020B0503020204020204" pitchFamily="34" charset="-122"/>
                <a:ea typeface="微软雅黑" panose="020B0503020204020204" pitchFamily="34" charset="-122"/>
              </a:rPr>
              <a:t>“调教”</a:t>
            </a:r>
            <a:r>
              <a:rPr lang="en-US" altLang="zh-CN" dirty="0">
                <a:latin typeface="微软雅黑" panose="020B0503020204020204" pitchFamily="34" charset="-122"/>
                <a:ea typeface="微软雅黑" panose="020B0503020204020204" pitchFamily="34" charset="-122"/>
              </a:rPr>
              <a:t>ChatGPT</a:t>
            </a:r>
            <a:r>
              <a:rPr lang="zh-CN" altLang="en-US" dirty="0">
                <a:latin typeface="微软雅黑" panose="020B0503020204020204" pitchFamily="34" charset="-122"/>
                <a:ea typeface="微软雅黑" panose="020B0503020204020204" pitchFamily="34" charset="-122"/>
              </a:rPr>
              <a:t>，发掘它的外语学习</a:t>
            </a:r>
            <a:r>
              <a:rPr lang="zh-CN" altLang="en-US" dirty="0">
                <a:solidFill>
                  <a:srgbClr val="FF0000"/>
                </a:solidFill>
                <a:latin typeface="微软雅黑" panose="020B0503020204020204" pitchFamily="34" charset="-122"/>
                <a:ea typeface="微软雅黑" panose="020B0503020204020204" pitchFamily="34" charset="-122"/>
              </a:rPr>
              <a:t>奇妙用法</a:t>
            </a:r>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7" name="Picture 6"/>
          <p:cNvPicPr>
            <a:picLocks noChangeAspect="1"/>
          </p:cNvPicPr>
          <p:nvPr/>
        </p:nvPicPr>
        <p:blipFill>
          <a:blip r:embed="rId1"/>
          <a:stretch>
            <a:fillRect/>
          </a:stretch>
        </p:blipFill>
        <p:spPr>
          <a:xfrm>
            <a:off x="19005" y="1446651"/>
            <a:ext cx="4061812" cy="3284505"/>
          </a:xfrm>
          <a:prstGeom prst="rect">
            <a:avLst/>
          </a:prstGeom>
        </p:spPr>
      </p:pic>
      <p:sp>
        <p:nvSpPr>
          <p:cNvPr id="9" name="文本框 2"/>
          <p:cNvSpPr txBox="1"/>
          <p:nvPr/>
        </p:nvSpPr>
        <p:spPr>
          <a:xfrm>
            <a:off x="1329791" y="1233796"/>
            <a:ext cx="1564383" cy="333617"/>
          </a:xfrm>
          <a:prstGeom prst="rect">
            <a:avLst/>
          </a:prstGeom>
          <a:noFill/>
        </p:spPr>
        <p:txBody>
          <a:bodyPr wrap="square" rtlCol="0">
            <a:spAutoFit/>
          </a:bodyPr>
          <a:lstStyle/>
          <a:p>
            <a:pPr marL="20320" eaLnBrk="0">
              <a:lnSpc>
                <a:spcPct val="98000"/>
              </a:lnSpc>
              <a:spcBef>
                <a:spcPts val="990"/>
              </a:spcBef>
            </a:pPr>
            <a:r>
              <a:rPr lang="zh-CN" altLang="en-US" sz="1600" dirty="0">
                <a:solidFill>
                  <a:srgbClr val="FF0000"/>
                </a:solidFill>
                <a:latin typeface="微软雅黑" panose="020B0503020204020204" pitchFamily="34" charset="-122"/>
                <a:ea typeface="微软雅黑" panose="020B0503020204020204" pitchFamily="34" charset="-122"/>
              </a:rPr>
              <a:t>英文创作能力</a:t>
            </a:r>
            <a:endParaRPr lang="en-US" altLang="zh-CN" sz="1600" dirty="0">
              <a:solidFill>
                <a:srgbClr val="FF0000"/>
              </a:solidFill>
              <a:latin typeface="微软雅黑" panose="020B0503020204020204" pitchFamily="34" charset="-122"/>
              <a:ea typeface="微软雅黑" panose="020B0503020204020204" pitchFamily="34" charset="-122"/>
            </a:endParaRPr>
          </a:p>
        </p:txBody>
      </p:sp>
      <p:sp>
        <p:nvSpPr>
          <p:cNvPr id="12" name="文本框 2"/>
          <p:cNvSpPr txBox="1"/>
          <p:nvPr/>
        </p:nvSpPr>
        <p:spPr>
          <a:xfrm>
            <a:off x="5772105" y="1166820"/>
            <a:ext cx="1450085" cy="333617"/>
          </a:xfrm>
          <a:prstGeom prst="rect">
            <a:avLst/>
          </a:prstGeom>
          <a:noFill/>
        </p:spPr>
        <p:txBody>
          <a:bodyPr wrap="square" rtlCol="0">
            <a:spAutoFit/>
          </a:bodyPr>
          <a:lstStyle/>
          <a:p>
            <a:pPr marL="20320" eaLnBrk="0">
              <a:lnSpc>
                <a:spcPct val="98000"/>
              </a:lnSpc>
              <a:spcBef>
                <a:spcPts val="990"/>
              </a:spcBef>
            </a:pPr>
            <a:r>
              <a:rPr lang="zh-CN" altLang="en-US" sz="1600" dirty="0">
                <a:solidFill>
                  <a:srgbClr val="FF0000"/>
                </a:solidFill>
                <a:latin typeface="微软雅黑" panose="020B0503020204020204" pitchFamily="34" charset="-122"/>
                <a:ea typeface="微软雅黑" panose="020B0503020204020204" pitchFamily="34" charset="-122"/>
              </a:rPr>
              <a:t>学英文小</a:t>
            </a:r>
            <a:r>
              <a:rPr lang="en-US" altLang="zh-CN" sz="1600" dirty="0">
                <a:solidFill>
                  <a:srgbClr val="FF0000"/>
                </a:solidFill>
                <a:latin typeface="微软雅黑" panose="020B0503020204020204" pitchFamily="34" charset="-122"/>
                <a:ea typeface="微软雅黑" panose="020B0503020204020204" pitchFamily="34" charset="-122"/>
              </a:rPr>
              <a:t>tip</a:t>
            </a:r>
            <a:r>
              <a:rPr lang="zh-CN" altLang="en-US" sz="1600" dirty="0">
                <a:solidFill>
                  <a:srgbClr val="FF0000"/>
                </a:solidFill>
                <a:latin typeface="微软雅黑" panose="020B0503020204020204" pitchFamily="34" charset="-122"/>
                <a:ea typeface="微软雅黑" panose="020B0503020204020204" pitchFamily="34" charset="-122"/>
              </a:rPr>
              <a:t>！</a:t>
            </a:r>
            <a:endParaRPr lang="en-US" altLang="zh-CN" sz="1600" dirty="0">
              <a:solidFill>
                <a:srgbClr val="FF0000"/>
              </a:solidFill>
              <a:latin typeface="微软雅黑" panose="020B0503020204020204" pitchFamily="34" charset="-122"/>
              <a:ea typeface="微软雅黑" panose="020B0503020204020204" pitchFamily="34" charset="-122"/>
            </a:endParaRPr>
          </a:p>
        </p:txBody>
      </p:sp>
      <p:pic>
        <p:nvPicPr>
          <p:cNvPr id="14" name="Picture 13"/>
          <p:cNvPicPr>
            <a:picLocks noChangeAspect="1"/>
          </p:cNvPicPr>
          <p:nvPr/>
        </p:nvPicPr>
        <p:blipFill>
          <a:blip r:embed="rId2"/>
          <a:stretch>
            <a:fillRect/>
          </a:stretch>
        </p:blipFill>
        <p:spPr>
          <a:xfrm>
            <a:off x="0" y="4875374"/>
            <a:ext cx="6843353" cy="1981372"/>
          </a:xfrm>
          <a:prstGeom prst="rect">
            <a:avLst/>
          </a:prstGeom>
        </p:spPr>
      </p:pic>
      <p:pic>
        <p:nvPicPr>
          <p:cNvPr id="16" name="Picture 15"/>
          <p:cNvPicPr>
            <a:picLocks noChangeAspect="1"/>
          </p:cNvPicPr>
          <p:nvPr/>
        </p:nvPicPr>
        <p:blipFill>
          <a:blip r:embed="rId3"/>
          <a:stretch>
            <a:fillRect/>
          </a:stretch>
        </p:blipFill>
        <p:spPr>
          <a:xfrm>
            <a:off x="4080817" y="1656233"/>
            <a:ext cx="5495509" cy="2865339"/>
          </a:xfrm>
          <a:prstGeom prst="rect">
            <a:avLst/>
          </a:prstGeom>
        </p:spPr>
      </p:pic>
      <p:sp>
        <p:nvSpPr>
          <p:cNvPr id="17" name="文本框 2"/>
          <p:cNvSpPr txBox="1"/>
          <p:nvPr/>
        </p:nvSpPr>
        <p:spPr>
          <a:xfrm>
            <a:off x="5128942" y="4875374"/>
            <a:ext cx="1124804" cy="333617"/>
          </a:xfrm>
          <a:prstGeom prst="rect">
            <a:avLst/>
          </a:prstGeom>
          <a:noFill/>
        </p:spPr>
        <p:txBody>
          <a:bodyPr wrap="square" rtlCol="0">
            <a:spAutoFit/>
          </a:bodyPr>
          <a:lstStyle/>
          <a:p>
            <a:pPr marL="20320" eaLnBrk="0">
              <a:lnSpc>
                <a:spcPct val="98000"/>
              </a:lnSpc>
              <a:spcBef>
                <a:spcPts val="990"/>
              </a:spcBef>
            </a:pPr>
            <a:r>
              <a:rPr lang="zh-CN" altLang="en-US" sz="1600" dirty="0">
                <a:solidFill>
                  <a:srgbClr val="FF0000"/>
                </a:solidFill>
                <a:latin typeface="微软雅黑" panose="020B0503020204020204" pitchFamily="34" charset="-122"/>
                <a:ea typeface="微软雅黑" panose="020B0503020204020204" pitchFamily="34" charset="-122"/>
              </a:rPr>
              <a:t>英文续写</a:t>
            </a:r>
            <a:endParaRPr lang="en-US" altLang="zh-CN" sz="1600" dirty="0">
              <a:solidFill>
                <a:srgbClr val="FF0000"/>
              </a:solidFill>
              <a:latin typeface="微软雅黑" panose="020B0503020204020204" pitchFamily="34" charset="-122"/>
              <a:ea typeface="微软雅黑" panose="020B0503020204020204" pitchFamily="34" charset="-122"/>
            </a:endParaRPr>
          </a:p>
        </p:txBody>
      </p:sp>
      <p:pic>
        <p:nvPicPr>
          <p:cNvPr id="19" name="Picture 18"/>
          <p:cNvPicPr>
            <a:picLocks noChangeAspect="1"/>
          </p:cNvPicPr>
          <p:nvPr/>
        </p:nvPicPr>
        <p:blipFill>
          <a:blip r:embed="rId4"/>
          <a:stretch>
            <a:fillRect/>
          </a:stretch>
        </p:blipFill>
        <p:spPr>
          <a:xfrm>
            <a:off x="7362527" y="4708368"/>
            <a:ext cx="4351397" cy="2019475"/>
          </a:xfrm>
          <a:prstGeom prst="rect">
            <a:avLst/>
          </a:prstGeom>
        </p:spPr>
      </p:pic>
      <p:sp>
        <p:nvSpPr>
          <p:cNvPr id="21" name="文本框 2"/>
          <p:cNvSpPr txBox="1"/>
          <p:nvPr/>
        </p:nvSpPr>
        <p:spPr>
          <a:xfrm>
            <a:off x="10071625" y="4749307"/>
            <a:ext cx="1450085" cy="333617"/>
          </a:xfrm>
          <a:prstGeom prst="rect">
            <a:avLst/>
          </a:prstGeom>
          <a:noFill/>
        </p:spPr>
        <p:txBody>
          <a:bodyPr wrap="square" rtlCol="0">
            <a:spAutoFit/>
          </a:bodyPr>
          <a:lstStyle/>
          <a:p>
            <a:pPr marL="20320" eaLnBrk="0">
              <a:lnSpc>
                <a:spcPct val="98000"/>
              </a:lnSpc>
              <a:spcBef>
                <a:spcPts val="990"/>
              </a:spcBef>
            </a:pPr>
            <a:r>
              <a:rPr lang="zh-CN" altLang="en-US" sz="1600" dirty="0">
                <a:solidFill>
                  <a:srgbClr val="FF0000"/>
                </a:solidFill>
                <a:latin typeface="微软雅黑" panose="020B0503020204020204" pitchFamily="34" charset="-122"/>
                <a:ea typeface="微软雅黑" panose="020B0503020204020204" pitchFamily="34" charset="-122"/>
              </a:rPr>
              <a:t>寻求安慰！</a:t>
            </a:r>
            <a:endParaRPr lang="en-US" altLang="zh-CN" sz="1600" dirty="0">
              <a:solidFill>
                <a:srgbClr val="FF0000"/>
              </a:solidFill>
              <a:latin typeface="微软雅黑" panose="020B0503020204020204" pitchFamily="34" charset="-122"/>
              <a:ea typeface="微软雅黑" panose="020B0503020204020204" pitchFamily="34" charset="-122"/>
            </a:endParaRPr>
          </a:p>
        </p:txBody>
      </p:sp>
      <p:pic>
        <p:nvPicPr>
          <p:cNvPr id="37" name="Picture 36"/>
          <p:cNvPicPr>
            <a:picLocks noChangeAspect="1"/>
          </p:cNvPicPr>
          <p:nvPr/>
        </p:nvPicPr>
        <p:blipFill>
          <a:blip r:embed="rId5"/>
          <a:stretch>
            <a:fillRect/>
          </a:stretch>
        </p:blipFill>
        <p:spPr>
          <a:xfrm>
            <a:off x="8849905" y="775352"/>
            <a:ext cx="3259517" cy="1605966"/>
          </a:xfrm>
          <a:prstGeom prst="rect">
            <a:avLst/>
          </a:prstGeom>
        </p:spPr>
      </p:pic>
      <p:sp>
        <p:nvSpPr>
          <p:cNvPr id="41" name="文本框 2"/>
          <p:cNvSpPr txBox="1"/>
          <p:nvPr/>
        </p:nvSpPr>
        <p:spPr>
          <a:xfrm>
            <a:off x="9766254" y="2406257"/>
            <a:ext cx="1450085" cy="333617"/>
          </a:xfrm>
          <a:prstGeom prst="rect">
            <a:avLst/>
          </a:prstGeom>
          <a:noFill/>
        </p:spPr>
        <p:txBody>
          <a:bodyPr wrap="square" rtlCol="0">
            <a:spAutoFit/>
          </a:bodyPr>
          <a:lstStyle/>
          <a:p>
            <a:pPr marL="20320" eaLnBrk="0">
              <a:lnSpc>
                <a:spcPct val="98000"/>
              </a:lnSpc>
              <a:spcBef>
                <a:spcPts val="990"/>
              </a:spcBef>
            </a:pPr>
            <a:r>
              <a:rPr lang="zh-CN" altLang="en-US" sz="1600" dirty="0">
                <a:solidFill>
                  <a:srgbClr val="FF0000"/>
                </a:solidFill>
                <a:latin typeface="微软雅黑" panose="020B0503020204020204" pitchFamily="34" charset="-122"/>
                <a:ea typeface="微软雅黑" panose="020B0503020204020204" pitchFamily="34" charset="-122"/>
              </a:rPr>
              <a:t>英日混合诗句</a:t>
            </a:r>
            <a:endParaRPr lang="en-US" altLang="zh-CN" sz="1600"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65904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114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ChatGPT</a:t>
            </a:r>
            <a:r>
              <a:rPr lang="zh-CN" altLang="en-US" sz="2800" b="1" dirty="0">
                <a:latin typeface="微软雅黑" panose="020B0503020204020204" pitchFamily="34" charset="-122"/>
                <a:ea typeface="微软雅黑" panose="020B0503020204020204" pitchFamily="34" charset="-122"/>
              </a:rPr>
              <a:t>对人工翻译的影响</a:t>
            </a:r>
            <a:endParaRPr lang="zh-CN"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490220" y="741452"/>
            <a:ext cx="11405132" cy="1431161"/>
          </a:xfrm>
          <a:prstGeom prst="rect">
            <a:avLst/>
          </a:prstGeom>
          <a:noFill/>
        </p:spPr>
        <p:txBody>
          <a:bodyPr wrap="square" rtlCol="0">
            <a:spAutoFit/>
          </a:bodyPr>
          <a:lstStyle/>
          <a:p>
            <a:pPr marL="306070" indent="-285750" eaLnBrk="0">
              <a:spcBef>
                <a:spcPts val="600"/>
              </a:spcBef>
              <a:buFont typeface="Wingdings" panose="05000000000000000000" charset="0"/>
              <a:buChar char="n"/>
            </a:pPr>
            <a:r>
              <a:rPr lang="zh-CN" altLang="en-US" dirty="0">
                <a:latin typeface="微软雅黑" panose="020B0503020204020204" pitchFamily="34" charset="-122"/>
                <a:ea typeface="微软雅黑" panose="020B0503020204020204" pitchFamily="34" charset="-122"/>
              </a:rPr>
              <a:t>Chat</a:t>
            </a:r>
            <a:r>
              <a:rPr lang="en-US" altLang="zh-CN" dirty="0">
                <a:latin typeface="微软雅黑" panose="020B0503020204020204" pitchFamily="34" charset="-122"/>
                <a:ea typeface="微软雅黑" panose="020B0503020204020204" pitchFamily="34" charset="-122"/>
              </a:rPr>
              <a:t>GPT</a:t>
            </a:r>
            <a:r>
              <a:rPr lang="zh-CN" altLang="en-US" dirty="0">
                <a:latin typeface="微软雅黑" panose="020B0503020204020204" pitchFamily="34" charset="-122"/>
                <a:ea typeface="微软雅黑" panose="020B0503020204020204" pitchFamily="34" charset="-122"/>
              </a:rPr>
              <a:t>来势汹汹</a:t>
            </a:r>
            <a:endParaRPr lang="en-US" altLang="zh-CN" dirty="0">
              <a:latin typeface="微软雅黑" panose="020B0503020204020204" pitchFamily="34" charset="-122"/>
              <a:ea typeface="微软雅黑" panose="020B0503020204020204" pitchFamily="34" charset="-122"/>
            </a:endParaRPr>
          </a:p>
          <a:p>
            <a:pPr marL="763270" lvl="1" indent="-285750" eaLnBrk="0">
              <a:spcBef>
                <a:spcPts val="600"/>
              </a:spcBef>
              <a:buFont typeface="Wingdings" panose="05000000000000000000" charset="0"/>
              <a:buChar char="n"/>
            </a:pPr>
            <a:r>
              <a:rPr lang="zh-CN" altLang="en-US" i="0" dirty="0">
                <a:solidFill>
                  <a:srgbClr val="121212"/>
                </a:solidFill>
                <a:effectLst/>
                <a:latin typeface="微软雅黑" panose="020B0503020204020204" pitchFamily="34" charset="-122"/>
                <a:ea typeface="微软雅黑" panose="020B0503020204020204" pitchFamily="34" charset="-122"/>
              </a:rPr>
              <a:t>悲观：人工翻译早晚会被彻底取代，</a:t>
            </a:r>
            <a:r>
              <a:rPr lang="zh-CN" altLang="en-US" i="0" dirty="0">
                <a:solidFill>
                  <a:srgbClr val="FF0000"/>
                </a:solidFill>
                <a:effectLst/>
                <a:latin typeface="微软雅黑" panose="020B0503020204020204" pitchFamily="34" charset="-122"/>
                <a:ea typeface="微软雅黑" panose="020B0503020204020204" pitchFamily="34" charset="-122"/>
              </a:rPr>
              <a:t>翻译行业都会消失</a:t>
            </a:r>
            <a:endParaRPr lang="en-US" altLang="zh-CN" i="0" dirty="0">
              <a:solidFill>
                <a:srgbClr val="FF0000"/>
              </a:solidFill>
              <a:effectLst/>
              <a:latin typeface="微软雅黑" panose="020B0503020204020204" pitchFamily="34" charset="-122"/>
              <a:ea typeface="微软雅黑" panose="020B0503020204020204" pitchFamily="34" charset="-122"/>
            </a:endParaRPr>
          </a:p>
          <a:p>
            <a:pPr marL="763270" lvl="1" indent="-285750" eaLnBrk="0">
              <a:spcBef>
                <a:spcPts val="600"/>
              </a:spcBef>
              <a:buFont typeface="Wingdings" panose="05000000000000000000" charset="0"/>
              <a:buChar char="n"/>
            </a:pPr>
            <a:r>
              <a:rPr lang="zh-CN" altLang="en-US" dirty="0">
                <a:solidFill>
                  <a:srgbClr val="121212"/>
                </a:solidFill>
                <a:latin typeface="微软雅黑" panose="020B0503020204020204" pitchFamily="34" charset="-122"/>
                <a:ea typeface="微软雅黑" panose="020B0503020204020204" pitchFamily="34" charset="-122"/>
                <a:cs typeface="Times New Roman" panose="02020603050405020304" pitchFamily="18" charset="0"/>
              </a:rPr>
              <a:t>观望：</a:t>
            </a:r>
            <a:r>
              <a:rPr lang="zh-CN" altLang="en-US" dirty="0">
                <a:solidFill>
                  <a:srgbClr val="121212"/>
                </a:solidFill>
                <a:latin typeface="微软雅黑" panose="020B0503020204020204" pitchFamily="34" charset="-122"/>
                <a:ea typeface="微软雅黑" panose="020B0503020204020204" pitchFamily="34" charset="-122"/>
              </a:rPr>
              <a:t>不确定未来到底如何，做好自己的工作，持观望态度</a:t>
            </a:r>
            <a:endParaRPr lang="en-US" altLang="zh-CN" dirty="0">
              <a:solidFill>
                <a:srgbClr val="121212"/>
              </a:solidFill>
              <a:latin typeface="微软雅黑" panose="020B0503020204020204" pitchFamily="34" charset="-122"/>
              <a:ea typeface="微软雅黑" panose="020B0503020204020204" pitchFamily="34" charset="-122"/>
            </a:endParaRPr>
          </a:p>
          <a:p>
            <a:pPr marL="763270" lvl="1" indent="-285750" eaLnBrk="0">
              <a:spcBef>
                <a:spcPts val="600"/>
              </a:spcBef>
              <a:buFont typeface="Wingdings" panose="05000000000000000000" charset="0"/>
              <a:buChar char="n"/>
            </a:pPr>
            <a:r>
              <a:rPr lang="zh-CN" altLang="en-US" dirty="0">
                <a:solidFill>
                  <a:srgbClr val="121212"/>
                </a:solidFill>
                <a:latin typeface="微软雅黑" panose="020B0503020204020204" pitchFamily="34" charset="-122"/>
                <a:ea typeface="微软雅黑" panose="020B0503020204020204" pitchFamily="34" charset="-122"/>
              </a:rPr>
              <a:t>乐观：会淘汰市场上的低端译员，而</a:t>
            </a:r>
            <a:r>
              <a:rPr lang="zh-CN" altLang="en-US" dirty="0">
                <a:solidFill>
                  <a:srgbClr val="FF0000"/>
                </a:solidFill>
                <a:latin typeface="微软雅黑" panose="020B0503020204020204" pitchFamily="34" charset="-122"/>
                <a:ea typeface="微软雅黑" panose="020B0503020204020204" pitchFamily="34" charset="-122"/>
              </a:rPr>
              <a:t>高水平的高端译员不缺市场，人工也会是机翻的最后一道防线。</a:t>
            </a:r>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stretch>
            <a:fillRect/>
          </a:stretch>
        </p:blipFill>
        <p:spPr>
          <a:xfrm>
            <a:off x="141421" y="2614343"/>
            <a:ext cx="3286673" cy="891666"/>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598630"/>
            <a:ext cx="3542319" cy="3171687"/>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25000" y="3605963"/>
            <a:ext cx="2811424" cy="3004059"/>
          </a:xfrm>
          <a:prstGeom prst="rect">
            <a:avLst/>
          </a:prstGeom>
        </p:spPr>
      </p:pic>
      <p:pic>
        <p:nvPicPr>
          <p:cNvPr id="14" name="图片 13"/>
          <p:cNvPicPr>
            <a:picLocks noChangeAspect="1"/>
          </p:cNvPicPr>
          <p:nvPr/>
        </p:nvPicPr>
        <p:blipFill>
          <a:blip r:embed="rId4"/>
          <a:stretch>
            <a:fillRect/>
          </a:stretch>
        </p:blipFill>
        <p:spPr>
          <a:xfrm>
            <a:off x="6875541" y="2619636"/>
            <a:ext cx="4918533" cy="4059253"/>
          </a:xfrm>
          <a:prstGeom prst="rect">
            <a:avLst/>
          </a:prstGeom>
        </p:spPr>
      </p:pic>
      <p:sp>
        <p:nvSpPr>
          <p:cNvPr id="15" name="矩形 14"/>
          <p:cNvSpPr/>
          <p:nvPr/>
        </p:nvSpPr>
        <p:spPr>
          <a:xfrm>
            <a:off x="3646782" y="5068140"/>
            <a:ext cx="2872324" cy="163568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380057" y="2619636"/>
            <a:ext cx="4284921" cy="136083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04462" y="4125432"/>
            <a:ext cx="3437857" cy="2578395"/>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646782" y="3598630"/>
            <a:ext cx="2872324" cy="1388040"/>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7380056" y="4055830"/>
            <a:ext cx="4284921" cy="2724198"/>
          </a:xfrm>
          <a:prstGeom prst="rect">
            <a:avLst/>
          </a:prstGeom>
          <a:noFill/>
          <a:ln w="1905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104462" y="3598630"/>
            <a:ext cx="3437856" cy="47381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9055395" y="2278113"/>
            <a:ext cx="68580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悲观</a:t>
            </a:r>
            <a:endParaRPr lang="zh-CN" altLang="en-US" b="1" dirty="0">
              <a:latin typeface="微软雅黑" panose="020B0503020204020204" pitchFamily="34" charset="-122"/>
              <a:ea typeface="微软雅黑" panose="020B0503020204020204" pitchFamily="34" charset="-122"/>
            </a:endParaRPr>
          </a:p>
        </p:txBody>
      </p:sp>
      <p:sp>
        <p:nvSpPr>
          <p:cNvPr id="41" name="文本框 40"/>
          <p:cNvSpPr txBox="1"/>
          <p:nvPr/>
        </p:nvSpPr>
        <p:spPr>
          <a:xfrm>
            <a:off x="5816510" y="3091934"/>
            <a:ext cx="685800"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乐观</a:t>
            </a:r>
            <a:endParaRPr lang="zh-CN" altLang="en-US" b="1" dirty="0">
              <a:latin typeface="微软雅黑" panose="020B0503020204020204" pitchFamily="34" charset="-122"/>
              <a:ea typeface="微软雅黑" panose="020B0503020204020204" pitchFamily="34" charset="-122"/>
            </a:endParaRPr>
          </a:p>
        </p:txBody>
      </p:sp>
      <p:pic>
        <p:nvPicPr>
          <p:cNvPr id="6" name="图片 5" descr="手机屏幕的截图&#10;&#10;中度可信度描述已自动生成"/>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77957" y="2613156"/>
            <a:ext cx="2098040" cy="891667"/>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74807" y="-25400"/>
            <a:ext cx="8229600" cy="1143000"/>
          </a:xfrm>
        </p:spPr>
        <p:txBody>
          <a:bodyPr>
            <a:normAutofit/>
          </a:bodyPr>
          <a:lstStyle/>
          <a:p>
            <a:pPr algn="l"/>
            <a:r>
              <a:rPr lang="en-US" altLang="zh-CN" sz="2800" b="1" dirty="0" err="1">
                <a:latin typeface="微软雅黑" panose="020B0503020204020204" pitchFamily="34" charset="-122"/>
                <a:ea typeface="微软雅黑" panose="020B0503020204020204" pitchFamily="34" charset="-122"/>
                <a:sym typeface="+mn-ea"/>
              </a:rPr>
              <a:t>ChatGPT</a:t>
            </a:r>
            <a:r>
              <a:rPr lang="zh-CN" altLang="en-US" sz="2800" b="1" dirty="0">
                <a:latin typeface="微软雅黑" panose="020B0503020204020204" pitchFamily="34" charset="-122"/>
                <a:ea typeface="微软雅黑" panose="020B0503020204020204" pitchFamily="34" charset="-122"/>
                <a:sym typeface="+mn-ea"/>
              </a:rPr>
              <a:t>火爆出圈</a:t>
            </a:r>
            <a:endParaRPr lang="zh-CN" altLang="en-US" sz="2800" b="1" dirty="0">
              <a:latin typeface="微软雅黑" panose="020B0503020204020204" pitchFamily="34" charset="-122"/>
              <a:ea typeface="微软雅黑" panose="020B0503020204020204" pitchFamily="34" charset="-122"/>
            </a:endParaRPr>
          </a:p>
        </p:txBody>
      </p:sp>
      <p:pic>
        <p:nvPicPr>
          <p:cNvPr id="13" name="内容占位符 4" descr="图形用户界面, 应用程序&#10;&#10;描述已自动生成"/>
          <p:cNvPicPr>
            <a:picLocks noGrp="1" noChangeAspect="1"/>
          </p:cNvPicPr>
          <p:nvPr>
            <p:ph idx="1"/>
          </p:nvPr>
        </p:nvPicPr>
        <p:blipFill rotWithShape="1">
          <a:blip r:embed="rId1" cstate="print">
            <a:extLst>
              <a:ext uri="{28A0092B-C50C-407E-A947-70E740481C1C}">
                <a14:useLocalDpi xmlns:a14="http://schemas.microsoft.com/office/drawing/2010/main" val="0"/>
              </a:ext>
            </a:extLst>
          </a:blip>
          <a:srcRect t="43633" b="18294"/>
          <a:stretch>
            <a:fillRect/>
          </a:stretch>
        </p:blipFill>
        <p:spPr>
          <a:xfrm>
            <a:off x="411490" y="1070627"/>
            <a:ext cx="3605260" cy="3050275"/>
          </a:xfrm>
        </p:spPr>
      </p:pic>
      <p:pic>
        <p:nvPicPr>
          <p:cNvPr id="14" name="图片 13"/>
          <p:cNvPicPr>
            <a:picLocks noChangeAspect="1"/>
          </p:cNvPicPr>
          <p:nvPr/>
        </p:nvPicPr>
        <p:blipFill rotWithShape="1">
          <a:blip r:embed="rId2"/>
          <a:srcRect b="19156"/>
          <a:stretch>
            <a:fillRect/>
          </a:stretch>
        </p:blipFill>
        <p:spPr>
          <a:xfrm>
            <a:off x="4067691" y="1483510"/>
            <a:ext cx="3635375" cy="1363998"/>
          </a:xfrm>
          <a:prstGeom prst="rect">
            <a:avLst/>
          </a:prstGeom>
        </p:spPr>
      </p:pic>
      <p:sp>
        <p:nvSpPr>
          <p:cNvPr id="23" name="矩形 22"/>
          <p:cNvSpPr/>
          <p:nvPr/>
        </p:nvSpPr>
        <p:spPr>
          <a:xfrm>
            <a:off x="7596623" y="1069283"/>
            <a:ext cx="3089084" cy="2338076"/>
          </a:xfrm>
          <a:prstGeom prst="rect">
            <a:avLst/>
          </a:prstGeom>
        </p:spPr>
        <p:txBody>
          <a:bodyPr wrap="square">
            <a:spAutoFit/>
          </a:bodyPr>
          <a:lstStyle/>
          <a:p>
            <a:pPr>
              <a:lnSpc>
                <a:spcPct val="114000"/>
              </a:lnSpc>
            </a:pPr>
            <a:r>
              <a:rPr lang="en-US" altLang="zh-CN" sz="1600" b="1" i="0" dirty="0" err="1">
                <a:solidFill>
                  <a:srgbClr val="333333"/>
                </a:solidFill>
                <a:effectLst/>
                <a:latin typeface="微软雅黑" panose="020B0503020204020204" pitchFamily="34" charset="-122"/>
                <a:ea typeface="微软雅黑" panose="020B0503020204020204" pitchFamily="34" charset="-122"/>
              </a:rPr>
              <a:t>ChatGPT</a:t>
            </a:r>
            <a:r>
              <a:rPr lang="zh-CN" altLang="en-US" sz="1600" b="0" i="0" dirty="0">
                <a:solidFill>
                  <a:srgbClr val="333333"/>
                </a:solidFill>
                <a:effectLst/>
                <a:latin typeface="微软雅黑" panose="020B0503020204020204" pitchFamily="34" charset="-122"/>
                <a:ea typeface="微软雅黑" panose="020B0503020204020204" pitchFamily="34" charset="-122"/>
              </a:rPr>
              <a:t>本质上是一个大模型。什么叫</a:t>
            </a:r>
            <a:r>
              <a:rPr lang="zh-CN" altLang="en-US" sz="1600" b="1" i="0" dirty="0">
                <a:solidFill>
                  <a:srgbClr val="FF0000"/>
                </a:solidFill>
                <a:effectLst/>
                <a:latin typeface="微软雅黑" panose="020B0503020204020204" pitchFamily="34" charset="-122"/>
                <a:ea typeface="微软雅黑" panose="020B0503020204020204" pitchFamily="34" charset="-122"/>
              </a:rPr>
              <a:t>大模型</a:t>
            </a:r>
            <a:r>
              <a:rPr lang="zh-CN" altLang="en-US" sz="1600" b="1" i="0" dirty="0" smtClean="0">
                <a:solidFill>
                  <a:srgbClr val="FF0000"/>
                </a:solidFill>
                <a:effectLst/>
                <a:latin typeface="微软雅黑" panose="020B0503020204020204" pitchFamily="34" charset="-122"/>
                <a:ea typeface="微软雅黑" panose="020B0503020204020204" pitchFamily="34" charset="-122"/>
              </a:rPr>
              <a:t>？</a:t>
            </a:r>
            <a:endParaRPr lang="en-US" altLang="zh-CN" sz="1600" b="1" i="0" dirty="0" smtClean="0">
              <a:solidFill>
                <a:srgbClr val="FF0000"/>
              </a:solidFill>
              <a:effectLst/>
              <a:latin typeface="微软雅黑" panose="020B0503020204020204" pitchFamily="34" charset="-122"/>
              <a:ea typeface="微软雅黑" panose="020B0503020204020204" pitchFamily="34" charset="-122"/>
            </a:endParaRPr>
          </a:p>
          <a:p>
            <a:pPr>
              <a:lnSpc>
                <a:spcPct val="114000"/>
              </a:lnSpc>
            </a:pPr>
            <a:r>
              <a:rPr lang="zh-CN" altLang="en-US" sz="1600" b="0" i="0" dirty="0" smtClean="0">
                <a:solidFill>
                  <a:srgbClr val="333333"/>
                </a:solidFill>
                <a:effectLst/>
                <a:latin typeface="微软雅黑" panose="020B0503020204020204" pitchFamily="34" charset="-122"/>
                <a:ea typeface="微软雅黑" panose="020B0503020204020204" pitchFamily="34" charset="-122"/>
              </a:rPr>
              <a:t>大</a:t>
            </a:r>
            <a:r>
              <a:rPr lang="zh-CN" altLang="en-US" sz="1600" b="0" i="0" dirty="0">
                <a:solidFill>
                  <a:srgbClr val="333333"/>
                </a:solidFill>
                <a:effectLst/>
                <a:latin typeface="微软雅黑" panose="020B0503020204020204" pitchFamily="34" charset="-122"/>
                <a:ea typeface="微软雅黑" panose="020B0503020204020204" pitchFamily="34" charset="-122"/>
              </a:rPr>
              <a:t>数据，大的计算力，还有一个强的计算方法</a:t>
            </a:r>
            <a:r>
              <a:rPr lang="zh-CN" altLang="en-US" sz="1600" b="0" i="0" dirty="0" smtClean="0">
                <a:solidFill>
                  <a:srgbClr val="333333"/>
                </a:solidFill>
                <a:effectLst/>
                <a:latin typeface="微软雅黑" panose="020B0503020204020204" pitchFamily="34" charset="-122"/>
                <a:ea typeface="微软雅黑" panose="020B0503020204020204" pitchFamily="34" charset="-122"/>
              </a:rPr>
              <a:t>。</a:t>
            </a:r>
            <a:endParaRPr lang="en-US" altLang="zh-CN" sz="1600" b="0" i="0" dirty="0" smtClean="0">
              <a:solidFill>
                <a:srgbClr val="333333"/>
              </a:solidFill>
              <a:effectLst/>
              <a:latin typeface="微软雅黑" panose="020B0503020204020204" pitchFamily="34" charset="-122"/>
              <a:ea typeface="微软雅黑" panose="020B0503020204020204" pitchFamily="34" charset="-122"/>
            </a:endParaRPr>
          </a:p>
          <a:p>
            <a:pPr>
              <a:lnSpc>
                <a:spcPct val="114000"/>
              </a:lnSpc>
            </a:pPr>
            <a:r>
              <a:rPr lang="en-US" altLang="zh-CN" sz="1600" b="0" i="0" dirty="0" err="1" smtClean="0">
                <a:solidFill>
                  <a:srgbClr val="333333"/>
                </a:solidFill>
                <a:effectLst/>
                <a:latin typeface="微软雅黑" panose="020B0503020204020204" pitchFamily="34" charset="-122"/>
                <a:ea typeface="微软雅黑" panose="020B0503020204020204" pitchFamily="34" charset="-122"/>
              </a:rPr>
              <a:t>ChatGPT</a:t>
            </a:r>
            <a:r>
              <a:rPr lang="zh-CN" altLang="en-US" sz="1600" b="0" i="0" dirty="0">
                <a:solidFill>
                  <a:srgbClr val="333333"/>
                </a:solidFill>
                <a:effectLst/>
                <a:latin typeface="微软雅黑" panose="020B0503020204020204" pitchFamily="34" charset="-122"/>
                <a:ea typeface="微软雅黑" panose="020B0503020204020204" pitchFamily="34" charset="-122"/>
              </a:rPr>
              <a:t>确实</a:t>
            </a:r>
            <a:r>
              <a:rPr lang="zh-CN" altLang="en-US" sz="1600" b="1" i="0" dirty="0">
                <a:solidFill>
                  <a:srgbClr val="333333"/>
                </a:solidFill>
                <a:effectLst/>
                <a:latin typeface="微软雅黑" panose="020B0503020204020204" pitchFamily="34" charset="-122"/>
                <a:ea typeface="微软雅黑" panose="020B0503020204020204" pitchFamily="34" charset="-122"/>
              </a:rPr>
              <a:t>有它的优势</a:t>
            </a:r>
            <a:r>
              <a:rPr lang="zh-CN" altLang="en-US" sz="1600" b="0" i="0" dirty="0">
                <a:solidFill>
                  <a:srgbClr val="333333"/>
                </a:solidFill>
                <a:effectLst/>
                <a:latin typeface="微软雅黑" panose="020B0503020204020204" pitchFamily="34" charset="-122"/>
                <a:ea typeface="微软雅黑" panose="020B0503020204020204" pitchFamily="34" charset="-122"/>
              </a:rPr>
              <a:t>，有它进步的点。我们要看到这一点，同时要在</a:t>
            </a:r>
            <a:r>
              <a:rPr lang="zh-CN" altLang="en-US" sz="1600" b="1" i="0" dirty="0">
                <a:solidFill>
                  <a:srgbClr val="FF0000"/>
                </a:solidFill>
                <a:effectLst/>
                <a:latin typeface="微软雅黑" panose="020B0503020204020204" pitchFamily="34" charset="-122"/>
                <a:ea typeface="微软雅黑" panose="020B0503020204020204" pitchFamily="34" charset="-122"/>
              </a:rPr>
              <a:t>算法、数据、算力</a:t>
            </a:r>
            <a:r>
              <a:rPr lang="zh-CN" altLang="en-US" sz="1600" b="0" i="0" dirty="0">
                <a:solidFill>
                  <a:srgbClr val="333333"/>
                </a:solidFill>
                <a:effectLst/>
                <a:latin typeface="微软雅黑" panose="020B0503020204020204" pitchFamily="34" charset="-122"/>
                <a:ea typeface="微软雅黑" panose="020B0503020204020204" pitchFamily="34" charset="-122"/>
              </a:rPr>
              <a:t>上怎么样能够有效结合。</a:t>
            </a:r>
            <a:endParaRPr lang="zh-CN" altLang="en-US"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r="11218"/>
          <a:stretch>
            <a:fillRect/>
          </a:stretch>
        </p:blipFill>
        <p:spPr>
          <a:xfrm>
            <a:off x="10710036" y="4499483"/>
            <a:ext cx="1236687" cy="887360"/>
          </a:xfrm>
          <a:prstGeom prst="rect">
            <a:avLst/>
          </a:prstGeom>
        </p:spPr>
      </p:pic>
      <p:sp>
        <p:nvSpPr>
          <p:cNvPr id="11" name="文本框 10"/>
          <p:cNvSpPr txBox="1"/>
          <p:nvPr/>
        </p:nvSpPr>
        <p:spPr>
          <a:xfrm>
            <a:off x="7830257" y="4438839"/>
            <a:ext cx="2698043" cy="1450397"/>
          </a:xfrm>
          <a:prstGeom prst="rect">
            <a:avLst/>
          </a:prstGeom>
          <a:noFill/>
        </p:spPr>
        <p:txBody>
          <a:bodyPr wrap="square">
            <a:spAutoFit/>
          </a:bodyPr>
          <a:lstStyle/>
          <a:p>
            <a:pPr>
              <a:lnSpc>
                <a:spcPct val="125000"/>
              </a:lnSpc>
            </a:pPr>
            <a:r>
              <a:rPr lang="en-US" altLang="zh-CN" b="1" dirty="0" err="1">
                <a:solidFill>
                  <a:srgbClr val="000000"/>
                </a:solidFill>
                <a:latin typeface="微软雅黑" panose="020B0503020204020204" pitchFamily="34" charset="-122"/>
                <a:ea typeface="微软雅黑" panose="020B0503020204020204" pitchFamily="34" charset="-122"/>
              </a:rPr>
              <a:t>ChatGPT</a:t>
            </a:r>
            <a:r>
              <a:rPr lang="zh-CN" altLang="en-US" dirty="0">
                <a:solidFill>
                  <a:srgbClr val="000000"/>
                </a:solidFill>
                <a:latin typeface="微软雅黑" panose="020B0503020204020204" pitchFamily="34" charset="-122"/>
                <a:ea typeface="微软雅黑" panose="020B0503020204020204" pitchFamily="34" charset="-122"/>
              </a:rPr>
              <a:t>是一种聊天机器人，可以对用户查询做出惊人的类似人类的反应，</a:t>
            </a:r>
            <a:r>
              <a:rPr lang="zh-CN" altLang="en-US" b="1" dirty="0">
                <a:solidFill>
                  <a:srgbClr val="FF0000"/>
                </a:solidFill>
                <a:latin typeface="微软雅黑" panose="020B0503020204020204" pitchFamily="34" charset="-122"/>
                <a:ea typeface="微软雅黑" panose="020B0503020204020204" pitchFamily="34" charset="-122"/>
              </a:rPr>
              <a:t>与互联网的发明一样重要</a:t>
            </a:r>
            <a:r>
              <a:rPr lang="zh-CN" altLang="en-US" dirty="0">
                <a:solidFill>
                  <a:srgbClr val="FF0000"/>
                </a:solidFill>
                <a:latin typeface="微软雅黑" panose="020B0503020204020204" pitchFamily="34" charset="-122"/>
                <a:ea typeface="微软雅黑" panose="020B0503020204020204" pitchFamily="34" charset="-122"/>
              </a:rPr>
              <a:t>。</a:t>
            </a:r>
            <a:endParaRPr lang="zh-CN" altLang="en-US" dirty="0"/>
          </a:p>
        </p:txBody>
      </p:sp>
      <p:sp>
        <p:nvSpPr>
          <p:cNvPr id="22"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
        <p:nvSpPr>
          <p:cNvPr id="25" name="文本框 24"/>
          <p:cNvSpPr txBox="1"/>
          <p:nvPr/>
        </p:nvSpPr>
        <p:spPr>
          <a:xfrm>
            <a:off x="10106191" y="2783888"/>
            <a:ext cx="2457248" cy="521970"/>
          </a:xfrm>
          <a:prstGeom prst="rect">
            <a:avLst/>
          </a:prstGeom>
          <a:noFill/>
        </p:spPr>
        <p:txBody>
          <a:bodyPr wrap="square">
            <a:spAutoFit/>
          </a:bodyPr>
          <a:lstStyle/>
          <a:p>
            <a:pPr algn="ctr"/>
            <a:r>
              <a:rPr lang="zh-CN" altLang="en-US" sz="1400" dirty="0">
                <a:solidFill>
                  <a:srgbClr val="222222"/>
                </a:solidFill>
                <a:latin typeface="微软雅黑" panose="020B0503020204020204" pitchFamily="34" charset="-122"/>
                <a:ea typeface="微软雅黑" panose="020B0503020204020204" pitchFamily="34" charset="-122"/>
              </a:rPr>
              <a:t>科技部</a:t>
            </a:r>
            <a:endParaRPr lang="en-US" altLang="zh-CN" sz="1400" dirty="0">
              <a:solidFill>
                <a:srgbClr val="222222"/>
              </a:solidFill>
              <a:latin typeface="微软雅黑" panose="020B0503020204020204" pitchFamily="34" charset="-122"/>
              <a:ea typeface="微软雅黑" panose="020B0503020204020204" pitchFamily="34" charset="-122"/>
            </a:endParaRPr>
          </a:p>
          <a:p>
            <a:pPr algn="ctr"/>
            <a:r>
              <a:rPr lang="zh-CN" altLang="en-US" sz="1400" dirty="0">
                <a:solidFill>
                  <a:srgbClr val="222222"/>
                </a:solidFill>
                <a:latin typeface="微软雅黑" panose="020B0503020204020204" pitchFamily="34" charset="-122"/>
                <a:ea typeface="微软雅黑" panose="020B0503020204020204" pitchFamily="34" charset="-122"/>
              </a:rPr>
              <a:t>部长</a:t>
            </a:r>
            <a:r>
              <a:rPr lang="zh-CN" altLang="en-US" sz="1400" b="1" dirty="0">
                <a:solidFill>
                  <a:srgbClr val="222222"/>
                </a:solidFill>
                <a:latin typeface="微软雅黑" panose="020B0503020204020204" pitchFamily="34" charset="-122"/>
                <a:ea typeface="微软雅黑" panose="020B0503020204020204" pitchFamily="34" charset="-122"/>
              </a:rPr>
              <a:t>王志刚</a:t>
            </a:r>
            <a:endParaRPr lang="zh-CN" altLang="en-US" sz="1400" dirty="0"/>
          </a:p>
        </p:txBody>
      </p:sp>
      <p:sp>
        <p:nvSpPr>
          <p:cNvPr id="26" name="文本框 25"/>
          <p:cNvSpPr txBox="1"/>
          <p:nvPr/>
        </p:nvSpPr>
        <p:spPr>
          <a:xfrm>
            <a:off x="10710036" y="5388027"/>
            <a:ext cx="1236687" cy="521970"/>
          </a:xfrm>
          <a:prstGeom prst="rect">
            <a:avLst/>
          </a:prstGeom>
          <a:noFill/>
        </p:spPr>
        <p:txBody>
          <a:bodyPr wrap="square">
            <a:spAutoFit/>
          </a:bodyPr>
          <a:lstStyle/>
          <a:p>
            <a:pPr algn="ctr"/>
            <a:r>
              <a:rPr lang="zh-CN" altLang="en-US" sz="1400" dirty="0">
                <a:solidFill>
                  <a:srgbClr val="222222"/>
                </a:solidFill>
                <a:latin typeface="微软雅黑" panose="020B0503020204020204" pitchFamily="34" charset="-122"/>
                <a:ea typeface="微软雅黑" panose="020B0503020204020204" pitchFamily="34" charset="-122"/>
              </a:rPr>
              <a:t>微软创始人</a:t>
            </a:r>
            <a:endParaRPr lang="en-US" altLang="zh-CN" sz="1400" dirty="0">
              <a:solidFill>
                <a:srgbClr val="222222"/>
              </a:solidFill>
              <a:latin typeface="微软雅黑" panose="020B0503020204020204" pitchFamily="34" charset="-122"/>
              <a:ea typeface="微软雅黑" panose="020B0503020204020204" pitchFamily="34" charset="-122"/>
            </a:endParaRPr>
          </a:p>
          <a:p>
            <a:pPr algn="ctr"/>
            <a:r>
              <a:rPr lang="en-US" altLang="zh-CN" sz="1400" dirty="0">
                <a:solidFill>
                  <a:srgbClr val="222222"/>
                </a:solidFill>
                <a:latin typeface="微软雅黑" panose="020B0503020204020204" pitchFamily="34" charset="-122"/>
                <a:ea typeface="微软雅黑" panose="020B0503020204020204" pitchFamily="34" charset="-122"/>
              </a:rPr>
              <a:t>BillGates</a:t>
            </a:r>
            <a:endParaRPr lang="zh-CN" altLang="en-US" sz="1400" dirty="0"/>
          </a:p>
        </p:txBody>
      </p:sp>
      <p:pic>
        <p:nvPicPr>
          <p:cNvPr id="29" name="图片 28"/>
          <p:cNvPicPr>
            <a:picLocks noChangeAspect="1"/>
          </p:cNvPicPr>
          <p:nvPr/>
        </p:nvPicPr>
        <p:blipFill>
          <a:blip r:embed="rId4"/>
          <a:stretch>
            <a:fillRect/>
          </a:stretch>
        </p:blipFill>
        <p:spPr>
          <a:xfrm>
            <a:off x="1030766" y="4588653"/>
            <a:ext cx="2134144" cy="2169130"/>
          </a:xfrm>
          <a:prstGeom prst="rect">
            <a:avLst/>
          </a:prstGeom>
        </p:spPr>
      </p:pic>
      <p:sp>
        <p:nvSpPr>
          <p:cNvPr id="30" name="文本框 29"/>
          <p:cNvSpPr txBox="1"/>
          <p:nvPr/>
        </p:nvSpPr>
        <p:spPr>
          <a:xfrm>
            <a:off x="810168" y="4216642"/>
            <a:ext cx="2531462" cy="369332"/>
          </a:xfrm>
          <a:prstGeom prst="rect">
            <a:avLst/>
          </a:prstGeom>
          <a:noFill/>
        </p:spPr>
        <p:txBody>
          <a:bodyPr wrap="none" rtlCol="0">
            <a:spAutoFit/>
          </a:bodyPr>
          <a:lstStyle/>
          <a:p>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天破百万，</a:t>
            </a: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个月破亿</a:t>
            </a:r>
            <a:endParaRPr lang="zh-CN" altLang="en-US" b="1" dirty="0">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5"/>
          <a:stretch>
            <a:fillRect/>
          </a:stretch>
        </p:blipFill>
        <p:spPr>
          <a:xfrm>
            <a:off x="4144519" y="4027308"/>
            <a:ext cx="3156617" cy="1036601"/>
          </a:xfrm>
          <a:prstGeom prst="rect">
            <a:avLst/>
          </a:prstGeom>
        </p:spPr>
      </p:pic>
      <p:pic>
        <p:nvPicPr>
          <p:cNvPr id="34" name="图片 33"/>
          <p:cNvPicPr>
            <a:picLocks noChangeAspect="1"/>
          </p:cNvPicPr>
          <p:nvPr/>
        </p:nvPicPr>
        <p:blipFill>
          <a:blip r:embed="rId6"/>
          <a:stretch>
            <a:fillRect/>
          </a:stretch>
        </p:blipFill>
        <p:spPr>
          <a:xfrm>
            <a:off x="4144519" y="5109693"/>
            <a:ext cx="3156617" cy="1058950"/>
          </a:xfrm>
          <a:prstGeom prst="rect">
            <a:avLst/>
          </a:prstGeom>
        </p:spPr>
      </p:pic>
      <p:sp>
        <p:nvSpPr>
          <p:cNvPr id="35" name="矩形 34"/>
          <p:cNvSpPr/>
          <p:nvPr/>
        </p:nvSpPr>
        <p:spPr>
          <a:xfrm>
            <a:off x="4181850" y="4322584"/>
            <a:ext cx="615218" cy="23566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4181850" y="5437551"/>
            <a:ext cx="615218" cy="235667"/>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016750" y="3661398"/>
            <a:ext cx="3518912" cy="369332"/>
          </a:xfrm>
          <a:prstGeom prst="rect">
            <a:avLst/>
          </a:prstGeom>
          <a:noFill/>
        </p:spPr>
        <p:txBody>
          <a:bodyPr wrap="none" rtlCol="0">
            <a:spAutoFit/>
          </a:bodyPr>
          <a:lstStyle/>
          <a:p>
            <a:r>
              <a:rPr lang="zh-CN" altLang="en-US" b="1" dirty="0">
                <a:latin typeface="微软雅黑" panose="020B0503020204020204" pitchFamily="34" charset="-122"/>
                <a:ea typeface="微软雅黑" panose="020B0503020204020204" pitchFamily="34" charset="-122"/>
              </a:rPr>
              <a:t>上一个破圈的</a:t>
            </a:r>
            <a:r>
              <a:rPr lang="en-US" altLang="zh-CN" b="1" dirty="0">
                <a:latin typeface="微软雅黑" panose="020B0503020204020204" pitchFamily="34" charset="-122"/>
                <a:ea typeface="微软雅黑" panose="020B0503020204020204" pitchFamily="34" charset="-122"/>
              </a:rPr>
              <a:t>AI</a:t>
            </a:r>
            <a:r>
              <a:rPr lang="zh-CN" altLang="en-US" b="1" dirty="0">
                <a:latin typeface="微软雅黑" panose="020B0503020204020204" pitchFamily="34" charset="-122"/>
                <a:ea typeface="微软雅黑" panose="020B0503020204020204" pitchFamily="34" charset="-122"/>
              </a:rPr>
              <a:t>应用是</a:t>
            </a:r>
            <a:r>
              <a:rPr lang="en-US" altLang="zh-CN" b="1" dirty="0">
                <a:solidFill>
                  <a:srgbClr val="FF0000"/>
                </a:solidFill>
                <a:latin typeface="微软雅黑" panose="020B0503020204020204" pitchFamily="34" charset="-122"/>
                <a:ea typeface="微软雅黑" panose="020B0503020204020204" pitchFamily="34" charset="-122"/>
              </a:rPr>
              <a:t>AlphaGo</a:t>
            </a:r>
            <a:endParaRPr lang="zh-CN" altLang="en-US" b="1" dirty="0">
              <a:solidFill>
                <a:srgbClr val="FF0000"/>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7"/>
          <a:stretch>
            <a:fillRect/>
          </a:stretch>
        </p:blipFill>
        <p:spPr>
          <a:xfrm>
            <a:off x="10710036" y="1326911"/>
            <a:ext cx="1186001" cy="1424716"/>
          </a:xfrm>
          <a:prstGeom prst="rect">
            <a:avLst/>
          </a:prstGeom>
        </p:spPr>
      </p:pic>
      <p:sp>
        <p:nvSpPr>
          <p:cNvPr id="19" name="矩形 18"/>
          <p:cNvSpPr/>
          <p:nvPr/>
        </p:nvSpPr>
        <p:spPr>
          <a:xfrm>
            <a:off x="3777245" y="6318265"/>
            <a:ext cx="4429608" cy="338554"/>
          </a:xfrm>
          <a:prstGeom prst="rect">
            <a:avLst/>
          </a:prstGeom>
        </p:spPr>
        <p:txBody>
          <a:bodyPr wrap="square">
            <a:spAutoFit/>
          </a:bodyPr>
          <a:lstStyle/>
          <a:p>
            <a:r>
              <a:rPr lang="zh-CN" altLang="en-US" sz="1600" b="1" dirty="0">
                <a:solidFill>
                  <a:srgbClr val="FF0000"/>
                </a:solidFill>
                <a:latin typeface="微软雅黑" panose="020B0503020204020204" pitchFamily="34" charset="-122"/>
                <a:ea typeface="微软雅黑" panose="020B0503020204020204" pitchFamily="34" charset="-122"/>
              </a:rPr>
              <a:t>李世石以</a:t>
            </a:r>
            <a:r>
              <a:rPr lang="en-US" altLang="zh-CN" sz="1600" b="1" dirty="0">
                <a:solidFill>
                  <a:srgbClr val="FF0000"/>
                </a:solidFill>
                <a:latin typeface="微软雅黑" panose="020B0503020204020204" pitchFamily="34" charset="-122"/>
                <a:ea typeface="微软雅黑" panose="020B0503020204020204" pitchFamily="34" charset="-122"/>
              </a:rPr>
              <a:t>1</a:t>
            </a:r>
            <a:r>
              <a:rPr lang="en-US" altLang="zh-CN" sz="1600" b="1" dirty="0" smtClean="0">
                <a:solidFill>
                  <a:srgbClr val="FF0000"/>
                </a:solidFill>
                <a:latin typeface="微软雅黑" panose="020B0503020204020204" pitchFamily="34" charset="-122"/>
                <a:ea typeface="微软雅黑" panose="020B0503020204020204" pitchFamily="34" charset="-122"/>
              </a:rPr>
              <a:t>: 4</a:t>
            </a:r>
            <a:r>
              <a:rPr lang="zh-CN" altLang="en-US" sz="1600" b="1" dirty="0" smtClean="0">
                <a:solidFill>
                  <a:srgbClr val="FF0000"/>
                </a:solidFill>
                <a:latin typeface="微软雅黑" panose="020B0503020204020204" pitchFamily="34" charset="-122"/>
                <a:ea typeface="微软雅黑" panose="020B0503020204020204" pitchFamily="34" charset="-122"/>
              </a:rPr>
              <a:t>落败，柯洁 </a:t>
            </a:r>
            <a:r>
              <a:rPr lang="en-US" altLang="zh-CN" sz="1600" b="1" dirty="0" smtClean="0">
                <a:solidFill>
                  <a:srgbClr val="FF0000"/>
                </a:solidFill>
                <a:latin typeface="微软雅黑" panose="020B0503020204020204" pitchFamily="34" charset="-122"/>
                <a:ea typeface="微软雅黑" panose="020B0503020204020204" pitchFamily="34" charset="-122"/>
              </a:rPr>
              <a:t>0:3</a:t>
            </a:r>
            <a:r>
              <a:rPr lang="zh-CN" altLang="en-US" sz="1600" b="1" dirty="0">
                <a:solidFill>
                  <a:srgbClr val="FF0000"/>
                </a:solidFill>
                <a:latin typeface="微软雅黑" panose="020B0503020204020204" pitchFamily="34" charset="-122"/>
                <a:ea typeface="微软雅黑" panose="020B0503020204020204" pitchFamily="34" charset="-122"/>
              </a:rPr>
              <a:t>负于</a:t>
            </a:r>
            <a:r>
              <a:rPr lang="en-US" altLang="zh-CN" sz="1600" b="1" dirty="0" err="1">
                <a:solidFill>
                  <a:srgbClr val="FF0000"/>
                </a:solidFill>
                <a:latin typeface="微软雅黑" panose="020B0503020204020204" pitchFamily="34" charset="-122"/>
                <a:ea typeface="微软雅黑" panose="020B0503020204020204" pitchFamily="34" charset="-122"/>
              </a:rPr>
              <a:t>AlphaGo</a:t>
            </a:r>
            <a:endParaRPr lang="zh-CN" altLang="en-US" sz="16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a:blip r:embed="rId1"/>
          <a:stretch>
            <a:fillRect/>
          </a:stretch>
        </p:blipFill>
        <p:spPr>
          <a:xfrm>
            <a:off x="134204" y="2997881"/>
            <a:ext cx="6908948" cy="3535826"/>
          </a:xfrm>
          <a:prstGeom prst="rect">
            <a:avLst/>
          </a:prstGeom>
        </p:spPr>
      </p:pic>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10596864"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latin typeface="微软雅黑" panose="020B0503020204020204" pitchFamily="34" charset="-122"/>
                <a:ea typeface="微软雅黑" panose="020B0503020204020204" pitchFamily="34" charset="-122"/>
              </a:rPr>
              <a:t>机器翻译哪家</a:t>
            </a:r>
            <a:r>
              <a:rPr lang="zh-CN" altLang="en-US" sz="2800" b="1" dirty="0" smtClean="0">
                <a:latin typeface="微软雅黑" panose="020B0503020204020204" pitchFamily="34" charset="-122"/>
                <a:ea typeface="微软雅黑" panose="020B0503020204020204" pitchFamily="34" charset="-122"/>
              </a:rPr>
              <a:t>强？</a:t>
            </a:r>
            <a:endParaRPr lang="zh-CN"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51180" y="909092"/>
            <a:ext cx="11405132" cy="1163267"/>
          </a:xfrm>
          <a:prstGeom prst="rect">
            <a:avLst/>
          </a:prstGeom>
          <a:noFill/>
        </p:spPr>
        <p:txBody>
          <a:bodyPr wrap="square" rtlCol="0">
            <a:spAutoFit/>
          </a:bodyPr>
          <a:lstStyle/>
          <a:p>
            <a:pPr marL="306070" indent="-285750" eaLnBrk="0">
              <a:lnSpc>
                <a:spcPct val="98000"/>
              </a:lnSpc>
              <a:spcBef>
                <a:spcPts val="990"/>
              </a:spcBef>
              <a:buFont typeface="Wingdings" panose="05000000000000000000" charset="0"/>
              <a:buChar char="n"/>
            </a:pPr>
            <a:r>
              <a:rPr lang="en-US" altLang="zh-CN" dirty="0">
                <a:latin typeface="微软雅黑" panose="020B0503020204020204" pitchFamily="34" charset="-122"/>
                <a:ea typeface="微软雅黑" panose="020B0503020204020204" pitchFamily="34" charset="-122"/>
              </a:rPr>
              <a:t>ChatGPT vs. Google vs. </a:t>
            </a:r>
            <a:r>
              <a:rPr lang="en-US" altLang="zh-CN" dirty="0" err="1">
                <a:latin typeface="微软雅黑" panose="020B0503020204020204" pitchFamily="34" charset="-122"/>
                <a:ea typeface="微软雅黑" panose="020B0503020204020204" pitchFamily="34" charset="-122"/>
              </a:rPr>
              <a:t>DeepL</a:t>
            </a:r>
            <a:r>
              <a:rPr lang="en-US" altLang="zh-CN" dirty="0">
                <a:latin typeface="微软雅黑" panose="020B0503020204020204" pitchFamily="34" charset="-122"/>
                <a:ea typeface="微软雅黑" panose="020B0503020204020204" pitchFamily="34" charset="-122"/>
              </a:rPr>
              <a:t> vs. Tencent</a:t>
            </a:r>
            <a:endParaRPr lang="en-US" altLang="zh-CN" dirty="0">
              <a:latin typeface="微软雅黑" panose="020B0503020204020204" pitchFamily="34" charset="-122"/>
              <a:ea typeface="微软雅黑" panose="020B0503020204020204" pitchFamily="34" charset="-122"/>
            </a:endParaRPr>
          </a:p>
          <a:p>
            <a:pPr marL="763270" lvl="1" indent="-285750" eaLnBrk="0">
              <a:lnSpc>
                <a:spcPct val="98000"/>
              </a:lnSpc>
              <a:spcBef>
                <a:spcPts val="990"/>
              </a:spcBef>
              <a:buFont typeface="Wingdings" panose="05000000000000000000" charset="0"/>
              <a:buChar char="n"/>
            </a:pPr>
            <a:r>
              <a:rPr lang="zh-CN" altLang="en-US" dirty="0" smtClean="0">
                <a:latin typeface="微软雅黑" panose="020B0503020204020204" pitchFamily="34" charset="-122"/>
                <a:ea typeface="微软雅黑" panose="020B0503020204020204" pitchFamily="34" charset="-122"/>
              </a:rPr>
              <a:t>与现有</a:t>
            </a:r>
            <a:r>
              <a:rPr lang="zh-CN" altLang="en-US" dirty="0">
                <a:latin typeface="微软雅黑" panose="020B0503020204020204" pitchFamily="34" charset="-122"/>
                <a:ea typeface="微软雅黑" panose="020B0503020204020204" pitchFamily="34" charset="-122"/>
              </a:rPr>
              <a:t>翻译工具相比，</a:t>
            </a:r>
            <a:r>
              <a:rPr lang="en-US" altLang="zh-CN" dirty="0">
                <a:latin typeface="微软雅黑" panose="020B0503020204020204" pitchFamily="34" charset="-122"/>
                <a:ea typeface="微软雅黑" panose="020B0503020204020204" pitchFamily="34" charset="-122"/>
              </a:rPr>
              <a:t>ChatGPT</a:t>
            </a:r>
            <a:r>
              <a:rPr lang="zh-CN" altLang="en-US" dirty="0">
                <a:latin typeface="微软雅黑" panose="020B0503020204020204" pitchFamily="34" charset="-122"/>
                <a:ea typeface="微软雅黑" panose="020B0503020204020204" pitchFamily="34" charset="-122"/>
              </a:rPr>
              <a:t>具备</a:t>
            </a:r>
            <a:r>
              <a:rPr lang="zh-CN" altLang="en-US" dirty="0" smtClean="0">
                <a:latin typeface="微软雅黑" panose="020B0503020204020204" pitchFamily="34" charset="-122"/>
                <a:ea typeface="微软雅黑" panose="020B0503020204020204" pitchFamily="34" charset="-122"/>
              </a:rPr>
              <a:t>一定的竞争力</a:t>
            </a:r>
            <a:endParaRPr lang="en-US" altLang="zh-CN" dirty="0">
              <a:solidFill>
                <a:srgbClr val="FF0000"/>
              </a:solidFill>
              <a:latin typeface="微软雅黑" panose="020B0503020204020204" pitchFamily="34" charset="-122"/>
              <a:ea typeface="微软雅黑" panose="020B0503020204020204" pitchFamily="34" charset="-122"/>
            </a:endParaRPr>
          </a:p>
          <a:p>
            <a:pPr marL="763270" lvl="1" indent="-285750" eaLnBrk="0">
              <a:lnSpc>
                <a:spcPct val="98000"/>
              </a:lnSpc>
              <a:spcBef>
                <a:spcPts val="990"/>
              </a:spcBef>
              <a:buFont typeface="Wingdings" panose="05000000000000000000" charset="0"/>
              <a:buChar char="n"/>
            </a:pPr>
            <a:r>
              <a:rPr lang="en-US" altLang="zh-CN" dirty="0" err="1" smtClean="0">
                <a:latin typeface="微软雅黑" panose="020B0503020204020204" pitchFamily="34" charset="-122"/>
                <a:ea typeface="微软雅黑" panose="020B0503020204020204" pitchFamily="34" charset="-122"/>
              </a:rPr>
              <a:t>ChatGPT</a:t>
            </a:r>
            <a:r>
              <a:rPr lang="zh-CN" altLang="en-US" dirty="0" smtClean="0">
                <a:latin typeface="微软雅黑" panose="020B0503020204020204" pitchFamily="34" charset="-122"/>
                <a:ea typeface="微软雅黑" panose="020B0503020204020204" pitchFamily="34" charset="-122"/>
              </a:rPr>
              <a:t>，与现有</a:t>
            </a:r>
            <a:r>
              <a:rPr lang="zh-CN" altLang="en-US" dirty="0">
                <a:latin typeface="微软雅黑" panose="020B0503020204020204" pitchFamily="34" charset="-122"/>
                <a:ea typeface="微软雅黑" panose="020B0503020204020204" pitchFamily="34" charset="-122"/>
              </a:rPr>
              <a:t>翻译</a:t>
            </a:r>
            <a:r>
              <a:rPr lang="zh-CN" altLang="en-US" dirty="0" smtClean="0">
                <a:latin typeface="微软雅黑" panose="020B0503020204020204" pitchFamily="34" charset="-122"/>
                <a:ea typeface="微软雅黑" panose="020B0503020204020204" pitchFamily="34" charset="-122"/>
              </a:rPr>
              <a:t>工具相比，</a:t>
            </a:r>
            <a:r>
              <a:rPr lang="zh-CN" altLang="en-US" b="1" dirty="0" smtClean="0">
                <a:solidFill>
                  <a:srgbClr val="FF0000"/>
                </a:solidFill>
                <a:latin typeface="微软雅黑" panose="020B0503020204020204" pitchFamily="34" charset="-122"/>
                <a:ea typeface="微软雅黑" panose="020B0503020204020204" pitchFamily="34" charset="-122"/>
              </a:rPr>
              <a:t>仍</a:t>
            </a:r>
            <a:r>
              <a:rPr lang="zh-CN" altLang="en-US" b="1" dirty="0">
                <a:solidFill>
                  <a:srgbClr val="FF0000"/>
                </a:solidFill>
                <a:latin typeface="微软雅黑" panose="020B0503020204020204" pitchFamily="34" charset="-122"/>
                <a:ea typeface="微软雅黑" panose="020B0503020204020204" pitchFamily="34" charset="-122"/>
              </a:rPr>
              <a:t>存在一定差距</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尤其是针对小语种语言</a:t>
            </a:r>
            <a:endParaRPr lang="en-US" altLang="zh-CN" b="1" dirty="0">
              <a:latin typeface="微软雅黑" panose="020B0503020204020204" pitchFamily="34" charset="-122"/>
              <a:ea typeface="微软雅黑" panose="020B0503020204020204" pitchFamily="34" charset="-122"/>
            </a:endParaRPr>
          </a:p>
        </p:txBody>
      </p:sp>
      <p:sp>
        <p:nvSpPr>
          <p:cNvPr id="7" name="矩形 6"/>
          <p:cNvSpPr/>
          <p:nvPr/>
        </p:nvSpPr>
        <p:spPr>
          <a:xfrm>
            <a:off x="258783" y="4564290"/>
            <a:ext cx="6732123" cy="2522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258784" y="3776557"/>
            <a:ext cx="6732122" cy="716852"/>
          </a:xfrm>
          <a:prstGeom prst="rect">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a:off x="6990905" y="4144383"/>
            <a:ext cx="540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990905" y="4684383"/>
            <a:ext cx="540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7246053" y="4144383"/>
            <a:ext cx="0" cy="540000"/>
          </a:xfrm>
          <a:prstGeom prst="straightConnector1">
            <a:avLst/>
          </a:prstGeom>
          <a:ln w="190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sp>
        <p:nvSpPr>
          <p:cNvPr id="14" name="文本框 13"/>
          <p:cNvSpPr txBox="1"/>
          <p:nvPr/>
        </p:nvSpPr>
        <p:spPr>
          <a:xfrm>
            <a:off x="6415831" y="4879752"/>
            <a:ext cx="1860697" cy="369332"/>
          </a:xfrm>
          <a:prstGeom prst="rect">
            <a:avLst/>
          </a:prstGeom>
          <a:noFill/>
        </p:spPr>
        <p:txBody>
          <a:bodyPr wrap="square" rtlCol="0">
            <a:spAutoFit/>
          </a:bodyPr>
          <a:lstStyle/>
          <a:p>
            <a:r>
              <a:rPr lang="zh-CN" altLang="en-US" dirty="0">
                <a:solidFill>
                  <a:srgbClr val="FF0000"/>
                </a:solidFill>
              </a:rPr>
              <a:t>仍存在一定差距</a:t>
            </a:r>
            <a:endParaRPr lang="zh-CN" altLang="en-US" dirty="0">
              <a:solidFill>
                <a:srgbClr val="FF0000"/>
              </a:solidFill>
            </a:endParaRPr>
          </a:p>
        </p:txBody>
      </p:sp>
      <p:sp>
        <p:nvSpPr>
          <p:cNvPr id="15" name="文本框 14"/>
          <p:cNvSpPr txBox="1"/>
          <p:nvPr/>
        </p:nvSpPr>
        <p:spPr>
          <a:xfrm>
            <a:off x="2524524" y="2679056"/>
            <a:ext cx="2565636" cy="369332"/>
          </a:xfrm>
          <a:prstGeom prst="rect">
            <a:avLst/>
          </a:prstGeom>
          <a:noFill/>
        </p:spPr>
        <p:txBody>
          <a:bodyPr wrap="square" rtlCol="0">
            <a:spAutoFit/>
          </a:bodyPr>
          <a:lstStyle/>
          <a:p>
            <a:r>
              <a:rPr lang="zh-CN" altLang="en-US" b="1" dirty="0">
                <a:solidFill>
                  <a:schemeClr val="accent5">
                    <a:lumMod val="75000"/>
                  </a:schemeClr>
                </a:solidFill>
              </a:rPr>
              <a:t>自动评测分数（</a:t>
            </a:r>
            <a:r>
              <a:rPr lang="en-US" altLang="zh-CN" b="1" dirty="0">
                <a:solidFill>
                  <a:srgbClr val="FF0000"/>
                </a:solidFill>
              </a:rPr>
              <a:t>Bleu</a:t>
            </a:r>
            <a:r>
              <a:rPr lang="zh-CN" altLang="en-US" b="1" dirty="0">
                <a:solidFill>
                  <a:srgbClr val="FF0000"/>
                </a:solidFill>
              </a:rPr>
              <a:t>值</a:t>
            </a:r>
            <a:r>
              <a:rPr lang="zh-CN" altLang="en-US" b="1" dirty="0">
                <a:solidFill>
                  <a:schemeClr val="accent5">
                    <a:lumMod val="75000"/>
                  </a:schemeClr>
                </a:solidFill>
              </a:rPr>
              <a:t>）</a:t>
            </a:r>
            <a:endParaRPr lang="zh-CN" altLang="en-US" b="1" dirty="0">
              <a:solidFill>
                <a:schemeClr val="accent5">
                  <a:lumMod val="75000"/>
                </a:schemeClr>
              </a:solidFill>
            </a:endParaRPr>
          </a:p>
        </p:txBody>
      </p:sp>
      <p:sp>
        <p:nvSpPr>
          <p:cNvPr id="21" name="矩形 20"/>
          <p:cNvSpPr/>
          <p:nvPr/>
        </p:nvSpPr>
        <p:spPr>
          <a:xfrm>
            <a:off x="258783" y="6210567"/>
            <a:ext cx="6732123" cy="25225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58782" y="5422834"/>
            <a:ext cx="6732123" cy="716852"/>
          </a:xfrm>
          <a:prstGeom prst="rect">
            <a:avLst/>
          </a:prstGeom>
          <a:noFill/>
          <a:ln w="19050">
            <a:solidFill>
              <a:schemeClr val="accent6">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p:cNvCxnSpPr/>
          <p:nvPr/>
        </p:nvCxnSpPr>
        <p:spPr>
          <a:xfrm>
            <a:off x="6976053" y="5758451"/>
            <a:ext cx="540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6976053" y="6298451"/>
            <a:ext cx="540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V="1">
            <a:off x="7231201" y="5758451"/>
            <a:ext cx="0" cy="540000"/>
          </a:xfrm>
          <a:prstGeom prst="straightConnector1">
            <a:avLst/>
          </a:prstGeom>
          <a:ln w="19050">
            <a:solidFill>
              <a:srgbClr val="FF0000"/>
            </a:solidFill>
            <a:headEnd type="triangle"/>
            <a:tailEnd type="triangle"/>
          </a:ln>
        </p:spPr>
        <p:style>
          <a:lnRef idx="1">
            <a:schemeClr val="dk1"/>
          </a:lnRef>
          <a:fillRef idx="0">
            <a:schemeClr val="dk1"/>
          </a:fillRef>
          <a:effectRef idx="0">
            <a:schemeClr val="dk1"/>
          </a:effectRef>
          <a:fontRef idx="minor">
            <a:schemeClr val="tx1"/>
          </a:fontRef>
        </p:style>
      </p:cxnSp>
      <p:pic>
        <p:nvPicPr>
          <p:cNvPr id="48" name="图片 47"/>
          <p:cNvPicPr>
            <a:picLocks noChangeAspect="1"/>
          </p:cNvPicPr>
          <p:nvPr/>
        </p:nvPicPr>
        <p:blipFill>
          <a:blip r:embed="rId2"/>
          <a:stretch>
            <a:fillRect/>
          </a:stretch>
        </p:blipFill>
        <p:spPr>
          <a:xfrm>
            <a:off x="8249679" y="3811142"/>
            <a:ext cx="3467399" cy="857636"/>
          </a:xfrm>
          <a:prstGeom prst="rect">
            <a:avLst/>
          </a:prstGeom>
        </p:spPr>
      </p:pic>
      <p:sp>
        <p:nvSpPr>
          <p:cNvPr id="49" name="文本框 48"/>
          <p:cNvSpPr txBox="1"/>
          <p:nvPr/>
        </p:nvSpPr>
        <p:spPr>
          <a:xfrm>
            <a:off x="8994409" y="3252904"/>
            <a:ext cx="2036152" cy="369332"/>
          </a:xfrm>
          <a:prstGeom prst="rect">
            <a:avLst/>
          </a:prstGeom>
          <a:noFill/>
        </p:spPr>
        <p:txBody>
          <a:bodyPr wrap="square" rtlCol="0">
            <a:spAutoFit/>
          </a:bodyPr>
          <a:lstStyle/>
          <a:p>
            <a:r>
              <a:rPr lang="zh-CN" altLang="en-US" b="1" dirty="0">
                <a:solidFill>
                  <a:schemeClr val="accent5">
                    <a:lumMod val="75000"/>
                  </a:schemeClr>
                </a:solidFill>
              </a:rPr>
              <a:t>专业词汇翻译错误</a:t>
            </a:r>
            <a:endParaRPr lang="zh-CN" altLang="en-US" b="1" dirty="0">
              <a:solidFill>
                <a:schemeClr val="accent5">
                  <a:lumMod val="75000"/>
                </a:schemeClr>
              </a:solidFill>
            </a:endParaRPr>
          </a:p>
        </p:txBody>
      </p:sp>
      <p:sp>
        <p:nvSpPr>
          <p:cNvPr id="50" name="文本框 49"/>
          <p:cNvSpPr txBox="1"/>
          <p:nvPr/>
        </p:nvSpPr>
        <p:spPr>
          <a:xfrm>
            <a:off x="9015996" y="4952443"/>
            <a:ext cx="2296632" cy="369332"/>
          </a:xfrm>
          <a:prstGeom prst="rect">
            <a:avLst/>
          </a:prstGeom>
          <a:noFill/>
        </p:spPr>
        <p:txBody>
          <a:bodyPr wrap="square" rtlCol="0">
            <a:spAutoFit/>
          </a:bodyPr>
          <a:lstStyle/>
          <a:p>
            <a:r>
              <a:rPr lang="zh-CN" altLang="en-US" b="1" dirty="0">
                <a:solidFill>
                  <a:schemeClr val="accent5">
                    <a:lumMod val="75000"/>
                  </a:schemeClr>
                </a:solidFill>
              </a:rPr>
              <a:t>无法执行翻译功能</a:t>
            </a:r>
            <a:endParaRPr lang="zh-CN" altLang="en-US" b="1" dirty="0">
              <a:solidFill>
                <a:schemeClr val="accent5">
                  <a:lumMod val="75000"/>
                </a:schemeClr>
              </a:solidFill>
            </a:endParaRPr>
          </a:p>
        </p:txBody>
      </p:sp>
      <p:pic>
        <p:nvPicPr>
          <p:cNvPr id="52" name="图片 51"/>
          <p:cNvPicPr>
            <a:picLocks noChangeAspect="1"/>
          </p:cNvPicPr>
          <p:nvPr/>
        </p:nvPicPr>
        <p:blipFill>
          <a:blip r:embed="rId3"/>
          <a:stretch>
            <a:fillRect/>
          </a:stretch>
        </p:blipFill>
        <p:spPr>
          <a:xfrm>
            <a:off x="8321325" y="5386998"/>
            <a:ext cx="3855200" cy="67726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ChatGPT</a:t>
            </a:r>
            <a:r>
              <a:rPr lang="zh-CN" altLang="en-US" sz="2800" b="1" dirty="0">
                <a:latin typeface="微软雅黑" panose="020B0503020204020204" pitchFamily="34" charset="-122"/>
                <a:ea typeface="微软雅黑" panose="020B0503020204020204" pitchFamily="34" charset="-122"/>
              </a:rPr>
              <a:t>作为英语学习工具</a:t>
            </a:r>
            <a:endParaRPr lang="zh-CN"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51180" y="832892"/>
            <a:ext cx="11405132" cy="333617"/>
          </a:xfrm>
          <a:prstGeom prst="rect">
            <a:avLst/>
          </a:prstGeom>
          <a:noFill/>
        </p:spPr>
        <p:txBody>
          <a:bodyPr wrap="square" rtlCol="0">
            <a:spAutoFit/>
          </a:bodyPr>
          <a:lstStyle/>
          <a:p>
            <a:pPr marL="306070" indent="-285750" eaLnBrk="0">
              <a:lnSpc>
                <a:spcPct val="98000"/>
              </a:lnSpc>
              <a:spcBef>
                <a:spcPts val="990"/>
              </a:spcBef>
              <a:buFont typeface="Wingdings" panose="05000000000000000000" charset="0"/>
              <a:buChar char="n"/>
            </a:pPr>
            <a:r>
              <a:rPr lang="en-US" altLang="zh-CN" sz="1600" i="0" dirty="0">
                <a:solidFill>
                  <a:srgbClr val="222222"/>
                </a:solidFill>
                <a:effectLst/>
                <a:latin typeface="微软雅黑" panose="020B0503020204020204" pitchFamily="34" charset="-122"/>
                <a:ea typeface="微软雅黑" panose="020B0503020204020204" pitchFamily="34" charset="-122"/>
              </a:rPr>
              <a:t>ChatGPT</a:t>
            </a:r>
            <a:r>
              <a:rPr lang="zh-CN" altLang="en-US" sz="1600" i="0" dirty="0">
                <a:solidFill>
                  <a:srgbClr val="222222"/>
                </a:solidFill>
                <a:effectLst/>
                <a:latin typeface="微软雅黑" panose="020B0503020204020204" pitchFamily="34" charset="-122"/>
                <a:ea typeface="微软雅黑" panose="020B0503020204020204" pitchFamily="34" charset="-122"/>
              </a:rPr>
              <a:t>改变英文学习者</a:t>
            </a:r>
            <a:r>
              <a:rPr lang="en-US" altLang="zh-CN" sz="1600" i="0" dirty="0">
                <a:solidFill>
                  <a:srgbClr val="222222"/>
                </a:solidFill>
                <a:effectLst/>
                <a:latin typeface="微软雅黑" panose="020B0503020204020204" pitchFamily="34" charset="-122"/>
                <a:ea typeface="微软雅黑" panose="020B0503020204020204" pitchFamily="34" charset="-122"/>
              </a:rPr>
              <a:t>(</a:t>
            </a:r>
            <a:r>
              <a:rPr lang="zh-CN" altLang="en-US" sz="1600" i="0" dirty="0">
                <a:solidFill>
                  <a:srgbClr val="222222"/>
                </a:solidFill>
                <a:effectLst/>
                <a:latin typeface="微软雅黑" panose="020B0503020204020204" pitchFamily="34" charset="-122"/>
                <a:ea typeface="微软雅黑" panose="020B0503020204020204" pitchFamily="34" charset="-122"/>
              </a:rPr>
              <a:t>学生</a:t>
            </a:r>
            <a:r>
              <a:rPr lang="en-US" altLang="zh-CN" sz="1600" i="0" dirty="0">
                <a:solidFill>
                  <a:srgbClr val="222222"/>
                </a:solidFill>
                <a:effectLst/>
                <a:latin typeface="微软雅黑" panose="020B0503020204020204" pitchFamily="34" charset="-122"/>
                <a:ea typeface="微软雅黑" panose="020B0503020204020204" pitchFamily="34" charset="-122"/>
              </a:rPr>
              <a:t>)</a:t>
            </a:r>
            <a:r>
              <a:rPr lang="zh-CN" altLang="en-US" sz="1600" i="0" dirty="0">
                <a:solidFill>
                  <a:srgbClr val="222222"/>
                </a:solidFill>
                <a:effectLst/>
                <a:latin typeface="微软雅黑" panose="020B0503020204020204" pitchFamily="34" charset="-122"/>
                <a:ea typeface="微软雅黑" panose="020B0503020204020204" pitchFamily="34" charset="-122"/>
              </a:rPr>
              <a:t>与教学者</a:t>
            </a:r>
            <a:r>
              <a:rPr lang="en-US" altLang="zh-CN" sz="1600" i="0" dirty="0">
                <a:solidFill>
                  <a:srgbClr val="222222"/>
                </a:solidFill>
                <a:effectLst/>
                <a:latin typeface="微软雅黑" panose="020B0503020204020204" pitchFamily="34" charset="-122"/>
                <a:ea typeface="微软雅黑" panose="020B0503020204020204" pitchFamily="34" charset="-122"/>
              </a:rPr>
              <a:t>(</a:t>
            </a:r>
            <a:r>
              <a:rPr lang="zh-CN" altLang="en-US" sz="1600" i="0" dirty="0">
                <a:solidFill>
                  <a:srgbClr val="222222"/>
                </a:solidFill>
                <a:effectLst/>
                <a:latin typeface="微软雅黑" panose="020B0503020204020204" pitchFamily="34" charset="-122"/>
                <a:ea typeface="微软雅黑" panose="020B0503020204020204" pitchFamily="34" charset="-122"/>
              </a:rPr>
              <a:t>老师</a:t>
            </a:r>
            <a:r>
              <a:rPr lang="en-US" altLang="zh-CN" sz="1600" i="0" dirty="0">
                <a:solidFill>
                  <a:srgbClr val="222222"/>
                </a:solidFill>
                <a:effectLst/>
                <a:latin typeface="微软雅黑" panose="020B0503020204020204" pitchFamily="34" charset="-122"/>
                <a:ea typeface="微软雅黑" panose="020B0503020204020204" pitchFamily="34" charset="-122"/>
              </a:rPr>
              <a:t>)</a:t>
            </a:r>
            <a:r>
              <a:rPr lang="zh-CN" altLang="en-US" sz="1600" i="0" dirty="0">
                <a:solidFill>
                  <a:srgbClr val="222222"/>
                </a:solidFill>
                <a:effectLst/>
                <a:latin typeface="微软雅黑" panose="020B0503020204020204" pitchFamily="34" charset="-122"/>
                <a:ea typeface="微软雅黑" panose="020B0503020204020204" pitchFamily="34" charset="-122"/>
              </a:rPr>
              <a:t> 的学习</a:t>
            </a:r>
            <a:r>
              <a:rPr lang="en-US" altLang="zh-CN" sz="1600" i="0" dirty="0">
                <a:solidFill>
                  <a:srgbClr val="222222"/>
                </a:solidFill>
                <a:effectLst/>
                <a:latin typeface="微软雅黑" panose="020B0503020204020204" pitchFamily="34" charset="-122"/>
                <a:ea typeface="微软雅黑" panose="020B0503020204020204" pitchFamily="34" charset="-122"/>
              </a:rPr>
              <a:t>/</a:t>
            </a:r>
            <a:r>
              <a:rPr lang="zh-CN" altLang="en-US" sz="1600" i="0" dirty="0">
                <a:solidFill>
                  <a:srgbClr val="222222"/>
                </a:solidFill>
                <a:effectLst/>
                <a:latin typeface="微软雅黑" panose="020B0503020204020204" pitchFamily="34" charset="-122"/>
                <a:ea typeface="微软雅黑" panose="020B0503020204020204" pitchFamily="34" charset="-122"/>
              </a:rPr>
              <a:t>教学方式</a:t>
            </a:r>
            <a:endParaRPr lang="en-US" altLang="zh-CN" sz="16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676325" y="1104153"/>
            <a:ext cx="1095194" cy="418191"/>
          </a:xfrm>
          <a:prstGeom prst="rect">
            <a:avLst/>
          </a:prstGeom>
          <a:noFill/>
        </p:spPr>
        <p:txBody>
          <a:bodyPr wrap="squar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练习对话</a:t>
            </a:r>
            <a:endParaRPr lang="zh-CN" altLang="en-US" sz="1600" b="1" dirty="0">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4792970" y="1046805"/>
            <a:ext cx="1169659" cy="418191"/>
          </a:xfrm>
          <a:prstGeom prst="rect">
            <a:avLst/>
          </a:prstGeom>
          <a:noFill/>
        </p:spPr>
        <p:txBody>
          <a:bodyPr wrap="squar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解释单词</a:t>
            </a:r>
            <a:endParaRPr lang="zh-CN" altLang="en-US" sz="1600" b="1" dirty="0">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9467830" y="1081374"/>
            <a:ext cx="1169659" cy="418191"/>
          </a:xfrm>
          <a:prstGeom prst="rect">
            <a:avLst/>
          </a:prstGeom>
          <a:noFill/>
        </p:spPr>
        <p:txBody>
          <a:bodyPr wrap="squar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习题练习</a:t>
            </a:r>
            <a:endParaRPr lang="zh-CN" altLang="en-US" sz="1600" b="1" dirty="0">
              <a:latin typeface="微软雅黑" panose="020B0503020204020204" pitchFamily="34" charset="-122"/>
              <a:ea typeface="微软雅黑" panose="020B0503020204020204" pitchFamily="34" charset="-122"/>
              <a:sym typeface="+mn-ea"/>
            </a:endParaRPr>
          </a:p>
        </p:txBody>
      </p:sp>
      <p:pic>
        <p:nvPicPr>
          <p:cNvPr id="28" name="图片 27"/>
          <p:cNvPicPr>
            <a:picLocks noChangeAspect="1"/>
          </p:cNvPicPr>
          <p:nvPr/>
        </p:nvPicPr>
        <p:blipFill>
          <a:blip r:embed="rId1"/>
          <a:stretch>
            <a:fillRect/>
          </a:stretch>
        </p:blipFill>
        <p:spPr>
          <a:xfrm>
            <a:off x="1066468" y="1548952"/>
            <a:ext cx="314909" cy="410750"/>
          </a:xfrm>
          <a:prstGeom prst="rect">
            <a:avLst/>
          </a:prstGeom>
        </p:spPr>
      </p:pic>
      <p:sp>
        <p:nvSpPr>
          <p:cNvPr id="32" name="箭头: 下 31"/>
          <p:cNvSpPr/>
          <p:nvPr/>
        </p:nvSpPr>
        <p:spPr>
          <a:xfrm>
            <a:off x="1110066" y="2100004"/>
            <a:ext cx="230932" cy="3349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382987" y="2057649"/>
            <a:ext cx="1184736" cy="276999"/>
          </a:xfrm>
          <a:prstGeom prst="rect">
            <a:avLst/>
          </a:prstGeom>
          <a:noFill/>
        </p:spPr>
        <p:txBody>
          <a:bodyPr wrap="square" rtlCol="0">
            <a:spAutoFit/>
          </a:bodyPr>
          <a:lstStyle/>
          <a:p>
            <a:r>
              <a:rPr lang="zh-CN" altLang="en-US" sz="1200" dirty="0"/>
              <a:t>多轮英文问答</a:t>
            </a:r>
            <a:endParaRPr lang="zh-CN" altLang="en-US" sz="1200" dirty="0"/>
          </a:p>
        </p:txBody>
      </p:sp>
      <p:sp>
        <p:nvSpPr>
          <p:cNvPr id="43" name="文本框 42"/>
          <p:cNvSpPr txBox="1"/>
          <p:nvPr/>
        </p:nvSpPr>
        <p:spPr>
          <a:xfrm>
            <a:off x="5354892" y="3084473"/>
            <a:ext cx="1121735" cy="276999"/>
          </a:xfrm>
          <a:prstGeom prst="rect">
            <a:avLst/>
          </a:prstGeom>
          <a:noFill/>
        </p:spPr>
        <p:txBody>
          <a:bodyPr wrap="square" rtlCol="0">
            <a:spAutoFit/>
          </a:bodyPr>
          <a:lstStyle/>
          <a:p>
            <a:r>
              <a:rPr lang="zh-CN" altLang="en-US" sz="1200" dirty="0"/>
              <a:t>给出例句</a:t>
            </a:r>
            <a:endParaRPr lang="zh-CN" altLang="en-US" sz="1200" dirty="0"/>
          </a:p>
        </p:txBody>
      </p:sp>
      <p:pic>
        <p:nvPicPr>
          <p:cNvPr id="10" name="Picture 9"/>
          <p:cNvPicPr>
            <a:picLocks noChangeAspect="1"/>
          </p:cNvPicPr>
          <p:nvPr/>
        </p:nvPicPr>
        <p:blipFill>
          <a:blip r:embed="rId2"/>
          <a:stretch>
            <a:fillRect/>
          </a:stretch>
        </p:blipFill>
        <p:spPr>
          <a:xfrm>
            <a:off x="82252" y="2651602"/>
            <a:ext cx="3018871" cy="1999049"/>
          </a:xfrm>
          <a:prstGeom prst="rect">
            <a:avLst/>
          </a:prstGeom>
        </p:spPr>
      </p:pic>
      <p:pic>
        <p:nvPicPr>
          <p:cNvPr id="13" name="Picture 12"/>
          <p:cNvPicPr>
            <a:picLocks noChangeAspect="1"/>
          </p:cNvPicPr>
          <p:nvPr/>
        </p:nvPicPr>
        <p:blipFill>
          <a:blip r:embed="rId3"/>
          <a:stretch>
            <a:fillRect/>
          </a:stretch>
        </p:blipFill>
        <p:spPr>
          <a:xfrm>
            <a:off x="2879576" y="1678909"/>
            <a:ext cx="4845681" cy="1240707"/>
          </a:xfrm>
          <a:prstGeom prst="rect">
            <a:avLst/>
          </a:prstGeom>
        </p:spPr>
      </p:pic>
      <p:pic>
        <p:nvPicPr>
          <p:cNvPr id="15" name="Picture 14"/>
          <p:cNvPicPr>
            <a:picLocks noChangeAspect="1"/>
          </p:cNvPicPr>
          <p:nvPr/>
        </p:nvPicPr>
        <p:blipFill>
          <a:blip r:embed="rId4"/>
          <a:stretch>
            <a:fillRect/>
          </a:stretch>
        </p:blipFill>
        <p:spPr>
          <a:xfrm>
            <a:off x="3005696" y="3505633"/>
            <a:ext cx="4812169" cy="1916397"/>
          </a:xfrm>
          <a:prstGeom prst="rect">
            <a:avLst/>
          </a:prstGeom>
        </p:spPr>
      </p:pic>
      <p:sp>
        <p:nvSpPr>
          <p:cNvPr id="16" name="箭头: 下 41"/>
          <p:cNvSpPr/>
          <p:nvPr/>
        </p:nvSpPr>
        <p:spPr>
          <a:xfrm>
            <a:off x="5123960" y="3070652"/>
            <a:ext cx="230932" cy="3349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Picture 17"/>
          <p:cNvPicPr>
            <a:picLocks noChangeAspect="1"/>
          </p:cNvPicPr>
          <p:nvPr/>
        </p:nvPicPr>
        <p:blipFill>
          <a:blip r:embed="rId5"/>
          <a:stretch>
            <a:fillRect/>
          </a:stretch>
        </p:blipFill>
        <p:spPr>
          <a:xfrm>
            <a:off x="7777486" y="1520268"/>
            <a:ext cx="3736168" cy="2471440"/>
          </a:xfrm>
          <a:prstGeom prst="rect">
            <a:avLst/>
          </a:prstGeom>
        </p:spPr>
      </p:pic>
      <p:pic>
        <p:nvPicPr>
          <p:cNvPr id="22" name="Picture 21"/>
          <p:cNvPicPr>
            <a:picLocks noChangeAspect="1"/>
          </p:cNvPicPr>
          <p:nvPr/>
        </p:nvPicPr>
        <p:blipFill>
          <a:blip r:embed="rId6"/>
          <a:stretch>
            <a:fillRect/>
          </a:stretch>
        </p:blipFill>
        <p:spPr>
          <a:xfrm>
            <a:off x="7840772" y="4102012"/>
            <a:ext cx="4351228" cy="2693161"/>
          </a:xfrm>
          <a:prstGeom prst="rect">
            <a:avLst/>
          </a:prstGeom>
        </p:spPr>
      </p:pic>
      <p:sp>
        <p:nvSpPr>
          <p:cNvPr id="23" name="箭头: 下 41"/>
          <p:cNvSpPr/>
          <p:nvPr/>
        </p:nvSpPr>
        <p:spPr>
          <a:xfrm>
            <a:off x="9937194" y="4085267"/>
            <a:ext cx="230932" cy="3349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42"/>
          <p:cNvSpPr txBox="1"/>
          <p:nvPr/>
        </p:nvSpPr>
        <p:spPr>
          <a:xfrm>
            <a:off x="10180441" y="4104079"/>
            <a:ext cx="1121735" cy="276999"/>
          </a:xfrm>
          <a:prstGeom prst="rect">
            <a:avLst/>
          </a:prstGeom>
          <a:noFill/>
        </p:spPr>
        <p:txBody>
          <a:bodyPr wrap="square" rtlCol="0">
            <a:spAutoFit/>
          </a:bodyPr>
          <a:lstStyle/>
          <a:p>
            <a:r>
              <a:rPr lang="zh-CN" altLang="en-US" sz="1200" dirty="0"/>
              <a:t>自问自答</a:t>
            </a:r>
            <a:endParaRPr lang="zh-CN" altLang="en-US" sz="1200"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a:latin typeface="微软雅黑" panose="020B0503020204020204" pitchFamily="34" charset="-122"/>
                <a:ea typeface="微软雅黑" panose="020B0503020204020204" pitchFamily="34" charset="-122"/>
              </a:rPr>
              <a:t>ChatGPT</a:t>
            </a:r>
            <a:r>
              <a:rPr lang="zh-CN" altLang="en-US" sz="2800" b="1" dirty="0">
                <a:latin typeface="微软雅黑" panose="020B0503020204020204" pitchFamily="34" charset="-122"/>
                <a:ea typeface="微软雅黑" panose="020B0503020204020204" pitchFamily="34" charset="-122"/>
              </a:rPr>
              <a:t>作为英语学习工具</a:t>
            </a:r>
            <a:endParaRPr lang="zh-CN"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551180" y="832892"/>
            <a:ext cx="11405132" cy="333617"/>
          </a:xfrm>
          <a:prstGeom prst="rect">
            <a:avLst/>
          </a:prstGeom>
          <a:noFill/>
        </p:spPr>
        <p:txBody>
          <a:bodyPr wrap="square" rtlCol="0">
            <a:spAutoFit/>
          </a:bodyPr>
          <a:lstStyle/>
          <a:p>
            <a:pPr marL="306070" indent="-285750" eaLnBrk="0">
              <a:lnSpc>
                <a:spcPct val="98000"/>
              </a:lnSpc>
              <a:spcBef>
                <a:spcPts val="990"/>
              </a:spcBef>
              <a:buFont typeface="Wingdings" panose="05000000000000000000" charset="0"/>
              <a:buChar char="n"/>
            </a:pPr>
            <a:r>
              <a:rPr lang="en-US" altLang="zh-CN" sz="1600" i="0" dirty="0">
                <a:solidFill>
                  <a:srgbClr val="222222"/>
                </a:solidFill>
                <a:effectLst/>
                <a:latin typeface="微软雅黑" panose="020B0503020204020204" pitchFamily="34" charset="-122"/>
                <a:ea typeface="微软雅黑" panose="020B0503020204020204" pitchFamily="34" charset="-122"/>
              </a:rPr>
              <a:t>ChatGPT</a:t>
            </a:r>
            <a:r>
              <a:rPr lang="zh-CN" altLang="en-US" sz="1600" i="0" dirty="0">
                <a:solidFill>
                  <a:srgbClr val="222222"/>
                </a:solidFill>
                <a:effectLst/>
                <a:latin typeface="微软雅黑" panose="020B0503020204020204" pitchFamily="34" charset="-122"/>
                <a:ea typeface="微软雅黑" panose="020B0503020204020204" pitchFamily="34" charset="-122"/>
              </a:rPr>
              <a:t>改变英文学习者</a:t>
            </a:r>
            <a:r>
              <a:rPr lang="en-US" altLang="zh-CN" sz="1600" i="0" dirty="0">
                <a:solidFill>
                  <a:srgbClr val="222222"/>
                </a:solidFill>
                <a:effectLst/>
                <a:latin typeface="微软雅黑" panose="020B0503020204020204" pitchFamily="34" charset="-122"/>
                <a:ea typeface="微软雅黑" panose="020B0503020204020204" pitchFamily="34" charset="-122"/>
              </a:rPr>
              <a:t>(</a:t>
            </a:r>
            <a:r>
              <a:rPr lang="zh-CN" altLang="en-US" sz="1600" i="0" dirty="0">
                <a:solidFill>
                  <a:srgbClr val="222222"/>
                </a:solidFill>
                <a:effectLst/>
                <a:latin typeface="微软雅黑" panose="020B0503020204020204" pitchFamily="34" charset="-122"/>
                <a:ea typeface="微软雅黑" panose="020B0503020204020204" pitchFamily="34" charset="-122"/>
              </a:rPr>
              <a:t>学生</a:t>
            </a:r>
            <a:r>
              <a:rPr lang="en-US" altLang="zh-CN" sz="1600" i="0" dirty="0">
                <a:solidFill>
                  <a:srgbClr val="222222"/>
                </a:solidFill>
                <a:effectLst/>
                <a:latin typeface="微软雅黑" panose="020B0503020204020204" pitchFamily="34" charset="-122"/>
                <a:ea typeface="微软雅黑" panose="020B0503020204020204" pitchFamily="34" charset="-122"/>
              </a:rPr>
              <a:t>)</a:t>
            </a:r>
            <a:r>
              <a:rPr lang="zh-CN" altLang="en-US" sz="1600" i="0" dirty="0">
                <a:solidFill>
                  <a:srgbClr val="222222"/>
                </a:solidFill>
                <a:effectLst/>
                <a:latin typeface="微软雅黑" panose="020B0503020204020204" pitchFamily="34" charset="-122"/>
                <a:ea typeface="微软雅黑" panose="020B0503020204020204" pitchFamily="34" charset="-122"/>
              </a:rPr>
              <a:t>与教学者</a:t>
            </a:r>
            <a:r>
              <a:rPr lang="en-US" altLang="zh-CN" sz="1600" i="0" dirty="0">
                <a:solidFill>
                  <a:srgbClr val="222222"/>
                </a:solidFill>
                <a:effectLst/>
                <a:latin typeface="微软雅黑" panose="020B0503020204020204" pitchFamily="34" charset="-122"/>
                <a:ea typeface="微软雅黑" panose="020B0503020204020204" pitchFamily="34" charset="-122"/>
              </a:rPr>
              <a:t>(</a:t>
            </a:r>
            <a:r>
              <a:rPr lang="zh-CN" altLang="en-US" sz="1600" i="0" dirty="0">
                <a:solidFill>
                  <a:srgbClr val="222222"/>
                </a:solidFill>
                <a:effectLst/>
                <a:latin typeface="微软雅黑" panose="020B0503020204020204" pitchFamily="34" charset="-122"/>
                <a:ea typeface="微软雅黑" panose="020B0503020204020204" pitchFamily="34" charset="-122"/>
              </a:rPr>
              <a:t>老师</a:t>
            </a:r>
            <a:r>
              <a:rPr lang="en-US" altLang="zh-CN" sz="1600" i="0" dirty="0">
                <a:solidFill>
                  <a:srgbClr val="222222"/>
                </a:solidFill>
                <a:effectLst/>
                <a:latin typeface="微软雅黑" panose="020B0503020204020204" pitchFamily="34" charset="-122"/>
                <a:ea typeface="微软雅黑" panose="020B0503020204020204" pitchFamily="34" charset="-122"/>
              </a:rPr>
              <a:t>)</a:t>
            </a:r>
            <a:r>
              <a:rPr lang="zh-CN" altLang="en-US" sz="1600" i="0" dirty="0">
                <a:solidFill>
                  <a:srgbClr val="222222"/>
                </a:solidFill>
                <a:effectLst/>
                <a:latin typeface="微软雅黑" panose="020B0503020204020204" pitchFamily="34" charset="-122"/>
                <a:ea typeface="微软雅黑" panose="020B0503020204020204" pitchFamily="34" charset="-122"/>
              </a:rPr>
              <a:t> 的学习</a:t>
            </a:r>
            <a:r>
              <a:rPr lang="en-US" altLang="zh-CN" sz="1600" i="0" dirty="0">
                <a:solidFill>
                  <a:srgbClr val="222222"/>
                </a:solidFill>
                <a:effectLst/>
                <a:latin typeface="微软雅黑" panose="020B0503020204020204" pitchFamily="34" charset="-122"/>
                <a:ea typeface="微软雅黑" panose="020B0503020204020204" pitchFamily="34" charset="-122"/>
              </a:rPr>
              <a:t>/</a:t>
            </a:r>
            <a:r>
              <a:rPr lang="zh-CN" altLang="en-US" sz="1600" i="0" dirty="0">
                <a:solidFill>
                  <a:srgbClr val="222222"/>
                </a:solidFill>
                <a:effectLst/>
                <a:latin typeface="微软雅黑" panose="020B0503020204020204" pitchFamily="34" charset="-122"/>
                <a:ea typeface="微软雅黑" panose="020B0503020204020204" pitchFamily="34" charset="-122"/>
              </a:rPr>
              <a:t>教学方式</a:t>
            </a:r>
            <a:endParaRPr lang="en-US" altLang="zh-CN" sz="1600" dirty="0">
              <a:latin typeface="微软雅黑" panose="020B0503020204020204" pitchFamily="34" charset="-122"/>
              <a:ea typeface="微软雅黑" panose="020B0503020204020204" pitchFamily="34" charset="-122"/>
            </a:endParaRPr>
          </a:p>
        </p:txBody>
      </p:sp>
      <p:sp>
        <p:nvSpPr>
          <p:cNvPr id="2" name="文本框 1"/>
          <p:cNvSpPr txBox="1"/>
          <p:nvPr/>
        </p:nvSpPr>
        <p:spPr>
          <a:xfrm>
            <a:off x="930672" y="1120210"/>
            <a:ext cx="1095194" cy="418191"/>
          </a:xfrm>
          <a:prstGeom prst="rect">
            <a:avLst/>
          </a:prstGeom>
          <a:noFill/>
        </p:spPr>
        <p:txBody>
          <a:bodyPr wrap="squar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单词打卡</a:t>
            </a:r>
            <a:endParaRPr lang="zh-CN" altLang="en-US" sz="1600" b="1" dirty="0">
              <a:latin typeface="微软雅黑" panose="020B0503020204020204" pitchFamily="34" charset="-122"/>
              <a:ea typeface="微软雅黑" panose="020B0503020204020204" pitchFamily="34" charset="-122"/>
              <a:sym typeface="+mn-ea"/>
            </a:endParaRPr>
          </a:p>
        </p:txBody>
      </p:sp>
      <p:sp>
        <p:nvSpPr>
          <p:cNvPr id="6" name="文本框 5"/>
          <p:cNvSpPr txBox="1"/>
          <p:nvPr/>
        </p:nvSpPr>
        <p:spPr>
          <a:xfrm>
            <a:off x="4525837" y="1050415"/>
            <a:ext cx="1169659" cy="418191"/>
          </a:xfrm>
          <a:prstGeom prst="rect">
            <a:avLst/>
          </a:prstGeom>
          <a:noFill/>
        </p:spPr>
        <p:txBody>
          <a:bodyPr wrap="squar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学习规划</a:t>
            </a:r>
            <a:endParaRPr lang="zh-CN" altLang="en-US" sz="1600" b="1" dirty="0">
              <a:latin typeface="微软雅黑" panose="020B0503020204020204" pitchFamily="34" charset="-122"/>
              <a:ea typeface="微软雅黑" panose="020B0503020204020204" pitchFamily="34" charset="-122"/>
              <a:sym typeface="+mn-ea"/>
            </a:endParaRPr>
          </a:p>
        </p:txBody>
      </p:sp>
      <p:sp>
        <p:nvSpPr>
          <p:cNvPr id="9" name="文本框 8"/>
          <p:cNvSpPr txBox="1"/>
          <p:nvPr/>
        </p:nvSpPr>
        <p:spPr>
          <a:xfrm>
            <a:off x="9069302" y="1119025"/>
            <a:ext cx="1169659" cy="418191"/>
          </a:xfrm>
          <a:prstGeom prst="rect">
            <a:avLst/>
          </a:prstGeom>
          <a:noFill/>
        </p:spPr>
        <p:txBody>
          <a:bodyPr wrap="squar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单词运用</a:t>
            </a:r>
            <a:endParaRPr lang="zh-CN" altLang="en-US" sz="1600" b="1" dirty="0">
              <a:latin typeface="微软雅黑" panose="020B0503020204020204" pitchFamily="34" charset="-122"/>
              <a:ea typeface="微软雅黑" panose="020B0503020204020204" pitchFamily="34" charset="-122"/>
              <a:sym typeface="+mn-ea"/>
            </a:endParaRPr>
          </a:p>
        </p:txBody>
      </p:sp>
      <p:sp>
        <p:nvSpPr>
          <p:cNvPr id="23" name="箭头: 下 41"/>
          <p:cNvSpPr/>
          <p:nvPr/>
        </p:nvSpPr>
        <p:spPr>
          <a:xfrm>
            <a:off x="9475329" y="4124103"/>
            <a:ext cx="230932" cy="334925"/>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42"/>
          <p:cNvSpPr txBox="1"/>
          <p:nvPr/>
        </p:nvSpPr>
        <p:spPr>
          <a:xfrm>
            <a:off x="9718576" y="4142915"/>
            <a:ext cx="1121735" cy="276999"/>
          </a:xfrm>
          <a:prstGeom prst="rect">
            <a:avLst/>
          </a:prstGeom>
          <a:noFill/>
        </p:spPr>
        <p:txBody>
          <a:bodyPr wrap="square" rtlCol="0">
            <a:spAutoFit/>
          </a:bodyPr>
          <a:lstStyle/>
          <a:p>
            <a:r>
              <a:rPr lang="zh-CN" altLang="en-US" sz="1200" dirty="0"/>
              <a:t>现学现用</a:t>
            </a:r>
            <a:endParaRPr lang="zh-CN" altLang="en-US" sz="1200" dirty="0"/>
          </a:p>
        </p:txBody>
      </p:sp>
      <p:pic>
        <p:nvPicPr>
          <p:cNvPr id="8" name="Picture 7"/>
          <p:cNvPicPr>
            <a:picLocks noChangeAspect="1"/>
          </p:cNvPicPr>
          <p:nvPr/>
        </p:nvPicPr>
        <p:blipFill>
          <a:blip r:embed="rId1"/>
          <a:stretch>
            <a:fillRect/>
          </a:stretch>
        </p:blipFill>
        <p:spPr>
          <a:xfrm>
            <a:off x="-28662" y="1665690"/>
            <a:ext cx="2997659" cy="3679886"/>
          </a:xfrm>
          <a:prstGeom prst="rect">
            <a:avLst/>
          </a:prstGeom>
        </p:spPr>
      </p:pic>
      <p:pic>
        <p:nvPicPr>
          <p:cNvPr id="12" name="Picture 11"/>
          <p:cNvPicPr>
            <a:picLocks noChangeAspect="1"/>
          </p:cNvPicPr>
          <p:nvPr/>
        </p:nvPicPr>
        <p:blipFill>
          <a:blip r:embed="rId2"/>
          <a:stretch>
            <a:fillRect/>
          </a:stretch>
        </p:blipFill>
        <p:spPr>
          <a:xfrm>
            <a:off x="3038907" y="1406603"/>
            <a:ext cx="4143520" cy="5422184"/>
          </a:xfrm>
          <a:prstGeom prst="rect">
            <a:avLst/>
          </a:prstGeom>
        </p:spPr>
      </p:pic>
      <p:pic>
        <p:nvPicPr>
          <p:cNvPr id="20" name="Picture 19"/>
          <p:cNvPicPr>
            <a:picLocks noChangeAspect="1"/>
          </p:cNvPicPr>
          <p:nvPr/>
        </p:nvPicPr>
        <p:blipFill>
          <a:blip r:embed="rId3"/>
          <a:stretch>
            <a:fillRect/>
          </a:stretch>
        </p:blipFill>
        <p:spPr>
          <a:xfrm>
            <a:off x="8195467" y="1577237"/>
            <a:ext cx="2674852" cy="2430991"/>
          </a:xfrm>
          <a:prstGeom prst="rect">
            <a:avLst/>
          </a:prstGeom>
        </p:spPr>
      </p:pic>
      <p:pic>
        <p:nvPicPr>
          <p:cNvPr id="24" name="Picture 23"/>
          <p:cNvPicPr>
            <a:picLocks noChangeAspect="1"/>
          </p:cNvPicPr>
          <p:nvPr/>
        </p:nvPicPr>
        <p:blipFill>
          <a:blip r:embed="rId4"/>
          <a:stretch>
            <a:fillRect/>
          </a:stretch>
        </p:blipFill>
        <p:spPr>
          <a:xfrm>
            <a:off x="7192238" y="4644104"/>
            <a:ext cx="4923789" cy="1094871"/>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6438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2672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i="0" dirty="0">
                <a:solidFill>
                  <a:srgbClr val="000000"/>
                </a:solidFill>
                <a:effectLst/>
                <a:latin typeface="微软雅黑" panose="020B0503020204020204" pitchFamily="34" charset="-122"/>
                <a:ea typeface="微软雅黑" panose="020B0503020204020204" pitchFamily="34" charset="-122"/>
              </a:rPr>
              <a:t>ChatGPT</a:t>
            </a:r>
            <a:r>
              <a:rPr lang="zh-CN" altLang="en-US" sz="2800" b="1" i="0" dirty="0">
                <a:solidFill>
                  <a:srgbClr val="000000"/>
                </a:solidFill>
                <a:effectLst/>
                <a:latin typeface="微软雅黑" panose="020B0503020204020204" pitchFamily="34" charset="-122"/>
                <a:ea typeface="微软雅黑" panose="020B0503020204020204" pitchFamily="34" charset="-122"/>
              </a:rPr>
              <a:t>为翻译与外语教育转型按下“加速键”</a:t>
            </a:r>
            <a:endParaRPr lang="zh-CN"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418792" y="802412"/>
            <a:ext cx="11491184" cy="1954381"/>
          </a:xfrm>
          <a:prstGeom prst="rect">
            <a:avLst/>
          </a:prstGeom>
          <a:noFill/>
        </p:spPr>
        <p:txBody>
          <a:bodyPr wrap="square" rtlCol="0">
            <a:spAutoFit/>
          </a:bodyPr>
          <a:lstStyle/>
          <a:p>
            <a:pPr marL="763270" lvl="1" indent="-285750" eaLnBrk="0">
              <a:spcBef>
                <a:spcPts val="600"/>
              </a:spcBef>
              <a:buFont typeface="Wingdings" panose="05000000000000000000" charset="0"/>
              <a:buChar char="n"/>
            </a:pPr>
            <a:r>
              <a:rPr lang="zh-CN" altLang="en-US" sz="1600" dirty="0" smtClean="0">
                <a:solidFill>
                  <a:srgbClr val="222222"/>
                </a:solidFill>
                <a:latin typeface="微软雅黑" panose="020B0503020204020204" pitchFamily="34" charset="-122"/>
                <a:ea typeface="微软雅黑" panose="020B0503020204020204" pitchFamily="34" charset="-122"/>
              </a:rPr>
              <a:t>积极</a:t>
            </a:r>
            <a:r>
              <a:rPr lang="zh-CN" altLang="en-US" sz="1600" dirty="0">
                <a:solidFill>
                  <a:srgbClr val="222222"/>
                </a:solidFill>
                <a:latin typeface="微软雅黑" panose="020B0503020204020204" pitchFamily="34" charset="-122"/>
                <a:ea typeface="微软雅黑" panose="020B0503020204020204" pitchFamily="34" charset="-122"/>
              </a:rPr>
              <a:t>拥抱技术，</a:t>
            </a:r>
            <a:r>
              <a:rPr lang="zh-CN" altLang="en-US" sz="1600" dirty="0" smtClean="0">
                <a:solidFill>
                  <a:srgbClr val="222222"/>
                </a:solidFill>
                <a:latin typeface="微软雅黑" panose="020B0503020204020204" pitchFamily="34" charset="-122"/>
                <a:ea typeface="微软雅黑" panose="020B0503020204020204" pitchFamily="34" charset="-122"/>
              </a:rPr>
              <a:t>提高工作</a:t>
            </a:r>
            <a:r>
              <a:rPr lang="zh-CN" altLang="en-US" sz="1600" dirty="0">
                <a:solidFill>
                  <a:srgbClr val="222222"/>
                </a:solidFill>
                <a:latin typeface="微软雅黑" panose="020B0503020204020204" pitchFamily="34" charset="-122"/>
                <a:ea typeface="微软雅黑" panose="020B0503020204020204" pitchFamily="34" charset="-122"/>
              </a:rPr>
              <a:t>流程的自动化水平，</a:t>
            </a:r>
            <a:r>
              <a:rPr lang="zh-CN" altLang="en-US" sz="1600" dirty="0" smtClean="0">
                <a:solidFill>
                  <a:srgbClr val="222222"/>
                </a:solidFill>
                <a:latin typeface="微软雅黑" panose="020B0503020204020204" pitchFamily="34" charset="-122"/>
                <a:ea typeface="微软雅黑" panose="020B0503020204020204" pitchFamily="34" charset="-122"/>
              </a:rPr>
              <a:t>提升翻译能力与效率（尤其是</a:t>
            </a:r>
            <a:r>
              <a:rPr lang="zh-CN" altLang="en-US" sz="1600" b="1" dirty="0" smtClean="0">
                <a:solidFill>
                  <a:srgbClr val="FF0000"/>
                </a:solidFill>
                <a:latin typeface="微软雅黑" panose="020B0503020204020204" pitchFamily="34" charset="-122"/>
                <a:ea typeface="微软雅黑" panose="020B0503020204020204" pitchFamily="34" charset="-122"/>
              </a:rPr>
              <a:t>多语种、小语种</a:t>
            </a:r>
            <a:r>
              <a:rPr lang="zh-CN" altLang="en-US" sz="1600" dirty="0" smtClean="0">
                <a:solidFill>
                  <a:srgbClr val="222222"/>
                </a:solidFill>
                <a:latin typeface="微软雅黑" panose="020B0503020204020204" pitchFamily="34" charset="-122"/>
                <a:ea typeface="微软雅黑" panose="020B0503020204020204" pitchFamily="34" charset="-122"/>
              </a:rPr>
              <a:t>）。</a:t>
            </a:r>
            <a:endParaRPr lang="en-US" altLang="zh-CN" sz="1600" dirty="0">
              <a:solidFill>
                <a:srgbClr val="222222"/>
              </a:solidFill>
              <a:latin typeface="微软雅黑" panose="020B0503020204020204" pitchFamily="34" charset="-122"/>
              <a:ea typeface="微软雅黑" panose="020B0503020204020204" pitchFamily="34" charset="-122"/>
            </a:endParaRPr>
          </a:p>
          <a:p>
            <a:pPr marL="763270" lvl="1" indent="-285750" eaLnBrk="0">
              <a:spcBef>
                <a:spcPts val="600"/>
              </a:spcBef>
              <a:buFont typeface="Wingdings" panose="05000000000000000000" charset="0"/>
              <a:buChar char="n"/>
            </a:pPr>
            <a:r>
              <a:rPr lang="en-US" altLang="zh-CN" sz="1600" i="0" dirty="0">
                <a:solidFill>
                  <a:srgbClr val="222222"/>
                </a:solidFill>
                <a:effectLst/>
                <a:latin typeface="微软雅黑" panose="020B0503020204020204" pitchFamily="34" charset="-122"/>
                <a:ea typeface="微软雅黑" panose="020B0503020204020204" pitchFamily="34" charset="-122"/>
              </a:rPr>
              <a:t>ChatGPT</a:t>
            </a:r>
            <a:r>
              <a:rPr lang="zh-CN" altLang="en-US" sz="1600" i="0" dirty="0">
                <a:solidFill>
                  <a:srgbClr val="222222"/>
                </a:solidFill>
                <a:effectLst/>
                <a:latin typeface="微软雅黑" panose="020B0503020204020204" pitchFamily="34" charset="-122"/>
                <a:ea typeface="微软雅黑" panose="020B0503020204020204" pitchFamily="34" charset="-122"/>
              </a:rPr>
              <a:t>作为语言辅助和语言教学</a:t>
            </a:r>
            <a:r>
              <a:rPr lang="zh-CN" altLang="en-US" sz="1600" i="0" dirty="0" smtClean="0">
                <a:solidFill>
                  <a:srgbClr val="222222"/>
                </a:solidFill>
                <a:effectLst/>
                <a:latin typeface="微软雅黑" panose="020B0503020204020204" pitchFamily="34" charset="-122"/>
                <a:ea typeface="微软雅黑" panose="020B0503020204020204" pitchFamily="34" charset="-122"/>
              </a:rPr>
              <a:t>工具，能够</a:t>
            </a:r>
            <a:r>
              <a:rPr lang="zh-CN" altLang="en-US" sz="1600" b="1" i="0" dirty="0">
                <a:solidFill>
                  <a:srgbClr val="FF0000"/>
                </a:solidFill>
                <a:effectLst/>
                <a:latin typeface="微软雅黑" panose="020B0503020204020204" pitchFamily="34" charset="-122"/>
                <a:ea typeface="微软雅黑" panose="020B0503020204020204" pitchFamily="34" charset="-122"/>
              </a:rPr>
              <a:t>大幅度</a:t>
            </a:r>
            <a:r>
              <a:rPr lang="zh-CN" altLang="en-US" sz="1600" i="0" dirty="0">
                <a:solidFill>
                  <a:srgbClr val="222222"/>
                </a:solidFill>
                <a:effectLst/>
                <a:latin typeface="微软雅黑" panose="020B0503020204020204" pitchFamily="34" charset="-122"/>
                <a:ea typeface="微软雅黑" panose="020B0503020204020204" pitchFamily="34" charset="-122"/>
              </a:rPr>
              <a:t>提升人工翻译的效率</a:t>
            </a:r>
            <a:r>
              <a:rPr lang="zh-CN" altLang="en-US" sz="1600" i="0" dirty="0" smtClean="0">
                <a:solidFill>
                  <a:srgbClr val="222222"/>
                </a:solidFill>
                <a:effectLst/>
                <a:latin typeface="微软雅黑" panose="020B0503020204020204" pitchFamily="34" charset="-122"/>
                <a:ea typeface="微软雅黑" panose="020B0503020204020204" pitchFamily="34" charset="-122"/>
              </a:rPr>
              <a:t>！</a:t>
            </a:r>
            <a:endParaRPr lang="en-US" altLang="zh-CN" sz="1600" i="0" dirty="0" smtClean="0">
              <a:solidFill>
                <a:srgbClr val="222222"/>
              </a:solidFill>
              <a:effectLst/>
              <a:latin typeface="微软雅黑" panose="020B0503020204020204" pitchFamily="34" charset="-122"/>
              <a:ea typeface="微软雅黑" panose="020B0503020204020204" pitchFamily="34" charset="-122"/>
            </a:endParaRPr>
          </a:p>
          <a:p>
            <a:pPr marL="763270" lvl="1" indent="-285750" eaLnBrk="0">
              <a:spcBef>
                <a:spcPts val="600"/>
              </a:spcBef>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rPr>
              <a:t>人工译者的</a:t>
            </a:r>
            <a:r>
              <a:rPr lang="zh-CN" altLang="en-US" sz="1600" dirty="0" smtClean="0">
                <a:latin typeface="微软雅黑" panose="020B0503020204020204" pitchFamily="34" charset="-122"/>
                <a:ea typeface="微软雅黑" panose="020B0503020204020204" pitchFamily="34" charset="-122"/>
              </a:rPr>
              <a:t>工作，可转变</a:t>
            </a:r>
            <a:r>
              <a:rPr lang="zh-CN" altLang="en-US" sz="1600" dirty="0">
                <a:latin typeface="微软雅黑" panose="020B0503020204020204" pitchFamily="34" charset="-122"/>
                <a:ea typeface="微软雅黑" panose="020B0503020204020204" pitchFamily="34" charset="-122"/>
              </a:rPr>
              <a:t>为</a:t>
            </a:r>
            <a:r>
              <a:rPr lang="zh-CN" altLang="en-US" sz="1600" b="1" dirty="0">
                <a:solidFill>
                  <a:srgbClr val="FF0000"/>
                </a:solidFill>
                <a:latin typeface="微软雅黑" panose="020B0503020204020204" pitchFamily="34" charset="-122"/>
                <a:ea typeface="微软雅黑" panose="020B0503020204020204" pitchFamily="34" charset="-122"/>
              </a:rPr>
              <a:t>译</a:t>
            </a:r>
            <a:r>
              <a:rPr lang="zh-CN" altLang="en-US" sz="1600" b="1" dirty="0" smtClean="0">
                <a:solidFill>
                  <a:srgbClr val="FF0000"/>
                </a:solidFill>
                <a:latin typeface="微软雅黑" panose="020B0503020204020204" pitchFamily="34" charset="-122"/>
                <a:ea typeface="微软雅黑" panose="020B0503020204020204" pitchFamily="34" charset="-122"/>
              </a:rPr>
              <a:t>后的编辑与润色</a:t>
            </a:r>
            <a:r>
              <a:rPr lang="zh-CN" altLang="en-US" sz="1600" dirty="0">
                <a:latin typeface="微软雅黑" panose="020B0503020204020204" pitchFamily="34" charset="-122"/>
                <a:ea typeface="微软雅黑" panose="020B0503020204020204" pitchFamily="34" charset="-122"/>
              </a:rPr>
              <a:t>，提升翻译质量，以达到严复提出的</a:t>
            </a:r>
            <a:r>
              <a:rPr lang="zh-CN" altLang="en-US" sz="1600" b="1" dirty="0">
                <a:latin typeface="微软雅黑" panose="020B0503020204020204" pitchFamily="34" charset="-122"/>
                <a:ea typeface="微软雅黑" panose="020B0503020204020204" pitchFamily="34" charset="-122"/>
              </a:rPr>
              <a:t>翻译三</a:t>
            </a:r>
            <a:r>
              <a:rPr lang="zh-CN" altLang="en-US" sz="1600" b="1" dirty="0" smtClean="0">
                <a:latin typeface="微软雅黑" panose="020B0503020204020204" pitchFamily="34" charset="-122"/>
                <a:ea typeface="微软雅黑" panose="020B0503020204020204" pitchFamily="34" charset="-122"/>
              </a:rPr>
              <a:t>境界</a:t>
            </a:r>
            <a:r>
              <a:rPr lang="zh-CN" altLang="en-US" sz="1600" dirty="0" smtClean="0">
                <a:latin typeface="微软雅黑" panose="020B0503020204020204" pitchFamily="34" charset="-122"/>
                <a:ea typeface="微软雅黑" panose="020B0503020204020204" pitchFamily="34" charset="-122"/>
              </a:rPr>
              <a:t>：</a:t>
            </a:r>
            <a:r>
              <a:rPr lang="zh-CN" altLang="en-US" sz="1600" b="1" dirty="0" smtClean="0">
                <a:solidFill>
                  <a:srgbClr val="FF0000"/>
                </a:solidFill>
                <a:latin typeface="微软雅黑" panose="020B0503020204020204" pitchFamily="34" charset="-122"/>
                <a:ea typeface="微软雅黑" panose="020B0503020204020204" pitchFamily="34" charset="-122"/>
              </a:rPr>
              <a:t>信，达</a:t>
            </a:r>
            <a:r>
              <a:rPr lang="zh-CN" altLang="en-US" sz="1600" b="1" dirty="0">
                <a:solidFill>
                  <a:srgbClr val="FF0000"/>
                </a:solidFill>
                <a:latin typeface="微软雅黑" panose="020B0503020204020204" pitchFamily="34" charset="-122"/>
                <a:ea typeface="微软雅黑" panose="020B0503020204020204" pitchFamily="34" charset="-122"/>
              </a:rPr>
              <a:t>，雅</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477520" lvl="1" eaLnBrk="0">
              <a:spcBef>
                <a:spcPts val="600"/>
              </a:spcBef>
            </a:pPr>
            <a:r>
              <a:rPr lang="zh-CN" altLang="en-US" sz="1600" dirty="0" smtClean="0">
                <a:latin typeface="微软雅黑" panose="020B0503020204020204" pitchFamily="34" charset="-122"/>
                <a:ea typeface="微软雅黑" panose="020B0503020204020204" pitchFamily="34" charset="-122"/>
              </a:rPr>
              <a:t>     </a:t>
            </a:r>
            <a:r>
              <a:rPr lang="zh-CN" altLang="en-US" sz="1600" b="1" dirty="0" smtClean="0">
                <a:solidFill>
                  <a:srgbClr val="FF0000"/>
                </a:solidFill>
                <a:latin typeface="微软雅黑" panose="020B0503020204020204" pitchFamily="34" charset="-122"/>
                <a:ea typeface="微软雅黑" panose="020B0503020204020204" pitchFamily="34" charset="-122"/>
              </a:rPr>
              <a:t>信</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faithfulness</a:t>
            </a:r>
            <a:r>
              <a:rPr lang="zh-CN" altLang="en-US" sz="1600" dirty="0" smtClean="0">
                <a:latin typeface="微软雅黑" panose="020B0503020204020204" pitchFamily="34" charset="-122"/>
                <a:ea typeface="微软雅黑" panose="020B0503020204020204" pitchFamily="34" charset="-122"/>
              </a:rPr>
              <a:t>）：指</a:t>
            </a:r>
            <a:r>
              <a:rPr lang="zh-CN" altLang="en-US" sz="1600" dirty="0">
                <a:latin typeface="微软雅黑" panose="020B0503020204020204" pitchFamily="34" charset="-122"/>
                <a:ea typeface="微软雅黑" panose="020B0503020204020204" pitchFamily="34" charset="-122"/>
              </a:rPr>
              <a:t>忠实准确地传达原文的内容</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477520" lvl="1" eaLnBrk="0">
              <a:spcBef>
                <a:spcPts val="600"/>
              </a:spcBef>
            </a:pPr>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zh-CN" altLang="en-US" sz="1600" b="1" dirty="0" smtClean="0">
                <a:solidFill>
                  <a:srgbClr val="FF0000"/>
                </a:solidFill>
                <a:latin typeface="微软雅黑" panose="020B0503020204020204" pitchFamily="34" charset="-122"/>
                <a:ea typeface="微软雅黑" panose="020B0503020204020204" pitchFamily="34" charset="-122"/>
              </a:rPr>
              <a:t>达</a:t>
            </a:r>
            <a:r>
              <a:rPr lang="zh-CN" altLang="en-US" sz="1600" dirty="0" smtClean="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expressiveness</a:t>
            </a:r>
            <a:r>
              <a:rPr lang="zh-CN" altLang="en-US" sz="1600" dirty="0" smtClean="0">
                <a:latin typeface="微软雅黑" panose="020B0503020204020204" pitchFamily="34" charset="-122"/>
                <a:ea typeface="微软雅黑" panose="020B0503020204020204" pitchFamily="34" charset="-122"/>
              </a:rPr>
              <a:t>）：指</a:t>
            </a:r>
            <a:r>
              <a:rPr lang="zh-CN" altLang="en-US" sz="1600" dirty="0">
                <a:latin typeface="微软雅黑" panose="020B0503020204020204" pitchFamily="34" charset="-122"/>
                <a:ea typeface="微软雅黑" panose="020B0503020204020204" pitchFamily="34" charset="-122"/>
              </a:rPr>
              <a:t>译文</a:t>
            </a:r>
            <a:r>
              <a:rPr lang="zh-CN" altLang="en-US" sz="1600" dirty="0" smtClean="0">
                <a:latin typeface="微软雅黑" panose="020B0503020204020204" pitchFamily="34" charset="-122"/>
                <a:ea typeface="微软雅黑" panose="020B0503020204020204" pitchFamily="34" charset="-122"/>
              </a:rPr>
              <a:t>通顺而流畅；</a:t>
            </a:r>
            <a:endParaRPr lang="en-US" altLang="zh-CN" sz="1600" dirty="0" smtClean="0">
              <a:latin typeface="微软雅黑" panose="020B0503020204020204" pitchFamily="34" charset="-122"/>
              <a:ea typeface="微软雅黑" panose="020B0503020204020204" pitchFamily="34" charset="-122"/>
            </a:endParaRPr>
          </a:p>
          <a:p>
            <a:pPr marL="477520" lvl="1" eaLnBrk="0">
              <a:spcBef>
                <a:spcPts val="600"/>
              </a:spcBef>
            </a:pPr>
            <a:r>
              <a:rPr lang="zh-CN" altLang="en-US" sz="1600" dirty="0" smtClean="0">
                <a:latin typeface="微软雅黑" panose="020B0503020204020204" pitchFamily="34" charset="-122"/>
                <a:ea typeface="微软雅黑" panose="020B0503020204020204" pitchFamily="34" charset="-122"/>
              </a:rPr>
              <a:t>     </a:t>
            </a:r>
            <a:r>
              <a:rPr lang="zh-CN" altLang="en-US" sz="1600" dirty="0" smtClean="0">
                <a:solidFill>
                  <a:srgbClr val="FF0000"/>
                </a:solidFill>
                <a:latin typeface="微软雅黑" panose="020B0503020204020204" pitchFamily="34" charset="-122"/>
                <a:ea typeface="微软雅黑" panose="020B0503020204020204" pitchFamily="34" charset="-122"/>
              </a:rPr>
              <a:t>雅</a:t>
            </a:r>
            <a:r>
              <a:rPr lang="zh-CN" altLang="en-US" sz="1600" dirty="0" smtClean="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elegance</a:t>
            </a:r>
            <a:r>
              <a:rPr lang="zh-CN" altLang="en-US" sz="1600" dirty="0" smtClean="0">
                <a:latin typeface="微软雅黑" panose="020B0503020204020204" pitchFamily="34" charset="-122"/>
                <a:ea typeface="微软雅黑" panose="020B0503020204020204" pitchFamily="34" charset="-122"/>
              </a:rPr>
              <a:t>）：指译文</a:t>
            </a:r>
            <a:r>
              <a:rPr lang="zh-CN" altLang="en-US" sz="1600" dirty="0">
                <a:latin typeface="微软雅黑" panose="020B0503020204020204" pitchFamily="34" charset="-122"/>
                <a:ea typeface="微软雅黑" panose="020B0503020204020204" pitchFamily="34" charset="-122"/>
              </a:rPr>
              <a:t>有</a:t>
            </a:r>
            <a:r>
              <a:rPr lang="zh-CN" altLang="en-US" sz="1600" dirty="0" smtClean="0">
                <a:latin typeface="微软雅黑" panose="020B0503020204020204" pitchFamily="34" charset="-122"/>
                <a:ea typeface="微软雅黑" panose="020B0503020204020204" pitchFamily="34" charset="-122"/>
              </a:rPr>
              <a:t>文彩，</a:t>
            </a:r>
            <a:r>
              <a:rPr lang="zh-CN" altLang="en-US" sz="1600" dirty="0">
                <a:latin typeface="微软雅黑" panose="020B0503020204020204" pitchFamily="34" charset="-122"/>
                <a:ea typeface="微软雅黑" panose="020B0503020204020204" pitchFamily="34" charset="-122"/>
              </a:rPr>
              <a:t>文字</a:t>
            </a:r>
            <a:r>
              <a:rPr lang="zh-CN" altLang="en-US" sz="1600" dirty="0" smtClean="0">
                <a:latin typeface="微软雅黑" panose="020B0503020204020204" pitchFamily="34" charset="-122"/>
                <a:ea typeface="微软雅黑" panose="020B0503020204020204" pitchFamily="34" charset="-122"/>
              </a:rPr>
              <a:t>典雅，有</a:t>
            </a:r>
            <a:r>
              <a:rPr lang="zh-CN" altLang="en-US" sz="1600" b="1" dirty="0" smtClean="0">
                <a:solidFill>
                  <a:srgbClr val="FF0000"/>
                </a:solidFill>
                <a:latin typeface="微软雅黑" panose="020B0503020204020204" pitchFamily="34" charset="-122"/>
                <a:ea typeface="微软雅黑" panose="020B0503020204020204" pitchFamily="34" charset="-122"/>
              </a:rPr>
              <a:t>人性</a:t>
            </a:r>
            <a:r>
              <a:rPr lang="zh-CN" altLang="en-US" sz="1600" dirty="0">
                <a:latin typeface="微软雅黑" panose="020B0503020204020204" pitchFamily="34" charset="-122"/>
                <a:ea typeface="微软雅黑" panose="020B0503020204020204" pitchFamily="34" charset="-122"/>
              </a:rPr>
              <a:t>与</a:t>
            </a:r>
            <a:r>
              <a:rPr lang="zh-CN" altLang="en-US" sz="1600" b="1" dirty="0" smtClean="0">
                <a:solidFill>
                  <a:srgbClr val="FF0000"/>
                </a:solidFill>
                <a:latin typeface="微软雅黑" panose="020B0503020204020204" pitchFamily="34" charset="-122"/>
                <a:ea typeface="微软雅黑" panose="020B0503020204020204" pitchFamily="34" charset="-122"/>
              </a:rPr>
              <a:t>温度</a:t>
            </a:r>
            <a:r>
              <a:rPr lang="zh-CN" altLang="en-US" sz="1600" dirty="0" smtClean="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stretch>
            <a:fillRect/>
          </a:stretch>
        </p:blipFill>
        <p:spPr>
          <a:xfrm>
            <a:off x="434648" y="2839206"/>
            <a:ext cx="4455947" cy="3911405"/>
          </a:xfrm>
          <a:prstGeom prst="rect">
            <a:avLst/>
          </a:prstGeom>
        </p:spPr>
      </p:pic>
      <p:pic>
        <p:nvPicPr>
          <p:cNvPr id="14" name="图片 13"/>
          <p:cNvPicPr>
            <a:picLocks noChangeAspect="1"/>
          </p:cNvPicPr>
          <p:nvPr/>
        </p:nvPicPr>
        <p:blipFill>
          <a:blip r:embed="rId2"/>
          <a:stretch>
            <a:fillRect/>
          </a:stretch>
        </p:blipFill>
        <p:spPr>
          <a:xfrm>
            <a:off x="5671641" y="2686806"/>
            <a:ext cx="6470741" cy="1797657"/>
          </a:xfrm>
          <a:prstGeom prst="rect">
            <a:avLst/>
          </a:prstGeom>
        </p:spPr>
      </p:pic>
      <p:pic>
        <p:nvPicPr>
          <p:cNvPr id="16" name="图片 15"/>
          <p:cNvPicPr>
            <a:picLocks noChangeAspect="1"/>
          </p:cNvPicPr>
          <p:nvPr/>
        </p:nvPicPr>
        <p:blipFill>
          <a:blip r:embed="rId3"/>
          <a:stretch>
            <a:fillRect/>
          </a:stretch>
        </p:blipFill>
        <p:spPr>
          <a:xfrm>
            <a:off x="5671641" y="4425616"/>
            <a:ext cx="6470741" cy="1002273"/>
          </a:xfrm>
          <a:prstGeom prst="rect">
            <a:avLst/>
          </a:prstGeom>
        </p:spPr>
      </p:pic>
      <p:pic>
        <p:nvPicPr>
          <p:cNvPr id="18" name="图片 17" descr="图片包含 图形用户界面&#10;&#10;描述已自动生成"/>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2841" y="28505"/>
            <a:ext cx="2284831" cy="1358336"/>
          </a:xfrm>
          <a:prstGeom prst="rect">
            <a:avLst/>
          </a:prstGeom>
        </p:spPr>
      </p:pic>
      <p:sp>
        <p:nvSpPr>
          <p:cNvPr id="2" name="矩形 1"/>
          <p:cNvSpPr/>
          <p:nvPr/>
        </p:nvSpPr>
        <p:spPr>
          <a:xfrm>
            <a:off x="5692561" y="5491555"/>
            <a:ext cx="6438479" cy="1323439"/>
          </a:xfrm>
          <a:prstGeom prst="rect">
            <a:avLst/>
          </a:prstGeom>
        </p:spPr>
        <p:txBody>
          <a:bodyPr wrap="square">
            <a:spAutoFit/>
          </a:bodyPr>
          <a:lstStyle/>
          <a:p>
            <a:pPr>
              <a:lnSpc>
                <a:spcPct val="125000"/>
              </a:lnSpc>
              <a:spcBef>
                <a:spcPts val="600"/>
              </a:spcBef>
            </a:pPr>
            <a:r>
              <a:rPr lang="zh-CN" altLang="en-US" sz="1400" b="1" dirty="0">
                <a:solidFill>
                  <a:srgbClr val="FF0000"/>
                </a:solidFill>
                <a:latin typeface="微软雅黑" panose="020B0503020204020204" pitchFamily="34" charset="-122"/>
                <a:ea typeface="微软雅黑" panose="020B0503020204020204" pitchFamily="34" charset="-122"/>
              </a:rPr>
              <a:t>企业</a:t>
            </a:r>
            <a:r>
              <a:rPr lang="zh-CN" altLang="en-US" sz="1400" b="1" dirty="0" smtClean="0">
                <a:solidFill>
                  <a:srgbClr val="FF0000"/>
                </a:solidFill>
                <a:latin typeface="微软雅黑" panose="020B0503020204020204" pitchFamily="34" charset="-122"/>
                <a:ea typeface="微软雅黑" panose="020B0503020204020204" pitchFamily="34" charset="-122"/>
              </a:rPr>
              <a:t>出海</a:t>
            </a:r>
            <a:r>
              <a:rPr lang="zh-CN" altLang="en-US" sz="1400" dirty="0" smtClean="0">
                <a:latin typeface="微软雅黑" panose="020B0503020204020204" pitchFamily="34" charset="-122"/>
                <a:ea typeface="微软雅黑" panose="020B0503020204020204" pitchFamily="34" charset="-122"/>
              </a:rPr>
              <a:t>，在</a:t>
            </a:r>
            <a:r>
              <a:rPr lang="zh-CN" altLang="en-US" sz="1400" dirty="0">
                <a:latin typeface="微软雅黑" panose="020B0503020204020204" pitchFamily="34" charset="-122"/>
                <a:ea typeface="微软雅黑" panose="020B0503020204020204" pitchFamily="34" charset="-122"/>
              </a:rPr>
              <a:t>软件、网站、文档手册等等板块</a:t>
            </a:r>
            <a:r>
              <a:rPr lang="zh-CN" altLang="en-US" sz="1400" dirty="0" smtClean="0">
                <a:latin typeface="微软雅黑" panose="020B0503020204020204" pitchFamily="34" charset="-122"/>
                <a:ea typeface="微软雅黑" panose="020B0503020204020204" pitchFamily="34" charset="-122"/>
              </a:rPr>
              <a:t>需要</a:t>
            </a:r>
            <a:r>
              <a:rPr lang="zh-CN" altLang="en-US" sz="1400" b="1" dirty="0" smtClean="0">
                <a:latin typeface="微软雅黑" panose="020B0503020204020204" pitchFamily="34" charset="-122"/>
                <a:ea typeface="微软雅黑" panose="020B0503020204020204" pitchFamily="34" charset="-122"/>
              </a:rPr>
              <a:t>高质量的</a:t>
            </a:r>
            <a:r>
              <a:rPr lang="zh-CN" altLang="en-US" sz="1400" b="1" dirty="0">
                <a:latin typeface="微软雅黑" panose="020B0503020204020204" pitchFamily="34" charset="-122"/>
                <a:ea typeface="微软雅黑" panose="020B0503020204020204" pitchFamily="34" charset="-122"/>
              </a:rPr>
              <a:t>语言服务支撑</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25000"/>
              </a:lnSpc>
              <a:spcBef>
                <a:spcPts val="600"/>
              </a:spcBef>
            </a:pPr>
            <a:r>
              <a:rPr lang="zh-CN" altLang="en-US" sz="1400" b="1" dirty="0" smtClean="0">
                <a:solidFill>
                  <a:srgbClr val="FF0000"/>
                </a:solidFill>
                <a:latin typeface="微软雅黑" panose="020B0503020204020204" pitchFamily="34" charset="-122"/>
                <a:ea typeface="微软雅黑" panose="020B0503020204020204" pitchFamily="34" charset="-122"/>
              </a:rPr>
              <a:t>本地化翻译</a:t>
            </a:r>
            <a:r>
              <a:rPr lang="zh-CN" altLang="en-US" sz="1400" dirty="0" smtClean="0">
                <a:latin typeface="微软雅黑" panose="020B0503020204020204" pitchFamily="34" charset="-122"/>
                <a:ea typeface="微软雅黑" panose="020B0503020204020204" pitchFamily="34" charset="-122"/>
              </a:rPr>
              <a:t>是对翻译质量要求</a:t>
            </a:r>
            <a:r>
              <a:rPr lang="zh-CN" altLang="en-US" sz="1400" dirty="0">
                <a:latin typeface="微软雅黑" panose="020B0503020204020204" pitchFamily="34" charset="-122"/>
                <a:ea typeface="微软雅黑" panose="020B0503020204020204" pitchFamily="34" charset="-122"/>
              </a:rPr>
              <a:t>最高的一类笔译工作，关系到企业</a:t>
            </a:r>
            <a:r>
              <a:rPr lang="en-US" altLang="zh-CN" sz="1400" dirty="0">
                <a:latin typeface="微软雅黑" panose="020B0503020204020204" pitchFamily="34" charset="-122"/>
                <a:ea typeface="微软雅黑" panose="020B0503020204020204" pitchFamily="34" charset="-122"/>
              </a:rPr>
              <a:t>marketing</a:t>
            </a:r>
            <a:r>
              <a:rPr lang="zh-CN" altLang="en-US" sz="1400" dirty="0">
                <a:latin typeface="微软雅黑" panose="020B0503020204020204" pitchFamily="34" charset="-122"/>
                <a:ea typeface="微软雅黑" panose="020B0503020204020204" pitchFamily="34" charset="-122"/>
              </a:rPr>
              <a:t>营收</a:t>
            </a:r>
            <a:r>
              <a:rPr lang="zh-CN" altLang="en-US"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a:lnSpc>
                <a:spcPct val="125000"/>
              </a:lnSpc>
              <a:spcBef>
                <a:spcPts val="600"/>
              </a:spcBef>
            </a:pPr>
            <a:r>
              <a:rPr lang="zh-CN" altLang="en-US" sz="1400" dirty="0" smtClean="0">
                <a:latin typeface="微软雅黑" panose="020B0503020204020204" pitchFamily="34" charset="-122"/>
                <a:ea typeface="微软雅黑" panose="020B0503020204020204" pitchFamily="34" charset="-122"/>
              </a:rPr>
              <a:t>它</a:t>
            </a:r>
            <a:r>
              <a:rPr lang="zh-CN" altLang="en-US" sz="1400" dirty="0">
                <a:latin typeface="微软雅黑" panose="020B0503020204020204" pitchFamily="34" charset="-122"/>
                <a:ea typeface="微软雅黑" panose="020B0503020204020204" pitchFamily="34" charset="-122"/>
              </a:rPr>
              <a:t>不仅仅是需要将原文意思准确传达，还需要达到目标国家</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地区</a:t>
            </a:r>
            <a:r>
              <a:rPr lang="zh-CN" altLang="en-US" sz="1400" b="1" dirty="0">
                <a:solidFill>
                  <a:srgbClr val="FF0000"/>
                </a:solidFill>
                <a:latin typeface="微软雅黑" panose="020B0503020204020204" pitchFamily="34" charset="-122"/>
                <a:ea typeface="微软雅黑" panose="020B0503020204020204" pitchFamily="34" charset="-122"/>
              </a:rPr>
              <a:t>母语级的水平</a:t>
            </a:r>
            <a:r>
              <a:rPr lang="zh-CN" altLang="en-US" sz="1400" dirty="0">
                <a:latin typeface="微软雅黑" panose="020B0503020204020204" pitchFamily="34" charset="-122"/>
                <a:ea typeface="微软雅黑" panose="020B0503020204020204" pitchFamily="34" charset="-122"/>
              </a:rPr>
              <a:t>，这其中还</a:t>
            </a:r>
            <a:r>
              <a:rPr lang="zh-CN" altLang="en-US" sz="1400" dirty="0" smtClean="0">
                <a:latin typeface="微软雅黑" panose="020B0503020204020204" pitchFamily="34" charset="-122"/>
                <a:ea typeface="微软雅黑" panose="020B0503020204020204" pitchFamily="34" charset="-122"/>
              </a:rPr>
              <a:t>包括</a:t>
            </a:r>
            <a:r>
              <a:rPr lang="zh-CN" altLang="en-US" sz="1400" b="1" dirty="0" smtClean="0">
                <a:solidFill>
                  <a:srgbClr val="FF0000"/>
                </a:solidFill>
                <a:latin typeface="微软雅黑" panose="020B0503020204020204" pitchFamily="34" charset="-122"/>
                <a:ea typeface="微软雅黑" panose="020B0503020204020204" pitchFamily="34" charset="-122"/>
              </a:rPr>
              <a:t>对当地</a:t>
            </a:r>
            <a:r>
              <a:rPr lang="zh-CN" altLang="en-US" sz="1400" b="1" dirty="0">
                <a:solidFill>
                  <a:srgbClr val="FF0000"/>
                </a:solidFill>
                <a:latin typeface="微软雅黑" panose="020B0503020204020204" pitchFamily="34" charset="-122"/>
                <a:ea typeface="微软雅黑" panose="020B0503020204020204" pitchFamily="34" charset="-122"/>
              </a:rPr>
              <a:t>文化习俗</a:t>
            </a:r>
            <a:r>
              <a:rPr lang="zh-CN" altLang="en-US" sz="1400" b="1" dirty="0" smtClean="0">
                <a:solidFill>
                  <a:srgbClr val="FF0000"/>
                </a:solidFill>
                <a:latin typeface="微软雅黑" panose="020B0503020204020204" pitchFamily="34" charset="-122"/>
                <a:ea typeface="微软雅黑" panose="020B0503020204020204" pitchFamily="34" charset="-122"/>
              </a:rPr>
              <a:t>的了解与准确表达</a:t>
            </a:r>
            <a:r>
              <a:rPr lang="zh-CN" altLang="en-US" sz="1400" dirty="0" smtClean="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这不可能离开人工</a:t>
            </a:r>
            <a:r>
              <a:rPr lang="zh-CN" altLang="en-US" sz="1400" dirty="0" smtClean="0">
                <a:latin typeface="微软雅黑" panose="020B0503020204020204" pitchFamily="34" charset="-122"/>
                <a:ea typeface="微软雅黑" panose="020B0503020204020204" pitchFamily="34" charset="-122"/>
              </a:rPr>
              <a:t>的深度参与</a:t>
            </a:r>
            <a:r>
              <a:rPr lang="zh-CN" altLang="en-US"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5720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a:solidFill>
                  <a:srgbClr val="000000"/>
                </a:solidFill>
                <a:latin typeface="微软雅黑" panose="020B0503020204020204" pitchFamily="34" charset="-122"/>
                <a:ea typeface="微软雅黑" panose="020B0503020204020204" pitchFamily="34" charset="-122"/>
              </a:rPr>
              <a:t>人工翻译的挑战和机遇</a:t>
            </a:r>
            <a:endParaRPr lang="zh-CN" sz="2800"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322580" y="893852"/>
            <a:ext cx="11623194" cy="1179938"/>
          </a:xfrm>
          <a:prstGeom prst="rect">
            <a:avLst/>
          </a:prstGeom>
          <a:noFill/>
        </p:spPr>
        <p:txBody>
          <a:bodyPr wrap="square" rtlCol="0">
            <a:spAutoFit/>
          </a:bodyPr>
          <a:lstStyle/>
          <a:p>
            <a:pPr marL="306070" indent="-285750" eaLnBrk="0">
              <a:lnSpc>
                <a:spcPct val="125000"/>
              </a:lnSpc>
              <a:spcBef>
                <a:spcPts val="600"/>
              </a:spcBef>
              <a:buFont typeface="Wingdings" panose="05000000000000000000" charset="0"/>
              <a:buChar char="n"/>
            </a:pPr>
            <a:r>
              <a:rPr lang="zh-CN" altLang="en-US" b="1" dirty="0">
                <a:solidFill>
                  <a:srgbClr val="222222"/>
                </a:solidFill>
                <a:latin typeface="微软雅黑" panose="020B0503020204020204" pitchFamily="34" charset="-122"/>
                <a:ea typeface="微软雅黑" panose="020B0503020204020204" pitchFamily="34" charset="-122"/>
              </a:rPr>
              <a:t>基于</a:t>
            </a:r>
            <a:r>
              <a:rPr lang="zh-CN" altLang="en-US" b="1" dirty="0">
                <a:solidFill>
                  <a:srgbClr val="FF0000"/>
                </a:solidFill>
                <a:latin typeface="微软雅黑" panose="020B0503020204020204" pitchFamily="34" charset="-122"/>
                <a:ea typeface="微软雅黑" panose="020B0503020204020204" pitchFamily="34" charset="-122"/>
              </a:rPr>
              <a:t>提示词</a:t>
            </a:r>
            <a:r>
              <a:rPr lang="zh-CN" altLang="en-US" b="1" dirty="0">
                <a:solidFill>
                  <a:srgbClr val="222222"/>
                </a:solidFill>
                <a:latin typeface="微软雅黑" panose="020B0503020204020204" pitchFamily="34" charset="-122"/>
                <a:ea typeface="微软雅黑" panose="020B0503020204020204" pitchFamily="34" charset="-122"/>
              </a:rPr>
              <a:t>的</a:t>
            </a:r>
            <a:r>
              <a:rPr lang="en-US" altLang="zh-CN" b="1" dirty="0">
                <a:solidFill>
                  <a:srgbClr val="222222"/>
                </a:solidFill>
                <a:latin typeface="微软雅黑" panose="020B0503020204020204" pitchFamily="34" charset="-122"/>
                <a:ea typeface="微软雅黑" panose="020B0503020204020204" pitchFamily="34" charset="-122"/>
              </a:rPr>
              <a:t>ChatGPT</a:t>
            </a:r>
            <a:r>
              <a:rPr lang="zh-CN" altLang="en-US" b="1" dirty="0">
                <a:solidFill>
                  <a:srgbClr val="222222"/>
                </a:solidFill>
                <a:latin typeface="微软雅黑" panose="020B0503020204020204" pitchFamily="34" charset="-122"/>
                <a:ea typeface="微软雅黑" panose="020B0503020204020204" pitchFamily="34" charset="-122"/>
              </a:rPr>
              <a:t>辅助翻译</a:t>
            </a:r>
            <a:endParaRPr lang="en-US" altLang="zh-CN" b="1" dirty="0">
              <a:solidFill>
                <a:srgbClr val="222222"/>
              </a:solidFill>
              <a:latin typeface="微软雅黑" panose="020B0503020204020204" pitchFamily="34" charset="-122"/>
              <a:ea typeface="微软雅黑" panose="020B0503020204020204" pitchFamily="34" charset="-122"/>
            </a:endParaRPr>
          </a:p>
          <a:p>
            <a:pPr marL="763270" lvl="1" indent="-285750" eaLnBrk="0">
              <a:lnSpc>
                <a:spcPct val="125000"/>
              </a:lnSpc>
              <a:spcBef>
                <a:spcPts val="600"/>
              </a:spcBef>
              <a:buFont typeface="Wingdings" panose="05000000000000000000" charset="0"/>
              <a:buChar char="n"/>
            </a:pPr>
            <a:r>
              <a:rPr lang="zh-CN" altLang="en-US" sz="1600" dirty="0" smtClean="0">
                <a:solidFill>
                  <a:srgbClr val="222222"/>
                </a:solidFill>
                <a:latin typeface="微软雅黑" panose="020B0503020204020204" pitchFamily="34" charset="-122"/>
                <a:ea typeface="微软雅黑" panose="020B0503020204020204" pitchFamily="34" charset="-122"/>
              </a:rPr>
              <a:t>需要</a:t>
            </a:r>
            <a:r>
              <a:rPr lang="zh-CN" altLang="en-US" sz="1600" dirty="0">
                <a:solidFill>
                  <a:srgbClr val="222222"/>
                </a:solidFill>
                <a:latin typeface="微软雅黑" panose="020B0503020204020204" pitchFamily="34" charset="-122"/>
                <a:ea typeface="微软雅黑" panose="020B0503020204020204" pitchFamily="34" charset="-122"/>
              </a:rPr>
              <a:t>对</a:t>
            </a:r>
            <a:r>
              <a:rPr lang="en-US" altLang="zh-CN" sz="1600" dirty="0" err="1" smtClean="0">
                <a:solidFill>
                  <a:srgbClr val="222222"/>
                </a:solidFill>
                <a:latin typeface="微软雅黑" panose="020B0503020204020204" pitchFamily="34" charset="-122"/>
                <a:ea typeface="微软雅黑" panose="020B0503020204020204" pitchFamily="34" charset="-122"/>
              </a:rPr>
              <a:t>ChatGPT</a:t>
            </a:r>
            <a:r>
              <a:rPr lang="zh-CN" altLang="en-US" sz="1600" dirty="0">
                <a:solidFill>
                  <a:srgbClr val="222222"/>
                </a:solidFill>
                <a:latin typeface="微软雅黑" panose="020B0503020204020204" pitchFamily="34" charset="-122"/>
                <a:ea typeface="微软雅黑" panose="020B0503020204020204" pitchFamily="34" charset="-122"/>
              </a:rPr>
              <a:t>的</a:t>
            </a:r>
            <a:r>
              <a:rPr lang="zh-CN" altLang="en-US" sz="1600" dirty="0" smtClean="0">
                <a:solidFill>
                  <a:srgbClr val="222222"/>
                </a:solidFill>
                <a:latin typeface="微软雅黑" panose="020B0503020204020204" pitchFamily="34" charset="-122"/>
                <a:ea typeface="微软雅黑" panose="020B0503020204020204" pitchFamily="34" charset="-122"/>
              </a:rPr>
              <a:t>的工作原理</a:t>
            </a:r>
            <a:r>
              <a:rPr lang="zh-CN" altLang="en-US" sz="1600" dirty="0">
                <a:solidFill>
                  <a:srgbClr val="222222"/>
                </a:solidFill>
                <a:latin typeface="微软雅黑" panose="020B0503020204020204" pitchFamily="34" charset="-122"/>
                <a:ea typeface="微软雅黑" panose="020B0503020204020204" pitchFamily="34" charset="-122"/>
              </a:rPr>
              <a:t>有一定了解</a:t>
            </a:r>
            <a:r>
              <a:rPr lang="zh-CN" altLang="en-US" sz="1600" dirty="0" smtClean="0">
                <a:solidFill>
                  <a:srgbClr val="222222"/>
                </a:solidFill>
                <a:latin typeface="微软雅黑" panose="020B0503020204020204" pitchFamily="34" charset="-122"/>
                <a:ea typeface="微软雅黑" panose="020B0503020204020204" pitchFamily="34" charset="-122"/>
              </a:rPr>
              <a:t>，并设计出合理</a:t>
            </a:r>
            <a:r>
              <a:rPr lang="zh-CN" altLang="en-US" sz="1600" dirty="0">
                <a:solidFill>
                  <a:srgbClr val="222222"/>
                </a:solidFill>
                <a:latin typeface="微软雅黑" panose="020B0503020204020204" pitchFamily="34" charset="-122"/>
                <a:ea typeface="微软雅黑" panose="020B0503020204020204" pitchFamily="34" charset="-122"/>
              </a:rPr>
              <a:t>的</a:t>
            </a:r>
            <a:r>
              <a:rPr lang="zh-CN" altLang="en-US" sz="1600" b="1" dirty="0">
                <a:solidFill>
                  <a:srgbClr val="FF0000"/>
                </a:solidFill>
                <a:latin typeface="微软雅黑" panose="020B0503020204020204" pitchFamily="34" charset="-122"/>
                <a:ea typeface="微软雅黑" panose="020B0503020204020204" pitchFamily="34" charset="-122"/>
              </a:rPr>
              <a:t>提示</a:t>
            </a:r>
            <a:r>
              <a:rPr lang="zh-CN" altLang="en-US" sz="1600" b="1" dirty="0" smtClean="0">
                <a:solidFill>
                  <a:srgbClr val="FF0000"/>
                </a:solidFill>
                <a:latin typeface="微软雅黑" panose="020B0503020204020204" pitchFamily="34" charset="-122"/>
                <a:ea typeface="微软雅黑" panose="020B0503020204020204" pitchFamily="34" charset="-122"/>
              </a:rPr>
              <a:t>词</a:t>
            </a:r>
            <a:r>
              <a:rPr lang="zh-CN" altLang="en-US" sz="1600" dirty="0" smtClean="0">
                <a:solidFill>
                  <a:srgbClr val="222222"/>
                </a:solidFill>
                <a:latin typeface="微软雅黑" panose="020B0503020204020204" pitchFamily="34" charset="-122"/>
                <a:ea typeface="微软雅黑" panose="020B0503020204020204" pitchFamily="34" charset="-122"/>
              </a:rPr>
              <a:t>，才能获得</a:t>
            </a:r>
            <a:r>
              <a:rPr lang="zh-CN" altLang="en-US" sz="1600" dirty="0">
                <a:solidFill>
                  <a:srgbClr val="222222"/>
                </a:solidFill>
                <a:latin typeface="微软雅黑" panose="020B0503020204020204" pitchFamily="34" charset="-122"/>
                <a:ea typeface="微软雅黑" panose="020B0503020204020204" pitchFamily="34" charset="-122"/>
              </a:rPr>
              <a:t>更好的翻译性能和翻译编辑</a:t>
            </a:r>
            <a:r>
              <a:rPr lang="zh-CN" altLang="en-US" sz="1600" dirty="0" smtClean="0">
                <a:solidFill>
                  <a:srgbClr val="222222"/>
                </a:solidFill>
                <a:latin typeface="微软雅黑" panose="020B0503020204020204" pitchFamily="34" charset="-122"/>
                <a:ea typeface="微软雅黑" panose="020B0503020204020204" pitchFamily="34" charset="-122"/>
              </a:rPr>
              <a:t>功能</a:t>
            </a:r>
            <a:endParaRPr lang="en-US" altLang="zh-CN" sz="1600" dirty="0" smtClean="0">
              <a:solidFill>
                <a:srgbClr val="222222"/>
              </a:solidFill>
              <a:latin typeface="微软雅黑" panose="020B0503020204020204" pitchFamily="34" charset="-122"/>
              <a:ea typeface="微软雅黑" panose="020B0503020204020204" pitchFamily="34" charset="-122"/>
            </a:endParaRPr>
          </a:p>
          <a:p>
            <a:pPr marL="763270" lvl="1" indent="-285750" eaLnBrk="0">
              <a:lnSpc>
                <a:spcPct val="125000"/>
              </a:lnSpc>
              <a:spcBef>
                <a:spcPts val="600"/>
              </a:spcBef>
              <a:buFont typeface="Wingdings" panose="05000000000000000000" charset="0"/>
              <a:buChar char="n"/>
            </a:pPr>
            <a:r>
              <a:rPr lang="zh-CN" altLang="en-US" sz="1600" dirty="0" smtClean="0">
                <a:solidFill>
                  <a:srgbClr val="222222"/>
                </a:solidFill>
                <a:latin typeface="微软雅黑" panose="020B0503020204020204" pitchFamily="34" charset="-122"/>
                <a:ea typeface="微软雅黑" panose="020B0503020204020204" pitchFamily="34" charset="-122"/>
              </a:rPr>
              <a:t>如果翻译效果不太好，可以尝试换一种说法（</a:t>
            </a:r>
            <a:r>
              <a:rPr lang="zh-CN" altLang="en-US" sz="1600" b="1" dirty="0">
                <a:solidFill>
                  <a:srgbClr val="FF0000"/>
                </a:solidFill>
                <a:latin typeface="微软雅黑" panose="020B0503020204020204" pitchFamily="34" charset="-122"/>
                <a:ea typeface="微软雅黑" panose="020B0503020204020204" pitchFamily="34" charset="-122"/>
              </a:rPr>
              <a:t>提示词</a:t>
            </a:r>
            <a:r>
              <a:rPr lang="zh-CN" altLang="en-US" sz="1600" dirty="0" smtClean="0">
                <a:solidFill>
                  <a:srgbClr val="222222"/>
                </a:solidFill>
                <a:latin typeface="微软雅黑" panose="020B0503020204020204" pitchFamily="34" charset="-122"/>
                <a:ea typeface="微软雅黑" panose="020B0503020204020204" pitchFamily="34" charset="-122"/>
              </a:rPr>
              <a:t>），或者进一步补充说明（</a:t>
            </a:r>
            <a:r>
              <a:rPr lang="zh-CN" altLang="en-US" sz="1600" b="1" dirty="0">
                <a:solidFill>
                  <a:srgbClr val="FF0000"/>
                </a:solidFill>
                <a:latin typeface="微软雅黑" panose="020B0503020204020204" pitchFamily="34" charset="-122"/>
                <a:ea typeface="微软雅黑" panose="020B0503020204020204" pitchFamily="34" charset="-122"/>
              </a:rPr>
              <a:t>提示词</a:t>
            </a:r>
            <a:r>
              <a:rPr lang="zh-CN" altLang="en-US" sz="1600" dirty="0" smtClean="0">
                <a:solidFill>
                  <a:srgbClr val="222222"/>
                </a:solidFill>
                <a:latin typeface="微软雅黑" panose="020B0503020204020204" pitchFamily="34" charset="-122"/>
                <a:ea typeface="微软雅黑" panose="020B0503020204020204" pitchFamily="34" charset="-122"/>
              </a:rPr>
              <a:t>），也许能得到更好的翻译结果</a:t>
            </a:r>
            <a:endParaRPr lang="en-US" altLang="zh-CN" sz="1600" dirty="0">
              <a:solidFill>
                <a:srgbClr val="222222"/>
              </a:solidFill>
              <a:latin typeface="微软雅黑" panose="020B0503020204020204" pitchFamily="34" charset="-122"/>
              <a:ea typeface="微软雅黑" panose="020B0503020204020204" pitchFamily="34" charset="-122"/>
            </a:endParaRPr>
          </a:p>
        </p:txBody>
      </p:sp>
      <p:pic>
        <p:nvPicPr>
          <p:cNvPr id="10" name="图片 9" descr="图形用户界面, 文本, 应用程序&#10;&#10;描述已自动生成"/>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65111" y="2550307"/>
            <a:ext cx="5456569" cy="3587694"/>
          </a:xfrm>
          <a:prstGeom prst="rect">
            <a:avLst/>
          </a:prstGeom>
        </p:spPr>
      </p:pic>
      <p:pic>
        <p:nvPicPr>
          <p:cNvPr id="20" name="图片 19"/>
          <p:cNvPicPr>
            <a:picLocks noChangeAspect="1"/>
          </p:cNvPicPr>
          <p:nvPr/>
        </p:nvPicPr>
        <p:blipFill>
          <a:blip r:embed="rId2"/>
          <a:stretch>
            <a:fillRect/>
          </a:stretch>
        </p:blipFill>
        <p:spPr>
          <a:xfrm>
            <a:off x="6692973" y="4928876"/>
            <a:ext cx="4795506" cy="1697744"/>
          </a:xfrm>
          <a:prstGeom prst="rect">
            <a:avLst/>
          </a:prstGeom>
        </p:spPr>
      </p:pic>
      <p:pic>
        <p:nvPicPr>
          <p:cNvPr id="24" name="图片 23" descr="文本&#10;&#10;描述已自动生成"/>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4780" y="2289264"/>
            <a:ext cx="4633066" cy="2895666"/>
          </a:xfrm>
          <a:prstGeom prst="rect">
            <a:avLst/>
          </a:prstGeom>
        </p:spPr>
      </p:pic>
      <p:sp>
        <p:nvSpPr>
          <p:cNvPr id="25" name="文本框 24"/>
          <p:cNvSpPr txBox="1"/>
          <p:nvPr/>
        </p:nvSpPr>
        <p:spPr>
          <a:xfrm>
            <a:off x="2430958" y="6243834"/>
            <a:ext cx="1291856" cy="369332"/>
          </a:xfrm>
          <a:prstGeom prst="rect">
            <a:avLst/>
          </a:prstGeom>
          <a:noFill/>
        </p:spPr>
        <p:txBody>
          <a:bodyPr wrap="square" rtlCol="0">
            <a:spAutoFit/>
          </a:bodyPr>
          <a:lstStyle/>
          <a:p>
            <a:r>
              <a:rPr lang="zh-CN" altLang="en-US" b="1" dirty="0">
                <a:solidFill>
                  <a:srgbClr val="222222"/>
                </a:solidFill>
                <a:latin typeface="微软雅黑" panose="020B0503020204020204" pitchFamily="34" charset="-122"/>
                <a:ea typeface="微软雅黑" panose="020B0503020204020204" pitchFamily="34" charset="-122"/>
              </a:rPr>
              <a:t>辅助翻译</a:t>
            </a:r>
            <a:endParaRPr lang="zh-CN" altLang="en-US" b="1" dirty="0">
              <a:solidFill>
                <a:srgbClr val="222222"/>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3326" y="91979"/>
            <a:ext cx="1641475" cy="595869"/>
          </a:xfrm>
          <a:prstGeom prst="rect">
            <a:avLst/>
          </a:prstGeom>
          <a:noFill/>
        </p:spPr>
        <p:txBody>
          <a:bodyPr wrap="none" lIns="0" tIns="0" rIns="0" bIns="45720" rtlCol="0">
            <a:spAutoFit/>
          </a:bodyPr>
          <a:lstStyle/>
          <a:p>
            <a:pPr>
              <a:lnSpc>
                <a:spcPts val="4700"/>
              </a:lnSpc>
            </a:pPr>
            <a:r>
              <a:rPr lang="zh-CN" altLang="en-US"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汇报提纲</a:t>
            </a:r>
            <a:endParaRPr lang="en-US" altLang="zh-CN"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1"/>
          <p:cNvSpPr txBox="1"/>
          <p:nvPr/>
        </p:nvSpPr>
        <p:spPr>
          <a:xfrm>
            <a:off x="885407" y="1193801"/>
            <a:ext cx="6896100" cy="5184496"/>
          </a:xfrm>
          <a:prstGeom prst="rect">
            <a:avLst/>
          </a:prstGeom>
          <a:noFill/>
        </p:spPr>
        <p:txBody>
          <a:bodyPr wrap="square" lIns="0" tIns="0" rIns="0" bIns="45720" rtlCol="0">
            <a:spAutoFit/>
          </a:bodyPr>
          <a:lstStyle/>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rPr>
              <a:t>火爆出圈</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rPr>
              <a:t>的原理与技术</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带来的机会与挑战</a:t>
            </a:r>
            <a:endParaRPr lang="en-US" altLang="zh-CN" sz="2665"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solidFill>
                  <a:schemeClr val="tx1"/>
                </a:solidFill>
                <a:latin typeface="微软雅黑" panose="020B0503020204020204" pitchFamily="34" charset="-122"/>
                <a:ea typeface="微软雅黑" panose="020B0503020204020204" pitchFamily="34" charset="-122"/>
              </a:rPr>
              <a:t>行业分析</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教育</a:t>
            </a:r>
            <a:r>
              <a:rPr lang="zh-CN" altLang="en-US" sz="2400" b="1" dirty="0">
                <a:latin typeface="微软雅黑" panose="020B0503020204020204" pitchFamily="34" charset="-122"/>
                <a:ea typeface="微软雅黑" panose="020B0503020204020204" pitchFamily="34" charset="-122"/>
              </a:rPr>
              <a:t>教学</a:t>
            </a:r>
            <a:endParaRPr lang="en-US" altLang="zh-CN" sz="2400" b="1" dirty="0" smtClean="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smtClean="0">
                <a:solidFill>
                  <a:srgbClr val="FF0000"/>
                </a:solidFill>
                <a:latin typeface="微软雅黑" panose="020B0503020204020204" pitchFamily="34" charset="-122"/>
                <a:ea typeface="微软雅黑" panose="020B0503020204020204" pitchFamily="34" charset="-122"/>
              </a:rPr>
              <a:t>应用分析</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国内形势</a:t>
            </a:r>
            <a:endParaRPr lang="en-US" altLang="zh-CN" sz="2400" b="1" dirty="0">
              <a:latin typeface="微软雅黑" panose="020B0503020204020204" pitchFamily="34" charset="-122"/>
              <a:ea typeface="微软雅黑" panose="020B0503020204020204" pitchFamily="34" charset="-122"/>
            </a:endParaRPr>
          </a:p>
        </p:txBody>
      </p:sp>
      <p:sp>
        <p:nvSpPr>
          <p:cNvPr id="6"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txBox="1"/>
          <p:nvPr/>
        </p:nvSpPr>
        <p:spPr>
          <a:xfrm>
            <a:off x="551373" y="59975"/>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sz="2800" b="1" dirty="0">
                <a:latin typeface="微软雅黑" panose="020B0503020204020204" pitchFamily="34" charset="-122"/>
                <a:ea typeface="微软雅黑" panose="020B0503020204020204" pitchFamily="34" charset="-122"/>
                <a:sym typeface="+mn-ea"/>
              </a:rPr>
              <a:t>ChatGPT</a:t>
            </a:r>
            <a:r>
              <a:rPr lang="en-US" sz="2800" b="1" dirty="0">
                <a:latin typeface="微软雅黑" panose="020B0503020204020204" pitchFamily="34" charset="-122"/>
                <a:ea typeface="微软雅黑" panose="020B0503020204020204" pitchFamily="34" charset="-122"/>
                <a:sym typeface="+mn-ea"/>
              </a:rPr>
              <a:t>+</a:t>
            </a:r>
            <a:r>
              <a:rPr sz="2800" b="1" dirty="0">
                <a:latin typeface="微软雅黑" panose="020B0503020204020204" pitchFamily="34" charset="-122"/>
                <a:ea typeface="微软雅黑" panose="020B0503020204020204" pitchFamily="34" charset="-122"/>
              </a:rPr>
              <a:t>搜索引擎</a:t>
            </a:r>
            <a:r>
              <a:rPr lang="zh-CN" sz="2800" b="1" dirty="0">
                <a:latin typeface="微软雅黑" panose="020B0503020204020204" pitchFamily="34" charset="-122"/>
                <a:ea typeface="微软雅黑" panose="020B0503020204020204" pitchFamily="34" charset="-122"/>
              </a:rPr>
              <a:t>：提升用户交互体验</a:t>
            </a:r>
            <a:endParaRPr lang="zh-CN" sz="2800" b="1" dirty="0">
              <a:latin typeface="微软雅黑" panose="020B0503020204020204" pitchFamily="34" charset="-122"/>
              <a:ea typeface="微软雅黑" panose="020B0503020204020204" pitchFamily="34" charset="-122"/>
            </a:endParaRPr>
          </a:p>
        </p:txBody>
      </p:sp>
      <p:sp>
        <p:nvSpPr>
          <p:cNvPr id="5" name="Freeform 3"/>
          <p:cNvSpPr/>
          <p:nvPr/>
        </p:nvSpPr>
        <p:spPr>
          <a:xfrm flipV="1">
            <a:off x="-17626" y="636876"/>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 name="文本框 2"/>
          <p:cNvSpPr txBox="1"/>
          <p:nvPr/>
        </p:nvSpPr>
        <p:spPr>
          <a:xfrm>
            <a:off x="376555" y="1131053"/>
            <a:ext cx="11506200" cy="630942"/>
          </a:xfrm>
          <a:prstGeom prst="rect">
            <a:avLst/>
          </a:prstGeom>
          <a:noFill/>
          <a:ln w="25400">
            <a:noFill/>
          </a:ln>
        </p:spPr>
        <p:txBody>
          <a:bodyPr wrap="square">
            <a:spAutoFit/>
          </a:bodyPr>
          <a:lstStyle/>
          <a:p>
            <a:pPr indent="0" fontAlgn="auto">
              <a:lnSpc>
                <a:spcPct val="125000"/>
              </a:lnSpc>
            </a:pPr>
            <a:r>
              <a:rPr lang="zh-CN" altLang="en-US" sz="1400" b="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搜索引擎主要</a:t>
            </a:r>
            <a:r>
              <a:rPr lang="zh-CN" altLang="en-US" sz="14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通过关键词匹配</a:t>
            </a:r>
            <a:r>
              <a:rPr lang="zh-CN" altLang="en-US" sz="1400" b="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来获取相关的搜索结果，用户需要输入</a:t>
            </a:r>
            <a:r>
              <a:rPr lang="zh-CN" altLang="en-US" sz="1400" b="1" i="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准确的关键词</a:t>
            </a:r>
            <a:r>
              <a:rPr lang="zh-CN" altLang="en-US" sz="1400" b="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才能得到满意的搜索结果</a:t>
            </a:r>
            <a:r>
              <a:rPr lang="zh-CN" altLang="en-US"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a:p>
            <a:pPr indent="0" fontAlgn="auto">
              <a:lnSpc>
                <a:spcPct val="125000"/>
              </a:lnSpc>
            </a:pPr>
            <a:r>
              <a:rPr lang="zh-CN" altLang="en-US"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而且</a:t>
            </a:r>
            <a:r>
              <a:rPr lang="zh-CN" altLang="en-US" sz="1400" b="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，搜索引擎往往</a:t>
            </a:r>
            <a:r>
              <a:rPr lang="zh-CN" altLang="en-US" sz="1400" b="1" i="0" dirty="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不能</a:t>
            </a:r>
            <a:r>
              <a:rPr lang="zh-CN" altLang="en-US" sz="1400" b="1" i="0" dirty="0" smtClean="0">
                <a:solidFill>
                  <a:srgbClr val="FF0000"/>
                </a:solidFill>
                <a:effectLst/>
                <a:latin typeface="微软雅黑" panose="020B0503020204020204" pitchFamily="34" charset="-122"/>
                <a:ea typeface="微软雅黑" panose="020B0503020204020204" pitchFamily="34" charset="-122"/>
                <a:cs typeface="微软雅黑" panose="020B0503020204020204" pitchFamily="34" charset="-122"/>
              </a:rPr>
              <a:t>理解用户的真实意图</a:t>
            </a:r>
            <a:r>
              <a:rPr lang="zh-CN" altLang="en-US"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，对于</a:t>
            </a:r>
            <a:r>
              <a:rPr lang="zh-CN" altLang="en-US" sz="1400" b="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一些复杂的问题</a:t>
            </a:r>
            <a:r>
              <a:rPr lang="zh-CN" altLang="en-US"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或需要详细解释</a:t>
            </a:r>
            <a:r>
              <a:rPr lang="zh-CN" altLang="en-US" sz="1400" b="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的问题，搜索引擎的效果就不够</a:t>
            </a:r>
            <a:r>
              <a:rPr lang="zh-CN" altLang="en-US" sz="1400" b="0" i="0" dirty="0" smtClean="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好。</a:t>
            </a:r>
            <a:endParaRPr lang="zh-CN" altLang="en-US" sz="1400" b="0"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a:off x="376555" y="2793963"/>
            <a:ext cx="4471669" cy="2644180"/>
            <a:chOff x="9572" y="2411"/>
            <a:chExt cx="9150" cy="5161"/>
          </a:xfrm>
        </p:grpSpPr>
        <p:pic>
          <p:nvPicPr>
            <p:cNvPr id="19" name="图片 18"/>
            <p:cNvPicPr>
              <a:picLocks noChangeAspect="1"/>
            </p:cNvPicPr>
            <p:nvPr/>
          </p:nvPicPr>
          <p:blipFill>
            <a:blip r:embed="rId1"/>
            <a:stretch>
              <a:fillRect/>
            </a:stretch>
          </p:blipFill>
          <p:spPr>
            <a:xfrm>
              <a:off x="9572" y="2411"/>
              <a:ext cx="7333" cy="1153"/>
            </a:xfrm>
            <a:prstGeom prst="rect">
              <a:avLst/>
            </a:prstGeom>
          </p:spPr>
        </p:pic>
        <p:pic>
          <p:nvPicPr>
            <p:cNvPr id="21" name="图片 20"/>
            <p:cNvPicPr>
              <a:picLocks noChangeAspect="1"/>
            </p:cNvPicPr>
            <p:nvPr/>
          </p:nvPicPr>
          <p:blipFill>
            <a:blip r:embed="rId2"/>
            <a:stretch>
              <a:fillRect/>
            </a:stretch>
          </p:blipFill>
          <p:spPr>
            <a:xfrm>
              <a:off x="9572" y="3372"/>
              <a:ext cx="9150" cy="4200"/>
            </a:xfrm>
            <a:prstGeom prst="rect">
              <a:avLst/>
            </a:prstGeom>
          </p:spPr>
        </p:pic>
      </p:grpSp>
      <p:pic>
        <p:nvPicPr>
          <p:cNvPr id="10" name="图片 9" descr="图片"/>
          <p:cNvPicPr>
            <a:picLocks noChangeAspect="1"/>
          </p:cNvPicPr>
          <p:nvPr/>
        </p:nvPicPr>
        <p:blipFill>
          <a:blip r:embed="rId3"/>
          <a:stretch>
            <a:fillRect/>
          </a:stretch>
        </p:blipFill>
        <p:spPr>
          <a:xfrm>
            <a:off x="5400675" y="3032125"/>
            <a:ext cx="2731770" cy="2395855"/>
          </a:xfrm>
          <a:prstGeom prst="rect">
            <a:avLst/>
          </a:prstGeom>
        </p:spPr>
      </p:pic>
      <p:grpSp>
        <p:nvGrpSpPr>
          <p:cNvPr id="7" name="组合 6"/>
          <p:cNvGrpSpPr/>
          <p:nvPr/>
        </p:nvGrpSpPr>
        <p:grpSpPr>
          <a:xfrm>
            <a:off x="8125570" y="2613835"/>
            <a:ext cx="3785000" cy="2920961"/>
            <a:chOff x="7742" y="3100"/>
            <a:chExt cx="9286" cy="7525"/>
          </a:xfrm>
        </p:grpSpPr>
        <p:pic>
          <p:nvPicPr>
            <p:cNvPr id="6" name="图片 5"/>
            <p:cNvPicPr>
              <a:picLocks noChangeAspect="1"/>
            </p:cNvPicPr>
            <p:nvPr>
              <p:custDataLst>
                <p:tags r:id="rId4"/>
              </p:custDataLst>
            </p:nvPr>
          </p:nvPicPr>
          <p:blipFill>
            <a:blip r:embed="rId5"/>
            <a:stretch>
              <a:fillRect/>
            </a:stretch>
          </p:blipFill>
          <p:spPr>
            <a:xfrm>
              <a:off x="8220" y="3913"/>
              <a:ext cx="6558" cy="6712"/>
            </a:xfrm>
            <a:prstGeom prst="rect">
              <a:avLst/>
            </a:prstGeom>
          </p:spPr>
        </p:pic>
        <p:pic>
          <p:nvPicPr>
            <p:cNvPr id="8" name="图片 7"/>
            <p:cNvPicPr>
              <a:picLocks noChangeAspect="1"/>
            </p:cNvPicPr>
            <p:nvPr>
              <p:custDataLst>
                <p:tags r:id="rId6"/>
              </p:custDataLst>
            </p:nvPr>
          </p:nvPicPr>
          <p:blipFill rotWithShape="1">
            <a:blip r:embed="rId7"/>
            <a:srcRect l="20645"/>
            <a:stretch>
              <a:fillRect/>
            </a:stretch>
          </p:blipFill>
          <p:spPr>
            <a:xfrm>
              <a:off x="7742" y="3100"/>
              <a:ext cx="9286" cy="1055"/>
            </a:xfrm>
            <a:prstGeom prst="rect">
              <a:avLst/>
            </a:prstGeom>
          </p:spPr>
        </p:pic>
      </p:grpSp>
      <p:sp>
        <p:nvSpPr>
          <p:cNvPr id="15" name="文本框 14"/>
          <p:cNvSpPr txBox="1"/>
          <p:nvPr>
            <p:custDataLst>
              <p:tags r:id="rId8"/>
            </p:custDataLst>
          </p:nvPr>
        </p:nvSpPr>
        <p:spPr>
          <a:xfrm>
            <a:off x="377190" y="2091173"/>
            <a:ext cx="11504930" cy="630942"/>
          </a:xfrm>
          <a:prstGeom prst="rect">
            <a:avLst/>
          </a:prstGeom>
          <a:noFill/>
          <a:ln w="25400">
            <a:noFill/>
          </a:ln>
        </p:spPr>
        <p:txBody>
          <a:bodyPr wrap="square" rtlCol="0">
            <a:spAutoFit/>
          </a:bodyPr>
          <a:lstStyle/>
          <a:p>
            <a:pPr>
              <a:lnSpc>
                <a:spcPct val="125000"/>
              </a:lnSpc>
              <a:spcBef>
                <a:spcPts val="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基于</a:t>
            </a:r>
            <a:r>
              <a:rPr lang="en-US" altLang="zh-CN" sz="1400" dirty="0" err="1" smtClean="0">
                <a:latin typeface="微软雅黑" panose="020B0503020204020204" pitchFamily="34" charset="-122"/>
                <a:ea typeface="微软雅黑" panose="020B0503020204020204" pitchFamily="34" charset="-122"/>
                <a:cs typeface="微软雅黑" panose="020B0503020204020204" pitchFamily="34" charset="-122"/>
              </a:rPr>
              <a:t>ChatGPT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的</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问答和</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推荐技术</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，可以让搜索引擎更加</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准确地理解用户</a:t>
            </a:r>
            <a:r>
              <a:rPr lang="zh-CN" altLang="en-US" sz="1400" b="1" dirty="0"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的真实需求</a:t>
            </a:r>
            <a:r>
              <a:rPr lang="zh-CN" altLang="en-US" sz="14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和意图</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，为用户提供更加个性化、精准的搜索结果和推荐内容，从而提升用户的</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搜索体验和满意度</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。例如问题</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「推荐三道不包括坚果和海鲜的菜」</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新版必</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应</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就能够</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给</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出更详细的说明</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textbox 130"/>
          <p:cNvSpPr/>
          <p:nvPr>
            <p:custDataLst>
              <p:tags r:id="rId9"/>
            </p:custDataLst>
          </p:nvPr>
        </p:nvSpPr>
        <p:spPr>
          <a:xfrm>
            <a:off x="551180" y="2765804"/>
            <a:ext cx="1291590" cy="156210"/>
          </a:xfrm>
          <a:prstGeom prst="rect">
            <a:avLst/>
          </a:prstGeom>
        </p:spPr>
        <p:txBody>
          <a:bodyPr vert="horz" wrap="square" lIns="0" tIns="0" rIns="0" bIns="0" anchor="ctr" anchorCtr="0"/>
          <a:lstStyle/>
          <a:p>
            <a:pPr marL="12700" algn="l" rtl="0" eaLnBrk="0">
              <a:lnSpc>
                <a:spcPct val="95000"/>
              </a:lnSpc>
            </a:pPr>
            <a:r>
              <a:rPr lang="zh-CN" sz="1200" b="1" spc="-10" dirty="0">
                <a:ln w="3265" cap="flat" cmpd="sng">
                  <a:noFill/>
                  <a:prstDash val="solid"/>
                  <a:round/>
                </a:ln>
                <a:solidFill>
                  <a:srgbClr val="FF0000"/>
                </a:solidFill>
                <a:latin typeface="微软雅黑" panose="020B0503020204020204" pitchFamily="34" charset="-122"/>
                <a:ea typeface="微软雅黑" panose="020B0503020204020204" pitchFamily="34" charset="-122"/>
                <a:cs typeface="楷体" panose="02010609060101010101" pitchFamily="49" charset="-122"/>
              </a:rPr>
              <a:t>当前谷歌搜索</a:t>
            </a:r>
            <a:endParaRPr lang="zh-CN" sz="1200" b="1" spc="-10" dirty="0">
              <a:ln w="3265" cap="flat" cmpd="sng">
                <a:noFill/>
                <a:prstDash val="solid"/>
                <a:round/>
              </a:ln>
              <a:solidFill>
                <a:srgbClr val="FF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1" name="textbox 130"/>
          <p:cNvSpPr/>
          <p:nvPr>
            <p:custDataLst>
              <p:tags r:id="rId10"/>
            </p:custDataLst>
          </p:nvPr>
        </p:nvSpPr>
        <p:spPr>
          <a:xfrm>
            <a:off x="5400675" y="2793829"/>
            <a:ext cx="2367280" cy="156210"/>
          </a:xfrm>
          <a:prstGeom prst="rect">
            <a:avLst/>
          </a:prstGeom>
        </p:spPr>
        <p:txBody>
          <a:bodyPr vert="horz" wrap="square" lIns="0" tIns="0" rIns="0" bIns="0" anchor="ctr" anchorCtr="0"/>
          <a:lstStyle/>
          <a:p>
            <a:pPr marL="12700" algn="l" rtl="0" eaLnBrk="0">
              <a:lnSpc>
                <a:spcPct val="95000"/>
              </a:lnSpc>
            </a:pPr>
            <a:r>
              <a:rPr lang="zh-CN" sz="1200" b="1" spc="-10" dirty="0">
                <a:ln w="3265" cap="flat" cmpd="sng">
                  <a:noFill/>
                  <a:prstDash val="solid"/>
                  <a:round/>
                </a:ln>
                <a:solidFill>
                  <a:srgbClr val="FF0000"/>
                </a:solidFill>
                <a:latin typeface="微软雅黑" panose="020B0503020204020204" pitchFamily="34" charset="-122"/>
                <a:ea typeface="微软雅黑" panose="020B0503020204020204" pitchFamily="34" charset="-122"/>
                <a:cs typeface="楷体" panose="02010609060101010101" pitchFamily="49" charset="-122"/>
              </a:rPr>
              <a:t>微软旗下搜索引擎集成ChatGPT</a:t>
            </a:r>
            <a:endParaRPr lang="zh-CN" sz="1200" b="1" spc="-10" dirty="0">
              <a:ln w="3265" cap="flat" cmpd="sng">
                <a:noFill/>
                <a:prstDash val="solid"/>
                <a:round/>
              </a:ln>
              <a:solidFill>
                <a:srgbClr val="FF0000"/>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2" name="文本框 11"/>
          <p:cNvSpPr txBox="1"/>
          <p:nvPr>
            <p:custDataLst>
              <p:tags r:id="rId11"/>
            </p:custDataLst>
          </p:nvPr>
        </p:nvSpPr>
        <p:spPr>
          <a:xfrm>
            <a:off x="377190" y="775339"/>
            <a:ext cx="2819400" cy="337185"/>
          </a:xfrm>
          <a:prstGeom prst="rect">
            <a:avLst/>
          </a:prstGeom>
          <a:solidFill>
            <a:schemeClr val="bg2">
              <a:lumMod val="90000"/>
            </a:schemeClr>
          </a:solidFill>
        </p:spPr>
        <p:txBody>
          <a:bodyPr wrap="square">
            <a:spAutoFit/>
          </a:bodyPr>
          <a:lstStyle/>
          <a:p>
            <a:pPr indent="0" algn="l">
              <a:buFont typeface="+mj-lt"/>
              <a:buNone/>
            </a:pPr>
            <a:r>
              <a:rPr lang="zh-CN" altLang="en-US" sz="16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在ChatGPT之前：</a:t>
            </a:r>
            <a:endParaRPr lang="zh-CN" altLang="en-US" sz="16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custDataLst>
              <p:tags r:id="rId12"/>
            </p:custDataLst>
          </p:nvPr>
        </p:nvSpPr>
        <p:spPr>
          <a:xfrm>
            <a:off x="377190" y="1732685"/>
            <a:ext cx="2819400" cy="337185"/>
          </a:xfrm>
          <a:prstGeom prst="rect">
            <a:avLst/>
          </a:prstGeom>
          <a:solidFill>
            <a:schemeClr val="accent2">
              <a:lumMod val="20000"/>
              <a:lumOff val="80000"/>
            </a:schemeClr>
          </a:solidFill>
        </p:spPr>
        <p:txBody>
          <a:bodyPr wrap="square">
            <a:spAutoFit/>
          </a:bodyPr>
          <a:lstStyle/>
          <a:p>
            <a:pPr indent="0" algn="l">
              <a:buFont typeface="+mj-lt"/>
              <a:buNone/>
            </a:pPr>
            <a:r>
              <a:rPr lang="zh-CN" altLang="en-US" sz="16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rPr>
              <a:t>在ChatGPT之后：</a:t>
            </a:r>
            <a:endParaRPr lang="zh-CN" altLang="en-US" sz="1600" b="1" i="0" dirty="0">
              <a:solidFill>
                <a:schemeClr val="tx1"/>
              </a:solidFill>
              <a:effectLst/>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custDataLst>
              <p:tags r:id="rId13"/>
            </p:custDataLst>
          </p:nvPr>
        </p:nvSpPr>
        <p:spPr>
          <a:xfrm>
            <a:off x="295564" y="5566064"/>
            <a:ext cx="11748654" cy="902555"/>
          </a:xfrm>
          <a:prstGeom prst="rect">
            <a:avLst/>
          </a:prstGeom>
          <a:noFill/>
          <a:ln w="25400">
            <a:solidFill>
              <a:schemeClr val="accent2"/>
            </a:solidFill>
          </a:ln>
        </p:spPr>
        <p:txBody>
          <a:bodyPr wrap="square" rtlCol="0">
            <a:spAutoFit/>
          </a:bodyPr>
          <a:lstStyle/>
          <a:p>
            <a:pPr>
              <a:lnSpc>
                <a:spcPct val="135000"/>
              </a:lnSpc>
              <a:spcBef>
                <a:spcPts val="0"/>
              </a:spcBef>
              <a:spcAft>
                <a:spcPts val="0"/>
              </a:spcAft>
            </a:pPr>
            <a:r>
              <a:rPr sz="1300" b="1" dirty="0" err="1" smtClean="0">
                <a:latin typeface="微软雅黑" panose="020B0503020204020204" pitchFamily="34" charset="-122"/>
                <a:ea typeface="微软雅黑" panose="020B0503020204020204" pitchFamily="34" charset="-122"/>
                <a:cs typeface="微软雅黑" panose="020B0503020204020204" pitchFamily="34" charset="-122"/>
              </a:rPr>
              <a:t>短期来看</a:t>
            </a:r>
            <a:r>
              <a:rPr lang="zh-CN" altLang="en-US" sz="1300" dirty="0" smtClean="0">
                <a:latin typeface="微软雅黑" panose="020B0503020204020204" pitchFamily="34" charset="-122"/>
                <a:ea typeface="微软雅黑" panose="020B0503020204020204" pitchFamily="34" charset="-122"/>
                <a:cs typeface="微软雅黑" panose="020B0503020204020204" pitchFamily="34" charset="-122"/>
              </a:rPr>
              <a:t>：</a:t>
            </a:r>
            <a:r>
              <a:rPr lang="en-US" sz="1300" dirty="0" err="1" smtClean="0">
                <a:latin typeface="微软雅黑" panose="020B0503020204020204" pitchFamily="34" charset="-122"/>
                <a:ea typeface="微软雅黑" panose="020B0503020204020204" pitchFamily="34" charset="-122"/>
                <a:cs typeface="微软雅黑" panose="020B0503020204020204" pitchFamily="34" charset="-122"/>
              </a:rPr>
              <a:t>ChatGPT</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与现有搜索引擎</a:t>
            </a:r>
            <a:r>
              <a:rPr sz="1300" dirty="0" err="1">
                <a:latin typeface="微软雅黑" panose="020B0503020204020204" pitchFamily="34" charset="-122"/>
                <a:ea typeface="微软雅黑" panose="020B0503020204020204" pitchFamily="34" charset="-122"/>
                <a:cs typeface="微软雅黑" panose="020B0503020204020204" pitchFamily="34" charset="-122"/>
              </a:rPr>
              <a:t>还存在差距，</a:t>
            </a:r>
            <a:r>
              <a:rPr sz="1300" dirty="0" err="1" smtClean="0">
                <a:latin typeface="微软雅黑" panose="020B0503020204020204" pitchFamily="34" charset="-122"/>
                <a:ea typeface="微软雅黑" panose="020B0503020204020204" pitchFamily="34" charset="-122"/>
                <a:cs typeface="微软雅黑" panose="020B0503020204020204" pitchFamily="34" charset="-122"/>
              </a:rPr>
              <a:t>目前ChatGPT</a:t>
            </a:r>
            <a:r>
              <a:rPr sz="1300" dirty="0" err="1">
                <a:latin typeface="微软雅黑" panose="020B0503020204020204" pitchFamily="34" charset="-122"/>
                <a:ea typeface="微软雅黑" panose="020B0503020204020204" pitchFamily="34" charset="-122"/>
                <a:cs typeface="微软雅黑" panose="020B0503020204020204" pitchFamily="34" charset="-122"/>
              </a:rPr>
              <a:t>答案参差不齐，</a:t>
            </a:r>
            <a:r>
              <a:rPr sz="1300" dirty="0" err="1">
                <a:latin typeface="微软雅黑" panose="020B0503020204020204" pitchFamily="34" charset="-122"/>
                <a:ea typeface="微软雅黑" panose="020B0503020204020204" pitchFamily="34" charset="-122"/>
                <a:cs typeface="微软雅黑" panose="020B0503020204020204" pitchFamily="34" charset="-122"/>
                <a:sym typeface="+mn-ea"/>
              </a:rPr>
              <a:t>可信度有待提升。</a:t>
            </a:r>
            <a:r>
              <a:rPr sz="1300" dirty="0" err="1">
                <a:latin typeface="微软雅黑" panose="020B0503020204020204" pitchFamily="34" charset="-122"/>
                <a:ea typeface="微软雅黑" panose="020B0503020204020204" pitchFamily="34" charset="-122"/>
                <a:cs typeface="微软雅黑" panose="020B0503020204020204" pitchFamily="34" charset="-122"/>
              </a:rPr>
              <a:t>且ChatGPT</a:t>
            </a:r>
            <a:r>
              <a:rPr sz="1300" b="1"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知识库的时效性</a:t>
            </a:r>
            <a:r>
              <a:rPr sz="1300" dirty="0" err="1">
                <a:latin typeface="微软雅黑" panose="020B0503020204020204" pitchFamily="34" charset="-122"/>
                <a:ea typeface="微软雅黑" panose="020B0503020204020204" pitchFamily="34" charset="-122"/>
                <a:cs typeface="微软雅黑" panose="020B0503020204020204" pitchFamily="34" charset="-122"/>
              </a:rPr>
              <a:t>也限制了提供实时信息的能力</a:t>
            </a:r>
            <a:r>
              <a:rPr sz="1300" dirty="0">
                <a:latin typeface="微软雅黑" panose="020B0503020204020204" pitchFamily="34" charset="-122"/>
                <a:ea typeface="微软雅黑" panose="020B0503020204020204" pitchFamily="34" charset="-122"/>
                <a:cs typeface="微软雅黑" panose="020B0503020204020204" pitchFamily="34" charset="-122"/>
              </a:rPr>
              <a:t>。</a:t>
            </a:r>
            <a:endParaRPr sz="13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35000"/>
              </a:lnSpc>
              <a:spcBef>
                <a:spcPts val="0"/>
              </a:spcBef>
              <a:spcAft>
                <a:spcPts val="0"/>
              </a:spcAft>
            </a:pPr>
            <a:r>
              <a:rPr sz="1300" b="1" dirty="0" err="1" smtClean="0">
                <a:latin typeface="微软雅黑" panose="020B0503020204020204" pitchFamily="34" charset="-122"/>
                <a:ea typeface="微软雅黑" panose="020B0503020204020204" pitchFamily="34" charset="-122"/>
                <a:cs typeface="微软雅黑" panose="020B0503020204020204" pitchFamily="34" charset="-122"/>
              </a:rPr>
              <a:t>长期来看</a:t>
            </a:r>
            <a:r>
              <a:rPr lang="zh-CN" altLang="en-US" sz="1300" dirty="0" smtClean="0">
                <a:latin typeface="微软雅黑" panose="020B0503020204020204" pitchFamily="34" charset="-122"/>
                <a:ea typeface="微软雅黑" panose="020B0503020204020204" pitchFamily="34" charset="-122"/>
                <a:cs typeface="微软雅黑" panose="020B0503020204020204" pitchFamily="34" charset="-122"/>
              </a:rPr>
              <a:t>：</a:t>
            </a:r>
            <a:r>
              <a:rPr sz="1300" dirty="0" err="1" smtClean="0">
                <a:latin typeface="微软雅黑" panose="020B0503020204020204" pitchFamily="34" charset="-122"/>
                <a:ea typeface="微软雅黑" panose="020B0503020204020204" pitchFamily="34" charset="-122"/>
                <a:cs typeface="微软雅黑" panose="020B0503020204020204" pitchFamily="34" charset="-122"/>
              </a:rPr>
              <a:t>ChatGPT和搜索引擎</a:t>
            </a:r>
            <a:r>
              <a:rPr lang="zh-CN" altLang="en-US" sz="1300" dirty="0" smtClean="0">
                <a:latin typeface="微软雅黑" panose="020B0503020204020204" pitchFamily="34" charset="-122"/>
                <a:ea typeface="微软雅黑" panose="020B0503020204020204" pitchFamily="34" charset="-122"/>
                <a:cs typeface="微软雅黑" panose="020B0503020204020204" pitchFamily="34" charset="-122"/>
              </a:rPr>
              <a:t>的</a:t>
            </a:r>
            <a:r>
              <a:rPr sz="1300" dirty="0" err="1" smtClean="0">
                <a:latin typeface="微软雅黑" panose="020B0503020204020204" pitchFamily="34" charset="-122"/>
                <a:ea typeface="微软雅黑" panose="020B0503020204020204" pitchFamily="34" charset="-122"/>
                <a:cs typeface="微软雅黑" panose="020B0503020204020204" pitchFamily="34" charset="-122"/>
              </a:rPr>
              <a:t>进一步融合，将成为未来搜索引擎的新形态</a:t>
            </a:r>
            <a:r>
              <a:rPr sz="1300" dirty="0" err="1">
                <a:latin typeface="微软雅黑" panose="020B0503020204020204" pitchFamily="34" charset="-122"/>
                <a:ea typeface="微软雅黑" panose="020B0503020204020204" pitchFamily="34" charset="-122"/>
                <a:cs typeface="微软雅黑" panose="020B0503020204020204" pitchFamily="34" charset="-122"/>
              </a:rPr>
              <a:t>。</a:t>
            </a:r>
            <a:r>
              <a:rPr sz="1300" b="1" dirty="0" err="1" smtClean="0">
                <a:latin typeface="微软雅黑" panose="020B0503020204020204" pitchFamily="34" charset="-122"/>
                <a:ea typeface="微软雅黑" panose="020B0503020204020204" pitchFamily="34" charset="-122"/>
                <a:cs typeface="微软雅黑" panose="020B0503020204020204" pitchFamily="34" charset="-122"/>
              </a:rPr>
              <a:t>微软</a:t>
            </a:r>
            <a:r>
              <a:rPr sz="1300" dirty="0" err="1" smtClean="0">
                <a:latin typeface="微软雅黑" panose="020B0503020204020204" pitchFamily="34" charset="-122"/>
                <a:ea typeface="微软雅黑" panose="020B0503020204020204" pitchFamily="34" charset="-122"/>
                <a:cs typeface="微软雅黑" panose="020B0503020204020204" pitchFamily="34" charset="-122"/>
              </a:rPr>
              <a:t>已在Bing中添加了</a:t>
            </a:r>
            <a:r>
              <a:rPr sz="1300" dirty="0" err="1">
                <a:latin typeface="微软雅黑" panose="020B0503020204020204" pitchFamily="34" charset="-122"/>
                <a:ea typeface="微软雅黑" panose="020B0503020204020204" pitchFamily="34" charset="-122"/>
                <a:cs typeface="微软雅黑" panose="020B0503020204020204" pitchFamily="34" charset="-122"/>
              </a:rPr>
              <a:t>ChatGPT</a:t>
            </a:r>
            <a:r>
              <a:rPr sz="1300" dirty="0" err="1" smtClean="0">
                <a:latin typeface="微软雅黑" panose="020B0503020204020204" pitchFamily="34" charset="-122"/>
                <a:ea typeface="微软雅黑" panose="020B0503020204020204" pitchFamily="34" charset="-122"/>
                <a:cs typeface="微软雅黑" panose="020B0503020204020204" pitchFamily="34" charset="-122"/>
              </a:rPr>
              <a:t>功能；</a:t>
            </a:r>
            <a:r>
              <a:rPr sz="1300" b="1" dirty="0" err="1" smtClean="0">
                <a:latin typeface="微软雅黑" panose="020B0503020204020204" pitchFamily="34" charset="-122"/>
                <a:ea typeface="微软雅黑" panose="020B0503020204020204" pitchFamily="34" charset="-122"/>
                <a:cs typeface="微软雅黑" panose="020B0503020204020204" pitchFamily="34" charset="-122"/>
              </a:rPr>
              <a:t>谷歌</a:t>
            </a:r>
            <a:r>
              <a:rPr lang="zh-CN" altLang="en-US" sz="1300" dirty="0" smtClean="0">
                <a:latin typeface="微软雅黑" panose="020B0503020204020204" pitchFamily="34" charset="-122"/>
                <a:ea typeface="微软雅黑" panose="020B0503020204020204" pitchFamily="34" charset="-122"/>
                <a:cs typeface="微软雅黑" panose="020B0503020204020204" pitchFamily="34" charset="-122"/>
              </a:rPr>
              <a:t>基于</a:t>
            </a:r>
            <a:r>
              <a:rPr sz="1300" dirty="0" err="1" smtClean="0">
                <a:latin typeface="微软雅黑" panose="020B0503020204020204" pitchFamily="34" charset="-122"/>
                <a:ea typeface="微软雅黑" panose="020B0503020204020204" pitchFamily="34" charset="-122"/>
                <a:cs typeface="微软雅黑" panose="020B0503020204020204" pitchFamily="34" charset="-122"/>
              </a:rPr>
              <a:t>类ChatGPT的</a:t>
            </a:r>
            <a:r>
              <a:rPr lang="en-US" altLang="zh-CN" sz="1300" b="1" dirty="0" err="1" smtClean="0">
                <a:latin typeface="微软雅黑" panose="020B0503020204020204" pitchFamily="34" charset="-122"/>
                <a:ea typeface="微软雅黑" panose="020B0503020204020204" pitchFamily="34" charset="-122"/>
                <a:cs typeface="微软雅黑" panose="020B0503020204020204" pitchFamily="34" charset="-122"/>
              </a:rPr>
              <a:t>LaMDA</a:t>
            </a:r>
            <a:r>
              <a:rPr lang="en-US" altLang="zh-CN" sz="1300" b="1" dirty="0" smtClean="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300" b="1" dirty="0" smtClean="0">
                <a:latin typeface="微软雅黑" panose="020B0503020204020204" pitchFamily="34" charset="-122"/>
                <a:ea typeface="微软雅黑" panose="020B0503020204020204" pitchFamily="34" charset="-122"/>
                <a:cs typeface="微软雅黑" panose="020B0503020204020204" pitchFamily="34" charset="-122"/>
              </a:rPr>
              <a:t>模型</a:t>
            </a:r>
            <a:r>
              <a:rPr lang="zh-CN" altLang="en-US" sz="13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cs typeface="微软雅黑" panose="020B0503020204020204" pitchFamily="34" charset="-122"/>
              </a:rPr>
              <a:t>推出了</a:t>
            </a:r>
            <a:r>
              <a:rPr lang="zh-CN" altLang="en-US" sz="1300" b="1" dirty="0">
                <a:latin typeface="微软雅黑" panose="020B0503020204020204" pitchFamily="34" charset="-122"/>
                <a:ea typeface="微软雅黑" panose="020B0503020204020204" pitchFamily="34" charset="-122"/>
                <a:cs typeface="微软雅黑" panose="020B0503020204020204" pitchFamily="34" charset="-122"/>
              </a:rPr>
              <a:t>对话式</a:t>
            </a:r>
            <a:r>
              <a:rPr lang="en-US" altLang="zh-CN" sz="1300" b="1" dirty="0">
                <a:latin typeface="微软雅黑" panose="020B0503020204020204" pitchFamily="34" charset="-122"/>
                <a:ea typeface="微软雅黑" panose="020B0503020204020204" pitchFamily="34" charset="-122"/>
                <a:cs typeface="微软雅黑" panose="020B0503020204020204" pitchFamily="34" charset="-122"/>
              </a:rPr>
              <a:t>AI </a:t>
            </a:r>
            <a:r>
              <a:rPr lang="zh-CN" altLang="en-US" sz="1300" b="1" dirty="0" smtClean="0">
                <a:latin typeface="微软雅黑" panose="020B0503020204020204" pitchFamily="34" charset="-122"/>
                <a:ea typeface="微软雅黑" panose="020B0503020204020204" pitchFamily="34" charset="-122"/>
                <a:cs typeface="微软雅黑" panose="020B0503020204020204" pitchFamily="34" charset="-122"/>
              </a:rPr>
              <a:t>服务</a:t>
            </a:r>
            <a:r>
              <a:rPr sz="1300" b="1" dirty="0" err="1" smtClean="0">
                <a:latin typeface="微软雅黑" panose="020B0503020204020204" pitchFamily="34" charset="-122"/>
                <a:ea typeface="微软雅黑" panose="020B0503020204020204" pitchFamily="34" charset="-122"/>
                <a:cs typeface="微软雅黑" panose="020B0503020204020204" pitchFamily="34" charset="-122"/>
              </a:rPr>
              <a:t>Bard</a:t>
            </a:r>
            <a:r>
              <a:rPr sz="1300" dirty="0" err="1">
                <a:latin typeface="微软雅黑" panose="020B0503020204020204" pitchFamily="34" charset="-122"/>
                <a:ea typeface="微软雅黑" panose="020B0503020204020204" pitchFamily="34" charset="-122"/>
                <a:cs typeface="微软雅黑" panose="020B0503020204020204" pitchFamily="34" charset="-122"/>
              </a:rPr>
              <a:t>；</a:t>
            </a:r>
            <a:r>
              <a:rPr sz="1300" b="1" dirty="0" err="1" smtClean="0">
                <a:latin typeface="微软雅黑" panose="020B0503020204020204" pitchFamily="34" charset="-122"/>
                <a:ea typeface="微软雅黑" panose="020B0503020204020204" pitchFamily="34" charset="-122"/>
                <a:cs typeface="微软雅黑" panose="020B0503020204020204" pitchFamily="34" charset="-122"/>
              </a:rPr>
              <a:t>百度</a:t>
            </a:r>
            <a:r>
              <a:rPr lang="zh-CN" altLang="en-US" sz="1300" dirty="0" smtClean="0">
                <a:latin typeface="微软雅黑" panose="020B0503020204020204" pitchFamily="34" charset="-122"/>
                <a:ea typeface="微软雅黑" panose="020B0503020204020204" pitchFamily="34" charset="-122"/>
                <a:cs typeface="微软雅黑" panose="020B0503020204020204" pitchFamily="34" charset="-122"/>
              </a:rPr>
              <a:t>已经</a:t>
            </a:r>
            <a:r>
              <a:rPr sz="1300" dirty="0" smtClean="0">
                <a:latin typeface="微软雅黑" panose="020B0503020204020204" pitchFamily="34" charset="-122"/>
                <a:ea typeface="微软雅黑" panose="020B0503020204020204" pitchFamily="34" charset="-122"/>
                <a:cs typeface="微软雅黑" panose="020B0503020204020204" pitchFamily="34" charset="-122"/>
              </a:rPr>
              <a:t>在</a:t>
            </a:r>
            <a:r>
              <a:rPr sz="1300" dirty="0">
                <a:latin typeface="微软雅黑" panose="020B0503020204020204" pitchFamily="34" charset="-122"/>
                <a:ea typeface="微软雅黑" panose="020B0503020204020204" pitchFamily="34" charset="-122"/>
                <a:cs typeface="微软雅黑" panose="020B0503020204020204" pitchFamily="34" charset="-122"/>
              </a:rPr>
              <a:t>3</a:t>
            </a:r>
            <a:r>
              <a:rPr sz="1300" dirty="0" smtClean="0">
                <a:latin typeface="微软雅黑" panose="020B0503020204020204" pitchFamily="34" charset="-122"/>
                <a:ea typeface="微软雅黑" panose="020B0503020204020204" pitchFamily="34" charset="-122"/>
                <a:cs typeface="微软雅黑" panose="020B0503020204020204" pitchFamily="34" charset="-122"/>
              </a:rPr>
              <a:t>月</a:t>
            </a:r>
            <a:r>
              <a:rPr lang="en-US" sz="1300" dirty="0" smtClean="0">
                <a:latin typeface="微软雅黑" panose="020B0503020204020204" pitchFamily="34" charset="-122"/>
                <a:ea typeface="微软雅黑" panose="020B0503020204020204" pitchFamily="34" charset="-122"/>
                <a:cs typeface="微软雅黑" panose="020B0503020204020204" pitchFamily="34" charset="-122"/>
              </a:rPr>
              <a:t>16</a:t>
            </a:r>
            <a:r>
              <a:rPr lang="zh-CN" altLang="en-US" sz="1300" dirty="0" smtClean="0">
                <a:latin typeface="微软雅黑" panose="020B0503020204020204" pitchFamily="34" charset="-122"/>
                <a:ea typeface="微软雅黑" panose="020B0503020204020204" pitchFamily="34" charset="-122"/>
                <a:cs typeface="微软雅黑" panose="020B0503020204020204" pitchFamily="34" charset="-122"/>
              </a:rPr>
              <a:t>号</a:t>
            </a:r>
            <a:r>
              <a:rPr sz="1300" dirty="0" err="1" smtClean="0">
                <a:latin typeface="微软雅黑" panose="020B0503020204020204" pitchFamily="34" charset="-122"/>
                <a:ea typeface="微软雅黑" panose="020B0503020204020204" pitchFamily="34" charset="-122"/>
                <a:cs typeface="微软雅黑" panose="020B0503020204020204" pitchFamily="34" charset="-122"/>
              </a:rPr>
              <a:t>推出新功能</a:t>
            </a:r>
            <a:r>
              <a:rPr sz="1300" dirty="0" err="1">
                <a:latin typeface="微软雅黑" panose="020B0503020204020204" pitchFamily="34" charset="-122"/>
                <a:ea typeface="微软雅黑" panose="020B0503020204020204" pitchFamily="34" charset="-122"/>
                <a:cs typeface="微软雅黑" panose="020B0503020204020204" pitchFamily="34" charset="-122"/>
              </a:rPr>
              <a:t>，在搜索引擎中加入类似ChatGPT的对话式机器人“文心一言</a:t>
            </a:r>
            <a:r>
              <a:rPr sz="1300" dirty="0">
                <a:latin typeface="微软雅黑" panose="020B0503020204020204" pitchFamily="34" charset="-122"/>
                <a:ea typeface="微软雅黑" panose="020B0503020204020204" pitchFamily="34" charset="-122"/>
                <a:cs typeface="微软雅黑" panose="020B0503020204020204" pitchFamily="34" charset="-122"/>
              </a:rPr>
              <a:t>”。</a:t>
            </a:r>
            <a:endParaRPr sz="13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custDataLst>
              <p:tags r:id="rId14"/>
            </p:custDataLst>
          </p:nvPr>
        </p:nvSpPr>
        <p:spPr>
          <a:xfrm>
            <a:off x="404090" y="6531956"/>
            <a:ext cx="5534660" cy="245110"/>
          </a:xfrm>
          <a:prstGeom prst="rect">
            <a:avLst/>
          </a:prstGeom>
          <a:noFill/>
        </p:spPr>
        <p:txBody>
          <a:bodyPr wrap="square" rtlCol="0">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Google</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Bing</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，《序幕揭开：ChatGPT将AIGC推向“平民化”时代》</a:t>
            </a:r>
            <a:endParaRPr 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1" name="图片 100" descr="C:\Users\caizh\Desktop\图片1.jpg图片1"/>
          <p:cNvPicPr/>
          <p:nvPr>
            <p:custDataLst>
              <p:tags r:id="rId1"/>
            </p:custDataLst>
          </p:nvPr>
        </p:nvPicPr>
        <p:blipFill>
          <a:blip r:embed="rId2"/>
          <a:srcRect/>
          <a:stretch>
            <a:fillRect/>
          </a:stretch>
        </p:blipFill>
        <p:spPr>
          <a:xfrm>
            <a:off x="9166860" y="3230245"/>
            <a:ext cx="1979930" cy="3117850"/>
          </a:xfrm>
          <a:prstGeom prst="rect">
            <a:avLst/>
          </a:prstGeom>
          <a:noFill/>
          <a:ln w="9525">
            <a:noFill/>
          </a:ln>
        </p:spPr>
      </p:pic>
      <p:sp>
        <p:nvSpPr>
          <p:cNvPr id="4" name="标题 1"/>
          <p:cNvSpPr txBox="1"/>
          <p:nvPr/>
        </p:nvSpPr>
        <p:spPr>
          <a:xfrm>
            <a:off x="551373" y="32267"/>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sz="2800" b="1" dirty="0">
                <a:latin typeface="微软雅黑" panose="020B0503020204020204" pitchFamily="34" charset="-122"/>
                <a:ea typeface="微软雅黑" panose="020B0503020204020204" pitchFamily="34" charset="-122"/>
                <a:sym typeface="+mn-ea"/>
              </a:rPr>
              <a:t>ChatGPT</a:t>
            </a:r>
            <a:r>
              <a:rPr lang="en-US" sz="2800" b="1" dirty="0">
                <a:latin typeface="微软雅黑" panose="020B0503020204020204" pitchFamily="34" charset="-122"/>
                <a:ea typeface="微软雅黑" panose="020B0503020204020204" pitchFamily="34" charset="-122"/>
                <a:sym typeface="+mn-ea"/>
              </a:rPr>
              <a:t>+</a:t>
            </a:r>
            <a:r>
              <a:rPr lang="zh-CN" altLang="en-US" sz="2800" b="1" dirty="0">
                <a:latin typeface="微软雅黑" panose="020B0503020204020204" pitchFamily="34" charset="-122"/>
                <a:ea typeface="微软雅黑" panose="020B0503020204020204" pitchFamily="34" charset="-122"/>
                <a:sym typeface="+mn-ea"/>
              </a:rPr>
              <a:t>虚拟</a:t>
            </a:r>
            <a:r>
              <a:rPr lang="zh-CN" sz="2800" b="1" dirty="0">
                <a:latin typeface="微软雅黑" panose="020B0503020204020204" pitchFamily="34" charset="-122"/>
                <a:ea typeface="微软雅黑" panose="020B0503020204020204" pitchFamily="34" charset="-122"/>
              </a:rPr>
              <a:t>个人助手：带来</a:t>
            </a:r>
            <a:r>
              <a:rPr lang="zh-CN" sz="2800" b="1" dirty="0">
                <a:latin typeface="微软雅黑" panose="020B0503020204020204" pitchFamily="34" charset="-122"/>
                <a:ea typeface="微软雅黑" panose="020B0503020204020204" pitchFamily="34" charset="-122"/>
                <a:sym typeface="+mn-ea"/>
              </a:rPr>
              <a:t>更多</a:t>
            </a:r>
            <a:r>
              <a:rPr lang="zh-CN" sz="2800" b="1" dirty="0">
                <a:latin typeface="微软雅黑" panose="020B0503020204020204" pitchFamily="34" charset="-122"/>
                <a:ea typeface="微软雅黑" panose="020B0503020204020204" pitchFamily="34" charset="-122"/>
              </a:rPr>
              <a:t>想象空间</a:t>
            </a:r>
            <a:endParaRPr lang="zh-CN" sz="2800" b="1" dirty="0">
              <a:latin typeface="微软雅黑" panose="020B0503020204020204" pitchFamily="34" charset="-122"/>
              <a:ea typeface="微软雅黑" panose="020B0503020204020204" pitchFamily="34" charset="-122"/>
            </a:endParaRPr>
          </a:p>
        </p:txBody>
      </p:sp>
      <p:sp>
        <p:nvSpPr>
          <p:cNvPr id="5" name="Freeform 3"/>
          <p:cNvSpPr/>
          <p:nvPr/>
        </p:nvSpPr>
        <p:spPr>
          <a:xfrm flipV="1">
            <a:off x="-17626" y="590695"/>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3" name="文本框 2"/>
          <p:cNvSpPr txBox="1"/>
          <p:nvPr/>
        </p:nvSpPr>
        <p:spPr>
          <a:xfrm>
            <a:off x="376555" y="1066401"/>
            <a:ext cx="11506200" cy="532903"/>
          </a:xfrm>
          <a:prstGeom prst="rect">
            <a:avLst/>
          </a:prstGeom>
          <a:noFill/>
          <a:ln w="25400">
            <a:noFill/>
          </a:ln>
        </p:spPr>
        <p:txBody>
          <a:bodyPr wrap="square">
            <a:spAutoFit/>
          </a:bodyPr>
          <a:lstStyle/>
          <a:p>
            <a:pPr indent="0" fontAlgn="auto">
              <a:lnSpc>
                <a:spcPct val="125000"/>
              </a:lnSpc>
            </a:pPr>
            <a:r>
              <a:rPr lang="zh-CN" altLang="en-US" sz="1200" b="1" i="0" dirty="0">
                <a:latin typeface="微软雅黑" panose="020B0503020204020204" pitchFamily="34" charset="-122"/>
                <a:ea typeface="微软雅黑" panose="020B0503020204020204" pitchFamily="34" charset="-122"/>
                <a:cs typeface="微软雅黑" panose="020B0503020204020204" pitchFamily="34" charset="-122"/>
              </a:rPr>
              <a:t>个人助手</a:t>
            </a:r>
            <a:r>
              <a:rPr lang="zh-CN" altLang="en-US" sz="1200" i="0" dirty="0">
                <a:latin typeface="微软雅黑" panose="020B0503020204020204" pitchFamily="34" charset="-122"/>
                <a:ea typeface="微软雅黑" panose="020B0503020204020204" pitchFamily="34" charset="-122"/>
                <a:cs typeface="微软雅黑" panose="020B0503020204020204" pitchFamily="34" charset="-122"/>
              </a:rPr>
              <a:t>的实现主要依靠</a:t>
            </a:r>
            <a:r>
              <a:rPr lang="zh-CN" altLang="en-US" sz="1200" b="1" i="0" dirty="0">
                <a:latin typeface="微软雅黑" panose="020B0503020204020204" pitchFamily="34" charset="-122"/>
                <a:ea typeface="微软雅黑" panose="020B0503020204020204" pitchFamily="34" charset="-122"/>
                <a:cs typeface="微软雅黑" panose="020B0503020204020204" pitchFamily="34" charset="-122"/>
              </a:rPr>
              <a:t>简单的规则和预设的逻辑</a:t>
            </a:r>
            <a:r>
              <a:rPr lang="zh-CN" altLang="en-US" sz="1200" i="0" dirty="0">
                <a:latin typeface="微软雅黑" panose="020B0503020204020204" pitchFamily="34" charset="-122"/>
                <a:ea typeface="微软雅黑" panose="020B0503020204020204" pitchFamily="34" charset="-122"/>
                <a:cs typeface="微软雅黑" panose="020B0503020204020204" pitchFamily="34" charset="-122"/>
              </a:rPr>
              <a:t>。用户只能通过指定的</a:t>
            </a:r>
            <a:r>
              <a:rPr lang="zh-CN" altLang="en-US" sz="1200" b="1" i="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关键词或命令</a:t>
            </a:r>
            <a:r>
              <a:rPr lang="zh-CN" altLang="en-US" sz="1200" i="0" dirty="0">
                <a:latin typeface="微软雅黑" panose="020B0503020204020204" pitchFamily="34" charset="-122"/>
                <a:ea typeface="微软雅黑" panose="020B0503020204020204" pitchFamily="34" charset="-122"/>
                <a:cs typeface="微软雅黑" panose="020B0503020204020204" pitchFamily="34" charset="-122"/>
              </a:rPr>
              <a:t>来与个人助手进行交互</a:t>
            </a:r>
            <a:r>
              <a:rPr lang="zh-CN" altLang="en-US" sz="1200" i="0" dirty="0" smtClean="0">
                <a:latin typeface="微软雅黑" panose="020B0503020204020204" pitchFamily="34" charset="-122"/>
                <a:ea typeface="微软雅黑" panose="020B0503020204020204" pitchFamily="34" charset="-122"/>
                <a:cs typeface="微软雅黑" panose="020B0503020204020204" pitchFamily="34" charset="-122"/>
              </a:rPr>
              <a:t>，且其回答</a:t>
            </a:r>
            <a:r>
              <a:rPr lang="zh-CN" altLang="en-US" sz="1200" i="0" dirty="0">
                <a:latin typeface="微软雅黑" panose="020B0503020204020204" pitchFamily="34" charset="-122"/>
                <a:ea typeface="微软雅黑" panose="020B0503020204020204" pitchFamily="34" charset="-122"/>
                <a:cs typeface="微软雅黑" panose="020B0503020204020204" pitchFamily="34" charset="-122"/>
              </a:rPr>
              <a:t>也</a:t>
            </a:r>
            <a:r>
              <a:rPr lang="zh-CN" altLang="en-US" sz="1200" b="1" i="0" dirty="0">
                <a:latin typeface="微软雅黑" panose="020B0503020204020204" pitchFamily="34" charset="-122"/>
                <a:ea typeface="微软雅黑" panose="020B0503020204020204" pitchFamily="34" charset="-122"/>
                <a:cs typeface="微软雅黑" panose="020B0503020204020204" pitchFamily="34" charset="-122"/>
              </a:rPr>
              <a:t>受到预设规则的限制</a:t>
            </a:r>
            <a:r>
              <a:rPr lang="zh-CN" altLang="en-US" sz="1200" i="0" dirty="0">
                <a:latin typeface="微软雅黑" panose="020B0503020204020204" pitchFamily="34" charset="-122"/>
                <a:ea typeface="微软雅黑" panose="020B0503020204020204" pitchFamily="34" charset="-122"/>
                <a:cs typeface="微软雅黑" panose="020B0503020204020204" pitchFamily="34" charset="-122"/>
              </a:rPr>
              <a:t>。这种方式的</a:t>
            </a:r>
            <a:r>
              <a:rPr lang="zh-CN" altLang="en-US" sz="1200" b="1" i="0" dirty="0">
                <a:latin typeface="微软雅黑" panose="020B0503020204020204" pitchFamily="34" charset="-122"/>
                <a:ea typeface="微软雅黑" panose="020B0503020204020204" pitchFamily="34" charset="-122"/>
                <a:cs typeface="微软雅黑" panose="020B0503020204020204" pitchFamily="34" charset="-122"/>
              </a:rPr>
              <a:t>缺点</a:t>
            </a:r>
            <a:r>
              <a:rPr lang="zh-CN" altLang="en-US" sz="1200" i="0" dirty="0" smtClean="0">
                <a:latin typeface="微软雅黑" panose="020B0503020204020204" pitchFamily="34" charset="-122"/>
                <a:ea typeface="微软雅黑" panose="020B0503020204020204" pitchFamily="34" charset="-122"/>
                <a:cs typeface="微软雅黑" panose="020B0503020204020204" pitchFamily="34" charset="-122"/>
              </a:rPr>
              <a:t>是：用户的体验</a:t>
            </a:r>
            <a:r>
              <a:rPr lang="zh-CN" altLang="en-US" sz="1200" i="0" dirty="0">
                <a:latin typeface="微软雅黑" panose="020B0503020204020204" pitchFamily="34" charset="-122"/>
                <a:ea typeface="微软雅黑" panose="020B0503020204020204" pitchFamily="34" charset="-122"/>
                <a:cs typeface="微软雅黑" panose="020B0503020204020204" pitchFamily="34" charset="-122"/>
              </a:rPr>
              <a:t>比较受限，</a:t>
            </a:r>
            <a:r>
              <a:rPr lang="zh-CN" altLang="en-US" sz="1200" i="0" dirty="0" smtClean="0">
                <a:latin typeface="微软雅黑" panose="020B0503020204020204" pitchFamily="34" charset="-122"/>
                <a:ea typeface="微软雅黑" panose="020B0503020204020204" pitchFamily="34" charset="-122"/>
                <a:cs typeface="微软雅黑" panose="020B0503020204020204" pitchFamily="34" charset="-122"/>
              </a:rPr>
              <a:t>无法用自然语言进行流畅的</a:t>
            </a:r>
            <a:r>
              <a:rPr lang="zh-CN" altLang="en-US" sz="1200" i="0" dirty="0">
                <a:latin typeface="微软雅黑" panose="020B0503020204020204" pitchFamily="34" charset="-122"/>
                <a:ea typeface="微软雅黑" panose="020B0503020204020204" pitchFamily="34" charset="-122"/>
                <a:cs typeface="微软雅黑" panose="020B0503020204020204" pitchFamily="34" charset="-122"/>
              </a:rPr>
              <a:t>对话，同时对于复杂的场景和</a:t>
            </a:r>
            <a:r>
              <a:rPr lang="zh-CN" altLang="en-US" sz="1200" i="0" dirty="0" smtClean="0">
                <a:latin typeface="微软雅黑" panose="020B0503020204020204" pitchFamily="34" charset="-122"/>
                <a:ea typeface="微软雅黑" panose="020B0503020204020204" pitchFamily="34" charset="-122"/>
                <a:cs typeface="微软雅黑" panose="020B0503020204020204" pitchFamily="34" charset="-122"/>
              </a:rPr>
              <a:t>问题，也难以给出准确</a:t>
            </a:r>
            <a:r>
              <a:rPr lang="zh-CN" altLang="en-US" sz="1200" i="0" dirty="0">
                <a:latin typeface="微软雅黑" panose="020B0503020204020204" pitchFamily="34" charset="-122"/>
                <a:ea typeface="微软雅黑" panose="020B0503020204020204" pitchFamily="34" charset="-122"/>
                <a:cs typeface="微软雅黑" panose="020B0503020204020204" pitchFamily="34" charset="-122"/>
              </a:rPr>
              <a:t>的回答。</a:t>
            </a:r>
            <a:endParaRPr lang="zh-CN" altLang="en-US" sz="1200" i="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5" name="文本框 14"/>
          <p:cNvSpPr txBox="1"/>
          <p:nvPr>
            <p:custDataLst>
              <p:tags r:id="rId3"/>
            </p:custDataLst>
          </p:nvPr>
        </p:nvSpPr>
        <p:spPr>
          <a:xfrm>
            <a:off x="376555" y="2007182"/>
            <a:ext cx="11639319" cy="784830"/>
          </a:xfrm>
          <a:prstGeom prst="rect">
            <a:avLst/>
          </a:prstGeom>
          <a:noFill/>
          <a:ln w="25400">
            <a:noFill/>
          </a:ln>
        </p:spPr>
        <p:txBody>
          <a:bodyPr wrap="square" rtlCol="0">
            <a:spAutoFit/>
          </a:bodyPr>
          <a:lstStyle/>
          <a:p>
            <a:pPr>
              <a:lnSpc>
                <a:spcPct val="125000"/>
              </a:lnSpc>
              <a:spcBef>
                <a:spcPts val="0"/>
              </a:spcBef>
              <a:spcAft>
                <a:spcPts val="0"/>
              </a:spcAft>
            </a:pP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基于</a:t>
            </a:r>
            <a:r>
              <a:rPr sz="1200" dirty="0" err="1" smtClean="0">
                <a:latin typeface="微软雅黑" panose="020B0503020204020204" pitchFamily="34" charset="-122"/>
                <a:ea typeface="微软雅黑" panose="020B0503020204020204" pitchFamily="34" charset="-122"/>
                <a:cs typeface="微软雅黑" panose="020B0503020204020204" pitchFamily="34" charset="-122"/>
              </a:rPr>
              <a:t>ChatGPT，个人助手不仅</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能</a:t>
            </a:r>
            <a:r>
              <a:rPr sz="1200" dirty="0" err="1" smtClean="0">
                <a:latin typeface="微软雅黑" panose="020B0503020204020204" pitchFamily="34" charset="-122"/>
                <a:ea typeface="微软雅黑" panose="020B0503020204020204" pitchFamily="34" charset="-122"/>
                <a:cs typeface="微软雅黑" panose="020B0503020204020204" pitchFamily="34" charset="-122"/>
              </a:rPr>
              <a:t>理解用户的</a:t>
            </a:r>
            <a:r>
              <a:rPr lang="zh-CN" altLang="en-US" sz="1200" b="1" dirty="0" smtClean="0">
                <a:latin typeface="微软雅黑" panose="020B0503020204020204" pitchFamily="34" charset="-122"/>
                <a:ea typeface="微软雅黑" panose="020B0503020204020204" pitchFamily="34" charset="-122"/>
                <a:cs typeface="微软雅黑" panose="020B0503020204020204" pitchFamily="34" charset="-122"/>
              </a:rPr>
              <a:t>真实意图</a:t>
            </a:r>
            <a:r>
              <a:rPr sz="1200" dirty="0" smtClean="0">
                <a:latin typeface="微软雅黑" panose="020B0503020204020204" pitchFamily="34" charset="-122"/>
                <a:ea typeface="微软雅黑" panose="020B0503020204020204" pitchFamily="34" charset="-122"/>
                <a:cs typeface="微软雅黑" panose="020B0503020204020204" pitchFamily="34" charset="-122"/>
              </a:rPr>
              <a:t>，</a:t>
            </a:r>
            <a:r>
              <a:rPr sz="1200" dirty="0" err="1" smtClean="0">
                <a:latin typeface="微软雅黑" panose="020B0503020204020204" pitchFamily="34" charset="-122"/>
                <a:ea typeface="微软雅黑" panose="020B0503020204020204" pitchFamily="34" charset="-122"/>
                <a:cs typeface="微软雅黑" panose="020B0503020204020204" pitchFamily="34" charset="-122"/>
              </a:rPr>
              <a:t>还能进行推理和分析，给出</a:t>
            </a:r>
            <a:r>
              <a:rPr sz="1200" b="1" dirty="0" err="1" smtClean="0">
                <a:latin typeface="微软雅黑" panose="020B0503020204020204" pitchFamily="34" charset="-122"/>
                <a:ea typeface="微软雅黑" panose="020B0503020204020204" pitchFamily="34" charset="-122"/>
                <a:cs typeface="微软雅黑" panose="020B0503020204020204" pitchFamily="34" charset="-122"/>
              </a:rPr>
              <a:t>更加准确和个性化的回答</a:t>
            </a:r>
            <a:r>
              <a:rPr sz="1200" dirty="0" err="1" smtClean="0">
                <a:latin typeface="微软雅黑" panose="020B0503020204020204" pitchFamily="34" charset="-122"/>
                <a:ea typeface="微软雅黑" panose="020B0503020204020204" pitchFamily="34" charset="-122"/>
                <a:cs typeface="微软雅黑" panose="020B0503020204020204" pitchFamily="34" charset="-122"/>
              </a:rPr>
              <a:t>。用户</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也能直接用自然语言对话</a:t>
            </a:r>
            <a:r>
              <a:rPr sz="1200" dirty="0" smtClean="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而</a:t>
            </a:r>
            <a:r>
              <a:rPr sz="1200" dirty="0" smtClean="0">
                <a:latin typeface="微软雅黑" panose="020B0503020204020204" pitchFamily="34" charset="-122"/>
                <a:ea typeface="微软雅黑" panose="020B0503020204020204" pitchFamily="34" charset="-122"/>
                <a:cs typeface="微软雅黑" panose="020B0503020204020204" pitchFamily="34" charset="-122"/>
              </a:rPr>
              <a:t>无</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rPr>
              <a:t>须</a:t>
            </a:r>
            <a:r>
              <a:rPr sz="1200" dirty="0" err="1" smtClean="0">
                <a:latin typeface="微软雅黑" panose="020B0503020204020204" pitchFamily="34" charset="-122"/>
                <a:ea typeface="微软雅黑" panose="020B0503020204020204" pitchFamily="34" charset="-122"/>
                <a:cs typeface="微软雅黑" panose="020B0503020204020204" pitchFamily="34" charset="-122"/>
              </a:rPr>
              <a:t>受到预设规则的限制</a:t>
            </a:r>
            <a:r>
              <a:rPr sz="1200" dirty="0" err="1">
                <a:latin typeface="微软雅黑" panose="020B0503020204020204" pitchFamily="34" charset="-122"/>
                <a:ea typeface="微软雅黑" panose="020B0503020204020204" pitchFamily="34" charset="-122"/>
                <a:cs typeface="微软雅黑" panose="020B0503020204020204" pitchFamily="34" charset="-122"/>
              </a:rPr>
              <a:t>。</a:t>
            </a:r>
            <a:r>
              <a:rPr sz="1200" dirty="0" err="1">
                <a:latin typeface="微软雅黑" panose="020B0503020204020204" pitchFamily="34" charset="-122"/>
                <a:ea typeface="微软雅黑" panose="020B0503020204020204" pitchFamily="34" charset="-122"/>
                <a:cs typeface="微软雅黑" panose="020B0503020204020204" pitchFamily="34" charset="-122"/>
                <a:sym typeface="+mn-ea"/>
              </a:rPr>
              <a:t>随着ChatGPT的出圈，</a:t>
            </a:r>
            <a:r>
              <a:rPr sz="12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各大社交媒体加大了布局力度</a:t>
            </a:r>
            <a:r>
              <a:rPr lang="zh-CN" altLang="en-US" sz="1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sz="12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一方面</a:t>
            </a:r>
            <a:r>
              <a:rPr sz="1200" dirty="0">
                <a:latin typeface="微软雅黑" panose="020B0503020204020204" pitchFamily="34" charset="-122"/>
                <a:ea typeface="微软雅黑" panose="020B0503020204020204" pitchFamily="34" charset="-122"/>
                <a:cs typeface="微软雅黑" panose="020B0503020204020204" pitchFamily="34" charset="-122"/>
                <a:sym typeface="+mn-ea"/>
              </a:rPr>
              <a:t>，通过在社交媒体中嵌入聊天机器人，能够借助GPT的训练语料知识库，</a:t>
            </a:r>
            <a:r>
              <a:rPr sz="1200" b="1" dirty="0">
                <a:latin typeface="微软雅黑" panose="020B0503020204020204" pitchFamily="34" charset="-122"/>
                <a:ea typeface="微软雅黑" panose="020B0503020204020204" pitchFamily="34" charset="-122"/>
                <a:cs typeface="微软雅黑" panose="020B0503020204020204" pitchFamily="34" charset="-122"/>
                <a:sym typeface="+mn-ea"/>
              </a:rPr>
              <a:t>解决用户的实际问题，比如推荐一份食谱、旅行计划等</a:t>
            </a:r>
            <a:r>
              <a:rPr sz="1200" dirty="0">
                <a:latin typeface="微软雅黑" panose="020B0503020204020204" pitchFamily="34" charset="-122"/>
                <a:ea typeface="微软雅黑" panose="020B0503020204020204" pitchFamily="34" charset="-122"/>
                <a:cs typeface="微软雅黑" panose="020B0503020204020204" pitchFamily="34" charset="-122"/>
                <a:sym typeface="+mn-ea"/>
              </a:rPr>
              <a:t>；另一方面，部分聊天机器人还具备</a:t>
            </a:r>
            <a:r>
              <a:rPr sz="1200" b="1" dirty="0">
                <a:latin typeface="微软雅黑" panose="020B0503020204020204" pitchFamily="34" charset="-122"/>
                <a:ea typeface="微软雅黑" panose="020B0503020204020204" pitchFamily="34" charset="-122"/>
                <a:cs typeface="微软雅黑" panose="020B0503020204020204" pitchFamily="34" charset="-122"/>
                <a:sym typeface="+mn-ea"/>
              </a:rPr>
              <a:t>上下文理解能力</a:t>
            </a:r>
            <a:r>
              <a:rPr sz="1200" dirty="0">
                <a:latin typeface="微软雅黑" panose="020B0503020204020204" pitchFamily="34" charset="-122"/>
                <a:ea typeface="微软雅黑" panose="020B0503020204020204" pitchFamily="34" charset="-122"/>
                <a:cs typeface="微软雅黑" panose="020B0503020204020204" pitchFamily="34" charset="-122"/>
                <a:sym typeface="+mn-ea"/>
              </a:rPr>
              <a:t>，具有聆听、陪伴的功能。</a:t>
            </a:r>
            <a:endParaRPr sz="12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0" name="textbox 130"/>
          <p:cNvSpPr/>
          <p:nvPr>
            <p:custDataLst>
              <p:tags r:id="rId4"/>
            </p:custDataLst>
          </p:nvPr>
        </p:nvSpPr>
        <p:spPr>
          <a:xfrm>
            <a:off x="551180" y="3029903"/>
            <a:ext cx="1291590" cy="156210"/>
          </a:xfrm>
          <a:prstGeom prst="rect">
            <a:avLst/>
          </a:prstGeom>
        </p:spPr>
        <p:txBody>
          <a:bodyPr vert="horz" wrap="square" lIns="0" tIns="0" rIns="0" bIns="0" anchor="ctr" anchorCtr="0"/>
          <a:lstStyle/>
          <a:p>
            <a:pPr marL="12700" algn="l" rtl="0" eaLnBrk="0">
              <a:lnSpc>
                <a:spcPct val="95000"/>
              </a:lnSpc>
            </a:pPr>
            <a:r>
              <a:rPr lang="zh-CN" sz="1000" b="1" spc="-10" dirty="0">
                <a:ln w="3265" cap="flat" cmpd="sng">
                  <a:noFill/>
                  <a:prstDash val="solid"/>
                  <a:round/>
                </a:ln>
                <a:solidFill>
                  <a:schemeClr val="tx1">
                    <a:alpha val="100000"/>
                  </a:schemeClr>
                </a:solidFill>
                <a:latin typeface="微软雅黑" panose="020B0503020204020204" pitchFamily="34" charset="-122"/>
                <a:ea typeface="微软雅黑" panose="020B0503020204020204" pitchFamily="34" charset="-122"/>
                <a:cs typeface="楷体" panose="02010609060101010101" pitchFamily="49" charset="-122"/>
              </a:rPr>
              <a:t>当前手机个人助手</a:t>
            </a:r>
            <a:endParaRPr lang="zh-CN" sz="1000" b="1" spc="-10" dirty="0">
              <a:ln w="3265" cap="flat" cmpd="sng">
                <a:noFill/>
                <a:prstDash val="solid"/>
                <a:round/>
              </a:ln>
              <a:solidFill>
                <a:schemeClr val="tx1">
                  <a:alpha val="100000"/>
                </a:scheme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1" name="textbox 130"/>
          <p:cNvSpPr/>
          <p:nvPr>
            <p:custDataLst>
              <p:tags r:id="rId5"/>
            </p:custDataLst>
          </p:nvPr>
        </p:nvSpPr>
        <p:spPr>
          <a:xfrm>
            <a:off x="6751320" y="3030220"/>
            <a:ext cx="4341495" cy="156210"/>
          </a:xfrm>
          <a:prstGeom prst="rect">
            <a:avLst/>
          </a:prstGeom>
        </p:spPr>
        <p:txBody>
          <a:bodyPr vert="horz" wrap="square" lIns="0" tIns="0" rIns="0" bIns="0" anchor="ctr" anchorCtr="0"/>
          <a:lstStyle/>
          <a:p>
            <a:pPr marL="12700" algn="l" rtl="0" eaLnBrk="0">
              <a:lnSpc>
                <a:spcPct val="95000"/>
              </a:lnSpc>
            </a:pPr>
            <a:r>
              <a:rPr lang="zh-CN" sz="1000" b="1" spc="-10" dirty="0">
                <a:ln w="3265" cap="flat" cmpd="sng">
                  <a:noFill/>
                  <a:prstDash val="solid"/>
                  <a:round/>
                </a:ln>
                <a:solidFill>
                  <a:schemeClr val="tx1">
                    <a:alpha val="100000"/>
                  </a:schemeClr>
                </a:solidFill>
                <a:latin typeface="微软雅黑" panose="020B0503020204020204" pitchFamily="34" charset="-122"/>
                <a:ea typeface="微软雅黑" panose="020B0503020204020204" pitchFamily="34" charset="-122"/>
                <a:cs typeface="楷体" panose="02010609060101010101" pitchFamily="49" charset="-122"/>
              </a:rPr>
              <a:t>MyAI：snapchat推出的由最新版ChatGPT支持的聊天机器人</a:t>
            </a:r>
            <a:endParaRPr lang="zh-CN" sz="1000" b="1" spc="-10" dirty="0">
              <a:ln w="3265" cap="flat" cmpd="sng">
                <a:noFill/>
                <a:prstDash val="solid"/>
                <a:round/>
              </a:ln>
              <a:solidFill>
                <a:schemeClr val="tx1">
                  <a:alpha val="100000"/>
                </a:scheme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2" name="文本框 11"/>
          <p:cNvSpPr txBox="1"/>
          <p:nvPr>
            <p:custDataLst>
              <p:tags r:id="rId6"/>
            </p:custDataLst>
          </p:nvPr>
        </p:nvSpPr>
        <p:spPr>
          <a:xfrm>
            <a:off x="377190" y="710687"/>
            <a:ext cx="2819400" cy="337185"/>
          </a:xfrm>
          <a:prstGeom prst="rect">
            <a:avLst/>
          </a:prstGeom>
          <a:solidFill>
            <a:schemeClr val="bg2">
              <a:lumMod val="90000"/>
            </a:schemeClr>
          </a:solidFill>
        </p:spPr>
        <p:txBody>
          <a:bodyPr wrap="square">
            <a:spAutoFit/>
          </a:bodyPr>
          <a:lstStyle/>
          <a:p>
            <a:pPr indent="0">
              <a:buFont typeface="+mj-lt"/>
              <a:buNone/>
            </a:pPr>
            <a:r>
              <a:rPr lang="zh-CN" altLang="en-US" sz="1600" b="1" i="0" dirty="0">
                <a:latin typeface="微软雅黑" panose="020B0503020204020204" pitchFamily="34" charset="-122"/>
                <a:ea typeface="微软雅黑" panose="020B0503020204020204" pitchFamily="34" charset="-122"/>
                <a:cs typeface="微软雅黑" panose="020B0503020204020204" pitchFamily="34" charset="-122"/>
              </a:rPr>
              <a:t>在ChatGPT之前：</a:t>
            </a:r>
            <a:endParaRPr lang="zh-CN" altLang="en-US" sz="1600" b="1" i="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文本框 13"/>
          <p:cNvSpPr txBox="1"/>
          <p:nvPr>
            <p:custDataLst>
              <p:tags r:id="rId7"/>
            </p:custDataLst>
          </p:nvPr>
        </p:nvSpPr>
        <p:spPr>
          <a:xfrm>
            <a:off x="377190" y="1612616"/>
            <a:ext cx="2819400" cy="337185"/>
          </a:xfrm>
          <a:prstGeom prst="rect">
            <a:avLst/>
          </a:prstGeom>
          <a:solidFill>
            <a:schemeClr val="accent2">
              <a:lumMod val="20000"/>
              <a:lumOff val="80000"/>
            </a:schemeClr>
          </a:solidFill>
        </p:spPr>
        <p:txBody>
          <a:bodyPr wrap="square">
            <a:spAutoFit/>
          </a:bodyPr>
          <a:lstStyle/>
          <a:p>
            <a:pPr indent="0">
              <a:buFont typeface="+mj-lt"/>
              <a:buNone/>
            </a:pPr>
            <a:r>
              <a:rPr lang="zh-CN" altLang="en-US" sz="1600" b="1" i="0" dirty="0">
                <a:latin typeface="微软雅黑" panose="020B0503020204020204" pitchFamily="34" charset="-122"/>
                <a:ea typeface="微软雅黑" panose="020B0503020204020204" pitchFamily="34" charset="-122"/>
                <a:cs typeface="微软雅黑" panose="020B0503020204020204" pitchFamily="34" charset="-122"/>
              </a:rPr>
              <a:t>在ChatGPT之后：</a:t>
            </a:r>
            <a:endParaRPr lang="zh-CN" altLang="en-US" sz="1600" b="1" i="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文本框 17"/>
          <p:cNvSpPr txBox="1"/>
          <p:nvPr>
            <p:custDataLst>
              <p:tags r:id="rId8"/>
            </p:custDataLst>
          </p:nvPr>
        </p:nvSpPr>
        <p:spPr>
          <a:xfrm>
            <a:off x="228600" y="6522720"/>
            <a:ext cx="6724650" cy="245110"/>
          </a:xfrm>
          <a:prstGeom prst="rect">
            <a:avLst/>
          </a:prstGeom>
          <a:noFill/>
        </p:spPr>
        <p:txBody>
          <a:bodyPr wrap="square" rtlCol="0">
            <a:spAutoFit/>
          </a:bodyPr>
          <a:lstStyle/>
          <a:p>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资料来源：TheVerge，华泰研究，OpenAI官网，</a:t>
            </a:r>
            <a:r>
              <a:rPr sz="10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《哈尔滨工业大学：ChatGPT调研报告–20230308》</a:t>
            </a:r>
            <a:endParaRPr sz="10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0" name="图片 99"/>
          <p:cNvPicPr/>
          <p:nvPr>
            <p:custDataLst>
              <p:tags r:id="rId9"/>
            </p:custDataLst>
          </p:nvPr>
        </p:nvPicPr>
        <p:blipFill>
          <a:blip r:embed="rId10"/>
          <a:srcRect b="3370"/>
          <a:stretch>
            <a:fillRect/>
          </a:stretch>
        </p:blipFill>
        <p:spPr>
          <a:xfrm>
            <a:off x="6737350" y="3230245"/>
            <a:ext cx="2408555" cy="3112135"/>
          </a:xfrm>
          <a:prstGeom prst="rect">
            <a:avLst/>
          </a:prstGeom>
          <a:noFill/>
          <a:ln w="9525">
            <a:noFill/>
          </a:ln>
        </p:spPr>
      </p:pic>
      <p:pic>
        <p:nvPicPr>
          <p:cNvPr id="17" name="图片 16" descr="0f9d38b61b0e9a72b7e22446e757656"/>
          <p:cNvPicPr>
            <a:picLocks noChangeAspect="1"/>
          </p:cNvPicPr>
          <p:nvPr/>
        </p:nvPicPr>
        <p:blipFill>
          <a:blip r:embed="rId11"/>
          <a:srcRect t="31834"/>
          <a:stretch>
            <a:fillRect/>
          </a:stretch>
        </p:blipFill>
        <p:spPr>
          <a:xfrm>
            <a:off x="3964940" y="3234055"/>
            <a:ext cx="2050415" cy="3108960"/>
          </a:xfrm>
          <a:prstGeom prst="rect">
            <a:avLst/>
          </a:prstGeom>
        </p:spPr>
      </p:pic>
      <p:pic>
        <p:nvPicPr>
          <p:cNvPr id="9" name="图片 8" descr="0f9d38b61b0e9a72b7e22446e757656"/>
          <p:cNvPicPr>
            <a:picLocks noChangeAspect="1"/>
          </p:cNvPicPr>
          <p:nvPr/>
        </p:nvPicPr>
        <p:blipFill>
          <a:blip r:embed="rId11"/>
          <a:srcRect t="6732" b="70618"/>
          <a:stretch>
            <a:fillRect/>
          </a:stretch>
        </p:blipFill>
        <p:spPr>
          <a:xfrm>
            <a:off x="554990" y="4072890"/>
            <a:ext cx="2752090" cy="1386072"/>
          </a:xfrm>
          <a:prstGeom prst="rect">
            <a:avLst/>
          </a:prstGeom>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3326" y="91979"/>
            <a:ext cx="1641475" cy="595869"/>
          </a:xfrm>
          <a:prstGeom prst="rect">
            <a:avLst/>
          </a:prstGeom>
          <a:noFill/>
        </p:spPr>
        <p:txBody>
          <a:bodyPr wrap="none" lIns="0" tIns="0" rIns="0" bIns="45720" rtlCol="0">
            <a:spAutoFit/>
          </a:bodyPr>
          <a:lstStyle/>
          <a:p>
            <a:pPr>
              <a:lnSpc>
                <a:spcPts val="4700"/>
              </a:lnSpc>
            </a:pPr>
            <a:r>
              <a:rPr lang="zh-CN" altLang="en-US"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汇报提纲</a:t>
            </a:r>
            <a:endParaRPr lang="en-US" altLang="zh-CN"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1"/>
          <p:cNvSpPr txBox="1"/>
          <p:nvPr/>
        </p:nvSpPr>
        <p:spPr>
          <a:xfrm>
            <a:off x="885407" y="1193801"/>
            <a:ext cx="6896100" cy="5184496"/>
          </a:xfrm>
          <a:prstGeom prst="rect">
            <a:avLst/>
          </a:prstGeom>
          <a:noFill/>
        </p:spPr>
        <p:txBody>
          <a:bodyPr wrap="square" lIns="0" tIns="0" rIns="0" bIns="45720" rtlCol="0">
            <a:spAutoFit/>
          </a:bodyPr>
          <a:lstStyle/>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rPr>
              <a:t>火爆出圈</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rPr>
              <a:t>的原理与技术</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带来的机会与挑战</a:t>
            </a:r>
            <a:endParaRPr lang="en-US" altLang="zh-CN" sz="2665"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solidFill>
                  <a:schemeClr val="tx1"/>
                </a:solidFill>
                <a:latin typeface="微软雅黑" panose="020B0503020204020204" pitchFamily="34" charset="-122"/>
                <a:ea typeface="微软雅黑" panose="020B0503020204020204" pitchFamily="34" charset="-122"/>
              </a:rPr>
              <a:t>行业</a:t>
            </a:r>
            <a:r>
              <a:rPr lang="zh-CN" altLang="en-US" sz="2400" b="1" dirty="0" smtClean="0">
                <a:solidFill>
                  <a:schemeClr val="tx1"/>
                </a:solidFill>
                <a:latin typeface="微软雅黑" panose="020B0503020204020204" pitchFamily="34" charset="-122"/>
                <a:ea typeface="微软雅黑" panose="020B0503020204020204" pitchFamily="34" charset="-122"/>
              </a:rPr>
              <a:t>分析</a:t>
            </a:r>
            <a:endParaRPr lang="en-US" altLang="zh-CN" sz="2400" b="1" dirty="0" smtClean="0">
              <a:solidFill>
                <a:schemeClr val="tx1"/>
              </a:solidFill>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教育教学</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smtClean="0">
                <a:latin typeface="微软雅黑" panose="020B0503020204020204" pitchFamily="34" charset="-122"/>
                <a:ea typeface="微软雅黑" panose="020B0503020204020204" pitchFamily="34" charset="-122"/>
              </a:rPr>
              <a:t>应用</a:t>
            </a:r>
            <a:r>
              <a:rPr lang="zh-CN" altLang="en-US" sz="2400" b="1" dirty="0">
                <a:latin typeface="微软雅黑" panose="020B0503020204020204" pitchFamily="34" charset="-122"/>
                <a:ea typeface="微软雅黑" panose="020B0503020204020204" pitchFamily="34" charset="-122"/>
              </a:rPr>
              <a:t>分析</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国内形势</a:t>
            </a:r>
            <a:endParaRPr lang="zh-CN" altLang="en-US" sz="2400" b="1" dirty="0">
              <a:solidFill>
                <a:srgbClr val="FF0000"/>
              </a:solidFill>
              <a:latin typeface="微软雅黑" panose="020B0503020204020204" pitchFamily="34" charset="-122"/>
              <a:ea typeface="微软雅黑" panose="020B0503020204020204" pitchFamily="34" charset="-122"/>
            </a:endParaRPr>
          </a:p>
        </p:txBody>
      </p:sp>
      <p:sp>
        <p:nvSpPr>
          <p:cNvPr id="6"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800" b="1" dirty="0" smtClean="0">
                <a:latin typeface="微软雅黑" panose="020B0503020204020204" pitchFamily="34" charset="-122"/>
                <a:ea typeface="微软雅黑" panose="020B0503020204020204" pitchFamily="34" charset="-122"/>
              </a:rPr>
              <a:t>中美对比</a:t>
            </a:r>
            <a:endParaRPr lang="zh-CN" sz="2800" b="1" dirty="0" smtClean="0">
              <a:solidFill>
                <a:srgbClr val="FF0000"/>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485140" y="1877695"/>
            <a:ext cx="11066145" cy="1476375"/>
          </a:xfrm>
          <a:prstGeom prst="rect">
            <a:avLst/>
          </a:prstGeom>
          <a:noFill/>
        </p:spPr>
        <p:txBody>
          <a:bodyPr wrap="square" rtlCol="0">
            <a:spAutoFit/>
          </a:bodyPr>
          <a:lstStyle/>
          <a:p>
            <a:pPr>
              <a:lnSpc>
                <a:spcPct val="125000"/>
              </a:lnSpc>
              <a:spcBef>
                <a:spcPts val="0"/>
              </a:spcBef>
              <a:spcAft>
                <a:spcPts val="0"/>
              </a:spcAft>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目前美国ChatGPT的技术领先国内公司2-3年，中美技术差距主要在于:</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25000"/>
              </a:lnSpc>
              <a:spcBef>
                <a:spcPts val="0"/>
              </a:spcBef>
              <a:spcAft>
                <a:spcPts val="0"/>
              </a:spcAft>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1)中国原创模型匮乏，算法深刻见解待提升；</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25000"/>
              </a:lnSpc>
              <a:spcBef>
                <a:spcPts val="0"/>
              </a:spcBef>
              <a:spcAft>
                <a:spcPts val="0"/>
              </a:spcAft>
            </a:pP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2)2022年8月美国限制部分高端GPU出口中国，一定程度影响模型训练速度。</a:t>
            </a:r>
            <a:endParaRPr lang="zh-CN" altLang="en-US" sz="1400" b="1">
              <a:latin typeface="微软雅黑" panose="020B0503020204020204" pitchFamily="34" charset="-122"/>
              <a:ea typeface="微软雅黑" panose="020B0503020204020204" pitchFamily="34" charset="-122"/>
              <a:cs typeface="微软雅黑" panose="020B0503020204020204" pitchFamily="34" charset="-122"/>
            </a:endParaRPr>
          </a:p>
          <a:p>
            <a:pPr>
              <a:lnSpc>
                <a:spcPct val="125000"/>
              </a:lnSpc>
              <a:spcBef>
                <a:spcPts val="0"/>
              </a:spcBef>
              <a:spcAft>
                <a:spcPts val="0"/>
              </a:spcAft>
            </a:pPr>
            <a:r>
              <a:rPr lang="zh-CN" altLang="en-US" sz="1400">
                <a:latin typeface="微软雅黑" panose="020B0503020204020204" pitchFamily="34" charset="-122"/>
                <a:ea typeface="微软雅黑" panose="020B0503020204020204" pitchFamily="34" charset="-122"/>
                <a:cs typeface="微软雅黑" panose="020B0503020204020204" pitchFamily="34" charset="-122"/>
              </a:rPr>
              <a:t>随着中国公司在算法AI的持续投入、巨头积极布局，底层技术处于跟随和追赶态势，部分算力约束通过国产GPU/大规模分布式CPU替代。</a:t>
            </a:r>
            <a:r>
              <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中国强大的基建能力、用户规模及大数据优势，有望依托大模型在AIGC应用落地、产业升级爆发巨大增长潜力。</a:t>
            </a:r>
            <a:endParaRPr lang="zh-CN" altLang="en-US" sz="16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228600" y="6522720"/>
            <a:ext cx="4955540" cy="245110"/>
          </a:xfrm>
          <a:prstGeom prst="rect">
            <a:avLst/>
          </a:prstGeom>
          <a:noFill/>
        </p:spPr>
        <p:txBody>
          <a:bodyPr wrap="square" rtlCol="0">
            <a:spAutoFit/>
          </a:bodyPr>
          <a:lstStyle/>
          <a:p>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资料来源：《ChatGPT跨行业专题报告：AIGC发展大年，推动新一轮产业革命》</a:t>
            </a:r>
            <a:endParaRPr lang="zh-CN" altLang="en-US" sz="10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485140" y="937260"/>
            <a:ext cx="11066145" cy="937260"/>
          </a:xfrm>
          <a:prstGeom prst="rect">
            <a:avLst/>
          </a:prstGeom>
          <a:noFill/>
        </p:spPr>
        <p:txBody>
          <a:bodyPr wrap="square" rtlCol="0">
            <a:spAutoFit/>
          </a:bodyPr>
          <a:lstStyle/>
          <a:p>
            <a:pPr>
              <a:lnSpc>
                <a:spcPct val="125000"/>
              </a:lnSpc>
              <a:spcBef>
                <a:spcPts val="0"/>
              </a:spcBef>
              <a:spcAft>
                <a:spcPts val="0"/>
              </a:spcAft>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当前中美两国引领全球预训练大模型发展。</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据国内OpenBMB开源社区统计，目前，在全球超千亿参数大模型中，中国企业或机构贡献了1/3，美国贡献了1/2，世界其他国家或组织贡献了剩下的1/6。截至2022年10月，在拥有大模型数量及参数量前十名的组织中，中/美分别占据</a:t>
            </a:r>
            <a:r>
              <a:rPr lang="zh-CN" altLang="en-US" sz="1400" b="1">
                <a:latin typeface="微软雅黑" panose="020B0503020204020204" pitchFamily="34" charset="-122"/>
                <a:ea typeface="微软雅黑" panose="020B0503020204020204" pitchFamily="34" charset="-122"/>
                <a:cs typeface="微软雅黑" panose="020B0503020204020204" pitchFamily="34" charset="-122"/>
              </a:rPr>
              <a:t>4/6席</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文本框 12"/>
          <p:cNvSpPr txBox="1"/>
          <p:nvPr/>
        </p:nvSpPr>
        <p:spPr>
          <a:xfrm>
            <a:off x="1551305" y="3601720"/>
            <a:ext cx="2347595" cy="275590"/>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全球千亿参数模型贡献比例</a:t>
            </a:r>
            <a:endParaRPr lang="zh-CN" altLang="en-US" sz="1200" b="1">
              <a:latin typeface="微软雅黑" panose="020B0503020204020204" pitchFamily="34" charset="-122"/>
              <a:ea typeface="微软雅黑" panose="020B0503020204020204" pitchFamily="34" charset="-122"/>
            </a:endParaRPr>
          </a:p>
        </p:txBody>
      </p:sp>
      <p:sp>
        <p:nvSpPr>
          <p:cNvPr id="14" name="文本框 13"/>
          <p:cNvSpPr txBox="1"/>
          <p:nvPr/>
        </p:nvSpPr>
        <p:spPr>
          <a:xfrm>
            <a:off x="6203315" y="3601720"/>
            <a:ext cx="3112770" cy="275590"/>
          </a:xfrm>
          <a:prstGeom prst="rect">
            <a:avLst/>
          </a:prstGeom>
          <a:noFill/>
        </p:spPr>
        <p:txBody>
          <a:bodyPr wrap="square" rtlCol="0">
            <a:spAutoFit/>
          </a:bodyPr>
          <a:lstStyle/>
          <a:p>
            <a:r>
              <a:rPr lang="zh-CN" altLang="en-US" sz="1200" b="1">
                <a:latin typeface="微软雅黑" panose="020B0503020204020204" pitchFamily="34" charset="-122"/>
                <a:ea typeface="微软雅黑" panose="020B0503020204020204" pitchFamily="34" charset="-122"/>
              </a:rPr>
              <a:t>全球大模型数量及参数量TOP10分布</a:t>
            </a:r>
            <a:endParaRPr lang="zh-CN" altLang="en-US" sz="1200" b="1">
              <a:latin typeface="微软雅黑" panose="020B0503020204020204" pitchFamily="34" charset="-122"/>
              <a:ea typeface="微软雅黑" panose="020B0503020204020204" pitchFamily="34" charset="-122"/>
            </a:endParaRPr>
          </a:p>
        </p:txBody>
      </p:sp>
      <p:pic>
        <p:nvPicPr>
          <p:cNvPr id="15" name="图片 14" descr="C:\Users\caizh\Desktop\微信截图_20230405145753.png微信截图_20230405145753"/>
          <p:cNvPicPr>
            <a:picLocks noChangeAspect="1"/>
          </p:cNvPicPr>
          <p:nvPr/>
        </p:nvPicPr>
        <p:blipFill>
          <a:blip r:embed="rId1"/>
          <a:srcRect/>
          <a:stretch>
            <a:fillRect/>
          </a:stretch>
        </p:blipFill>
        <p:spPr>
          <a:xfrm>
            <a:off x="1587500" y="3844290"/>
            <a:ext cx="3846830" cy="2426970"/>
          </a:xfrm>
          <a:prstGeom prst="rect">
            <a:avLst/>
          </a:prstGeom>
        </p:spPr>
      </p:pic>
      <p:pic>
        <p:nvPicPr>
          <p:cNvPr id="16" name="图片 15" descr="C:\Users\caizh\Desktop\微信截图_20230405145807.png微信截图_20230405145807"/>
          <p:cNvPicPr>
            <a:picLocks noChangeAspect="1"/>
          </p:cNvPicPr>
          <p:nvPr/>
        </p:nvPicPr>
        <p:blipFill>
          <a:blip r:embed="rId2"/>
          <a:srcRect/>
          <a:stretch>
            <a:fillRect/>
          </a:stretch>
        </p:blipFill>
        <p:spPr>
          <a:xfrm>
            <a:off x="6264910" y="3848735"/>
            <a:ext cx="3905885" cy="2442845"/>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1"/>
          <a:stretch>
            <a:fillRect/>
          </a:stretch>
        </p:blipFill>
        <p:spPr>
          <a:xfrm>
            <a:off x="877570" y="5075158"/>
            <a:ext cx="3629025" cy="1508760"/>
          </a:xfrm>
          <a:prstGeom prst="rect">
            <a:avLst/>
          </a:prstGeom>
        </p:spPr>
      </p:pic>
      <p:pic>
        <p:nvPicPr>
          <p:cNvPr id="31" name="图片 30"/>
          <p:cNvPicPr>
            <a:picLocks noChangeAspect="1"/>
          </p:cNvPicPr>
          <p:nvPr/>
        </p:nvPicPr>
        <p:blipFill>
          <a:blip r:embed="rId2"/>
          <a:stretch>
            <a:fillRect/>
          </a:stretch>
        </p:blipFill>
        <p:spPr>
          <a:xfrm>
            <a:off x="815975" y="2295763"/>
            <a:ext cx="3629025" cy="2193290"/>
          </a:xfrm>
          <a:prstGeom prst="rect">
            <a:avLst/>
          </a:prstGeom>
        </p:spPr>
      </p:pic>
      <p:pic>
        <p:nvPicPr>
          <p:cNvPr id="32" name="图片 31"/>
          <p:cNvPicPr>
            <a:picLocks noChangeAspect="1"/>
          </p:cNvPicPr>
          <p:nvPr/>
        </p:nvPicPr>
        <p:blipFill>
          <a:blip r:embed="rId3"/>
          <a:stretch>
            <a:fillRect/>
          </a:stretch>
        </p:blipFill>
        <p:spPr>
          <a:xfrm>
            <a:off x="4940300" y="5037923"/>
            <a:ext cx="3155315" cy="1755775"/>
          </a:xfrm>
          <a:prstGeom prst="rect">
            <a:avLst/>
          </a:prstGeom>
        </p:spPr>
      </p:pic>
      <p:pic>
        <p:nvPicPr>
          <p:cNvPr id="17" name="图片 16"/>
          <p:cNvPicPr>
            <a:picLocks noChangeAspect="1"/>
          </p:cNvPicPr>
          <p:nvPr/>
        </p:nvPicPr>
        <p:blipFill>
          <a:blip r:embed="rId4"/>
          <a:stretch>
            <a:fillRect/>
          </a:stretch>
        </p:blipFill>
        <p:spPr>
          <a:xfrm>
            <a:off x="8676640" y="4933856"/>
            <a:ext cx="2919730" cy="1773553"/>
          </a:xfrm>
          <a:prstGeom prst="rect">
            <a:avLst/>
          </a:prstGeom>
        </p:spPr>
      </p:pic>
      <p:sp>
        <p:nvSpPr>
          <p:cNvPr id="6" name="标题 1"/>
          <p:cNvSpPr>
            <a:spLocks noGrp="1"/>
          </p:cNvSpPr>
          <p:nvPr>
            <p:ph type="title"/>
          </p:nvPr>
        </p:nvSpPr>
        <p:spPr>
          <a:xfrm>
            <a:off x="509270" y="-92075"/>
            <a:ext cx="8229600" cy="1143000"/>
          </a:xfrm>
        </p:spPr>
        <p:txBody>
          <a:bodyPr>
            <a:normAutofit/>
          </a:bodyPr>
          <a:lstStyle/>
          <a:p>
            <a:pPr algn="l"/>
            <a:r>
              <a:rPr lang="en-US" altLang="zh-CN" sz="2800" b="1" dirty="0" err="1">
                <a:latin typeface="微软雅黑" panose="020B0503020204020204" pitchFamily="34" charset="-122"/>
                <a:ea typeface="微软雅黑" panose="020B0503020204020204" pitchFamily="34" charset="-122"/>
                <a:sym typeface="+mn-ea"/>
              </a:rPr>
              <a:t>ChatGPT</a:t>
            </a:r>
            <a:r>
              <a:rPr lang="zh-CN" altLang="en-US" sz="2800" b="1" dirty="0">
                <a:latin typeface="微软雅黑" panose="020B0503020204020204" pitchFamily="34" charset="-122"/>
                <a:ea typeface="微软雅黑" panose="020B0503020204020204" pitchFamily="34" charset="-122"/>
                <a:sym typeface="+mn-ea"/>
              </a:rPr>
              <a:t>在多种任务上表现惊艳</a:t>
            </a:r>
            <a:endParaRPr lang="zh-CN" altLang="en-US" sz="2800" b="1" dirty="0">
              <a:latin typeface="微软雅黑" panose="020B0503020204020204" pitchFamily="34" charset="-122"/>
              <a:ea typeface="微软雅黑" panose="020B0503020204020204" pitchFamily="34" charset="-122"/>
            </a:endParaRPr>
          </a:p>
        </p:txBody>
      </p:sp>
      <p:sp>
        <p:nvSpPr>
          <p:cNvPr id="7"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
        <p:nvSpPr>
          <p:cNvPr id="2" name="文本框 1"/>
          <p:cNvSpPr txBox="1"/>
          <p:nvPr/>
        </p:nvSpPr>
        <p:spPr>
          <a:xfrm>
            <a:off x="477520" y="1038807"/>
            <a:ext cx="10705465" cy="507831"/>
          </a:xfrm>
          <a:prstGeom prst="rect">
            <a:avLst/>
          </a:prstGeom>
          <a:noFill/>
        </p:spPr>
        <p:txBody>
          <a:bodyPr wrap="square" rtlCol="0">
            <a:spAutoFit/>
          </a:bodyPr>
          <a:lstStyle/>
          <a:p>
            <a:pPr marL="285750" indent="-285750" algn="l" fontAlgn="auto">
              <a:lnSpc>
                <a:spcPct val="150000"/>
              </a:lnSpc>
              <a:buClrTx/>
              <a:buSzTx/>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Chat</a:t>
            </a:r>
            <a:r>
              <a:rPr lang="en-US" altLang="zh-CN" dirty="0">
                <a:latin typeface="微软雅黑" panose="020B0503020204020204" pitchFamily="34" charset="-122"/>
                <a:ea typeface="微软雅黑" panose="020B0503020204020204" pitchFamily="34" charset="-122"/>
              </a:rPr>
              <a:t>GPT</a:t>
            </a:r>
            <a:r>
              <a:rPr lang="zh-CN" altLang="en-US" dirty="0">
                <a:latin typeface="微软雅黑" panose="020B0503020204020204" pitchFamily="34" charset="-122"/>
                <a:ea typeface="微软雅黑" panose="020B0503020204020204" pitchFamily="34" charset="-122"/>
              </a:rPr>
              <a:t>在回答问题、撰写文章、文本摘要、语言翻译和生成计算机代码等众多任务</a:t>
            </a:r>
            <a:r>
              <a:rPr lang="zh-CN" altLang="en-US" dirty="0" smtClean="0">
                <a:latin typeface="微软雅黑" panose="020B0503020204020204" pitchFamily="34" charset="-122"/>
                <a:ea typeface="微软雅黑" panose="020B0503020204020204" pitchFamily="34" charset="-122"/>
              </a:rPr>
              <a:t>上，</a:t>
            </a:r>
            <a:r>
              <a:rPr lang="zh-CN" altLang="en-US" b="1" dirty="0" smtClean="0">
                <a:solidFill>
                  <a:srgbClr val="FF0000"/>
                </a:solidFill>
                <a:latin typeface="微软雅黑" panose="020B0503020204020204" pitchFamily="34" charset="-122"/>
                <a:ea typeface="微软雅黑" panose="020B0503020204020204" pitchFamily="34" charset="-122"/>
              </a:rPr>
              <a:t>表现</a:t>
            </a:r>
            <a:r>
              <a:rPr lang="zh-CN" altLang="en-US" b="1" dirty="0">
                <a:solidFill>
                  <a:srgbClr val="FF0000"/>
                </a:solidFill>
                <a:latin typeface="微软雅黑" panose="020B0503020204020204" pitchFamily="34" charset="-122"/>
                <a:ea typeface="微软雅黑" panose="020B0503020204020204" pitchFamily="34" charset="-122"/>
              </a:rPr>
              <a:t>惊</a:t>
            </a:r>
            <a:r>
              <a:rPr lang="zh-CN" altLang="en-US" b="1" dirty="0" smtClean="0">
                <a:solidFill>
                  <a:srgbClr val="FF0000"/>
                </a:solidFill>
                <a:latin typeface="微软雅黑" panose="020B0503020204020204" pitchFamily="34" charset="-122"/>
                <a:ea typeface="微软雅黑" panose="020B0503020204020204" pitchFamily="34" charset="-122"/>
              </a:rPr>
              <a:t>艳</a:t>
            </a:r>
            <a:r>
              <a:rPr lang="zh-CN" altLang="en-US" dirty="0" smtClean="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sp>
        <p:nvSpPr>
          <p:cNvPr id="4" name="文本框 3"/>
          <p:cNvSpPr txBox="1"/>
          <p:nvPr/>
        </p:nvSpPr>
        <p:spPr>
          <a:xfrm>
            <a:off x="2226716" y="2246218"/>
            <a:ext cx="2159566" cy="377411"/>
          </a:xfrm>
          <a:prstGeom prst="rect">
            <a:avLst/>
          </a:prstGeom>
          <a:noFill/>
        </p:spPr>
        <p:txBody>
          <a:bodyPr wrap="none" rtlCol="0" anchor="t">
            <a:spAutoFit/>
          </a:bodyPr>
          <a:lstStyle/>
          <a:p>
            <a:pPr indent="0" algn="l" fontAlgn="auto">
              <a:lnSpc>
                <a:spcPct val="150000"/>
              </a:lnSpc>
              <a:buClrTx/>
              <a:buSzTx/>
              <a:buNone/>
            </a:pPr>
            <a:r>
              <a:rPr lang="zh-CN" altLang="en-US" sz="1400" dirty="0">
                <a:solidFill>
                  <a:schemeClr val="accent1"/>
                </a:solidFill>
                <a:latin typeface="微软雅黑" panose="020B0503020204020204" pitchFamily="34" charset="-122"/>
                <a:ea typeface="微软雅黑" panose="020B0503020204020204" pitchFamily="34" charset="-122"/>
                <a:sym typeface="+mn-ea"/>
              </a:rPr>
              <a:t>聚乙烯泄露的危害与防治</a:t>
            </a:r>
            <a:endParaRPr lang="zh-CN" altLang="en-US" sz="1400" dirty="0">
              <a:solidFill>
                <a:schemeClr val="accent1"/>
              </a:solidFill>
              <a:latin typeface="微软雅黑" panose="020B0503020204020204" pitchFamily="34" charset="-122"/>
              <a:ea typeface="微软雅黑" panose="020B0503020204020204" pitchFamily="34" charset="-122"/>
              <a:sym typeface="+mn-ea"/>
            </a:endParaRPr>
          </a:p>
        </p:txBody>
      </p:sp>
      <p:pic>
        <p:nvPicPr>
          <p:cNvPr id="10" name="图片 9"/>
          <p:cNvPicPr>
            <a:picLocks noChangeAspect="1"/>
          </p:cNvPicPr>
          <p:nvPr/>
        </p:nvPicPr>
        <p:blipFill>
          <a:blip r:embed="rId5"/>
          <a:stretch>
            <a:fillRect/>
          </a:stretch>
        </p:blipFill>
        <p:spPr>
          <a:xfrm>
            <a:off x="4869826" y="2313543"/>
            <a:ext cx="3310890" cy="2186305"/>
          </a:xfrm>
          <a:prstGeom prst="rect">
            <a:avLst/>
          </a:prstGeom>
        </p:spPr>
      </p:pic>
      <p:sp>
        <p:nvSpPr>
          <p:cNvPr id="11" name="文本框 10"/>
          <p:cNvSpPr txBox="1"/>
          <p:nvPr/>
        </p:nvSpPr>
        <p:spPr>
          <a:xfrm>
            <a:off x="5993541" y="2223408"/>
            <a:ext cx="2339102" cy="377411"/>
          </a:xfrm>
          <a:prstGeom prst="rect">
            <a:avLst/>
          </a:prstGeom>
          <a:noFill/>
        </p:spPr>
        <p:txBody>
          <a:bodyPr wrap="none" rtlCol="0" anchor="t">
            <a:spAutoFit/>
          </a:bodyPr>
          <a:lstStyle/>
          <a:p>
            <a:pPr indent="0" algn="l" fontAlgn="auto">
              <a:lnSpc>
                <a:spcPct val="150000"/>
              </a:lnSpc>
              <a:buClrTx/>
              <a:buSzTx/>
              <a:buNone/>
            </a:pPr>
            <a:r>
              <a:rPr lang="zh-CN" altLang="en-US" sz="1400" dirty="0">
                <a:solidFill>
                  <a:schemeClr val="accent1"/>
                </a:solidFill>
                <a:latin typeface="微软雅黑" panose="020B0503020204020204" pitchFamily="34" charset="-122"/>
                <a:ea typeface="微软雅黑" panose="020B0503020204020204" pitchFamily="34" charset="-122"/>
                <a:sym typeface="+mn-ea"/>
              </a:rPr>
              <a:t>写一篇信创产业的研究报告</a:t>
            </a:r>
            <a:endParaRPr lang="zh-CN" alt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3186073" y="4821703"/>
            <a:ext cx="1082348" cy="377411"/>
          </a:xfrm>
          <a:prstGeom prst="rect">
            <a:avLst/>
          </a:prstGeom>
          <a:noFill/>
        </p:spPr>
        <p:txBody>
          <a:bodyPr wrap="none" rtlCol="0" anchor="t">
            <a:spAutoFit/>
          </a:bodyPr>
          <a:lstStyle/>
          <a:p>
            <a:pPr indent="0" algn="l" fontAlgn="auto">
              <a:lnSpc>
                <a:spcPct val="150000"/>
              </a:lnSpc>
              <a:buClrTx/>
              <a:buSzTx/>
              <a:buNone/>
            </a:pPr>
            <a:r>
              <a:rPr lang="zh-CN" altLang="en-US" sz="1400" dirty="0">
                <a:solidFill>
                  <a:schemeClr val="accent1"/>
                </a:solidFill>
                <a:latin typeface="微软雅黑" panose="020B0503020204020204" pitchFamily="34" charset="-122"/>
                <a:ea typeface="微软雅黑" panose="020B0503020204020204" pitchFamily="34" charset="-122"/>
                <a:sym typeface="+mn-ea"/>
              </a:rPr>
              <a:t>多语种翻译</a:t>
            </a:r>
            <a:endParaRPr lang="zh-CN" alt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16" name="文本框 15"/>
          <p:cNvSpPr txBox="1"/>
          <p:nvPr/>
        </p:nvSpPr>
        <p:spPr>
          <a:xfrm>
            <a:off x="10538787" y="4837664"/>
            <a:ext cx="1782860" cy="700576"/>
          </a:xfrm>
          <a:prstGeom prst="rect">
            <a:avLst/>
          </a:prstGeom>
          <a:noFill/>
        </p:spPr>
        <p:txBody>
          <a:bodyPr wrap="none" rtlCol="0" anchor="t">
            <a:spAutoFit/>
          </a:bodyPr>
          <a:lstStyle/>
          <a:p>
            <a:pPr>
              <a:lnSpc>
                <a:spcPct val="150000"/>
              </a:lnSpc>
            </a:pPr>
            <a:r>
              <a:rPr lang="zh-CN" altLang="en-US" sz="1400" dirty="0">
                <a:solidFill>
                  <a:schemeClr val="accent1"/>
                </a:solidFill>
                <a:latin typeface="微软雅黑" panose="020B0503020204020204" pitchFamily="34" charset="-122"/>
                <a:ea typeface="微软雅黑" panose="020B0503020204020204" pitchFamily="34" charset="-122"/>
                <a:sym typeface="+mn-ea"/>
              </a:rPr>
              <a:t>这一段代码有</a:t>
            </a:r>
            <a:r>
              <a:rPr lang="en-US" altLang="zh-CN" sz="1400" dirty="0">
                <a:solidFill>
                  <a:schemeClr val="accent1"/>
                </a:solidFill>
                <a:latin typeface="微软雅黑" panose="020B0503020204020204" pitchFamily="34" charset="-122"/>
                <a:ea typeface="微软雅黑" panose="020B0503020204020204" pitchFamily="34" charset="-122"/>
                <a:sym typeface="+mn-ea"/>
              </a:rPr>
              <a:t>bug</a:t>
            </a:r>
            <a:r>
              <a:rPr lang="zh-CN" altLang="en-US" sz="1400" dirty="0">
                <a:solidFill>
                  <a:schemeClr val="accent1"/>
                </a:solidFill>
                <a:latin typeface="微软雅黑" panose="020B0503020204020204" pitchFamily="34" charset="-122"/>
                <a:ea typeface="微软雅黑" panose="020B0503020204020204" pitchFamily="34" charset="-122"/>
                <a:sym typeface="+mn-ea"/>
              </a:rPr>
              <a:t>，</a:t>
            </a:r>
            <a:endParaRPr lang="en-US" altLang="zh-CN" sz="1400" dirty="0">
              <a:solidFill>
                <a:schemeClr val="accent1"/>
              </a:solidFill>
              <a:latin typeface="微软雅黑" panose="020B0503020204020204" pitchFamily="34" charset="-122"/>
              <a:ea typeface="微软雅黑" panose="020B0503020204020204" pitchFamily="34" charset="-122"/>
              <a:sym typeface="+mn-ea"/>
            </a:endParaRPr>
          </a:p>
          <a:p>
            <a:pPr>
              <a:lnSpc>
                <a:spcPct val="150000"/>
              </a:lnSpc>
            </a:pPr>
            <a:r>
              <a:rPr lang="zh-CN" altLang="en-US" sz="1400" dirty="0">
                <a:solidFill>
                  <a:schemeClr val="accent1"/>
                </a:solidFill>
                <a:latin typeface="微软雅黑" panose="020B0503020204020204" pitchFamily="34" charset="-122"/>
                <a:ea typeface="微软雅黑" panose="020B0503020204020204" pitchFamily="34" charset="-122"/>
                <a:sym typeface="+mn-ea"/>
              </a:rPr>
              <a:t>能帮我找出来吗？</a:t>
            </a:r>
            <a:endParaRPr lang="en-US" altLang="zh-CN" sz="1400" dirty="0">
              <a:solidFill>
                <a:schemeClr val="accent1"/>
              </a:solidFill>
              <a:latin typeface="微软雅黑" panose="020B0503020204020204" pitchFamily="34" charset="-122"/>
              <a:ea typeface="微软雅黑" panose="020B0503020204020204" pitchFamily="34" charset="-122"/>
              <a:sym typeface="+mn-ea"/>
            </a:endParaRPr>
          </a:p>
        </p:txBody>
      </p:sp>
      <p:cxnSp>
        <p:nvCxnSpPr>
          <p:cNvPr id="18" name="直接连接符 17"/>
          <p:cNvCxnSpPr/>
          <p:nvPr/>
        </p:nvCxnSpPr>
        <p:spPr>
          <a:xfrm>
            <a:off x="727075" y="4597638"/>
            <a:ext cx="11100435" cy="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4725670" y="1946513"/>
            <a:ext cx="0" cy="482219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8310245" y="1982708"/>
            <a:ext cx="0" cy="4822190"/>
          </a:xfrm>
          <a:prstGeom prst="line">
            <a:avLst/>
          </a:prstGeom>
          <a:ln w="12700"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2289750" y="1828027"/>
            <a:ext cx="800219" cy="418191"/>
          </a:xfrm>
          <a:prstGeom prst="rect">
            <a:avLst/>
          </a:prstGeom>
          <a:noFill/>
        </p:spPr>
        <p:txBody>
          <a:bodyPr wrap="non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做问答</a:t>
            </a:r>
            <a:endParaRPr lang="zh-CN" altLang="en-US" sz="1600" b="1" dirty="0">
              <a:latin typeface="微软雅黑" panose="020B0503020204020204" pitchFamily="34" charset="-122"/>
              <a:ea typeface="微软雅黑" panose="020B0503020204020204" pitchFamily="34" charset="-122"/>
              <a:sym typeface="+mn-ea"/>
            </a:endParaRPr>
          </a:p>
        </p:txBody>
      </p:sp>
      <p:sp>
        <p:nvSpPr>
          <p:cNvPr id="24" name="文本框 23"/>
          <p:cNvSpPr txBox="1"/>
          <p:nvPr/>
        </p:nvSpPr>
        <p:spPr>
          <a:xfrm>
            <a:off x="6132693" y="1828027"/>
            <a:ext cx="800219" cy="418191"/>
          </a:xfrm>
          <a:prstGeom prst="rect">
            <a:avLst/>
          </a:prstGeom>
          <a:noFill/>
        </p:spPr>
        <p:txBody>
          <a:bodyPr wrap="non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写文章</a:t>
            </a:r>
            <a:endParaRPr lang="zh-CN" altLang="en-US" sz="1600" b="1" dirty="0">
              <a:latin typeface="微软雅黑" panose="020B0503020204020204" pitchFamily="34" charset="-122"/>
              <a:ea typeface="微软雅黑" panose="020B0503020204020204" pitchFamily="34" charset="-122"/>
              <a:sym typeface="+mn-ea"/>
            </a:endParaRPr>
          </a:p>
        </p:txBody>
      </p:sp>
      <p:sp>
        <p:nvSpPr>
          <p:cNvPr id="25" name="文本框 24"/>
          <p:cNvSpPr txBox="1"/>
          <p:nvPr/>
        </p:nvSpPr>
        <p:spPr>
          <a:xfrm>
            <a:off x="2289750" y="4592218"/>
            <a:ext cx="800219" cy="418191"/>
          </a:xfrm>
          <a:prstGeom prst="rect">
            <a:avLst/>
          </a:prstGeom>
          <a:noFill/>
        </p:spPr>
        <p:txBody>
          <a:bodyPr wrap="non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多语种</a:t>
            </a:r>
            <a:endParaRPr lang="zh-CN" altLang="en-US" sz="1600" b="1" dirty="0">
              <a:latin typeface="微软雅黑" panose="020B0503020204020204" pitchFamily="34" charset="-122"/>
              <a:ea typeface="微软雅黑" panose="020B0503020204020204" pitchFamily="34" charset="-122"/>
              <a:sym typeface="+mn-ea"/>
            </a:endParaRPr>
          </a:p>
        </p:txBody>
      </p:sp>
      <p:sp>
        <p:nvSpPr>
          <p:cNvPr id="26" name="文本框 25"/>
          <p:cNvSpPr txBox="1"/>
          <p:nvPr/>
        </p:nvSpPr>
        <p:spPr>
          <a:xfrm>
            <a:off x="9743927" y="4592218"/>
            <a:ext cx="846707" cy="418191"/>
          </a:xfrm>
          <a:prstGeom prst="rect">
            <a:avLst/>
          </a:prstGeom>
          <a:noFill/>
        </p:spPr>
        <p:txBody>
          <a:bodyPr wrap="non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找</a:t>
            </a:r>
            <a:r>
              <a:rPr lang="en-US" altLang="zh-CN" sz="1600" b="1" dirty="0">
                <a:latin typeface="微软雅黑" panose="020B0503020204020204" pitchFamily="34" charset="-122"/>
                <a:ea typeface="微软雅黑" panose="020B0503020204020204" pitchFamily="34" charset="-122"/>
                <a:sym typeface="+mn-ea"/>
              </a:rPr>
              <a:t>BUG</a:t>
            </a:r>
            <a:endParaRPr lang="zh-CN" altLang="en-US" sz="1600" b="1" dirty="0">
              <a:latin typeface="微软雅黑" panose="020B0503020204020204" pitchFamily="34" charset="-122"/>
              <a:ea typeface="微软雅黑" panose="020B0503020204020204" pitchFamily="34" charset="-122"/>
              <a:sym typeface="+mn-ea"/>
            </a:endParaRPr>
          </a:p>
        </p:txBody>
      </p:sp>
      <p:sp>
        <p:nvSpPr>
          <p:cNvPr id="33" name="文本框 32"/>
          <p:cNvSpPr txBox="1"/>
          <p:nvPr/>
        </p:nvSpPr>
        <p:spPr>
          <a:xfrm>
            <a:off x="6144842" y="4592218"/>
            <a:ext cx="800219" cy="418191"/>
          </a:xfrm>
          <a:prstGeom prst="rect">
            <a:avLst/>
          </a:prstGeom>
          <a:noFill/>
        </p:spPr>
        <p:txBody>
          <a:bodyPr wrap="non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写摘要</a:t>
            </a:r>
            <a:endParaRPr lang="zh-CN" altLang="en-US" sz="1600" b="1" dirty="0">
              <a:latin typeface="微软雅黑" panose="020B0503020204020204" pitchFamily="34" charset="-122"/>
              <a:ea typeface="微软雅黑" panose="020B0503020204020204" pitchFamily="34" charset="-122"/>
              <a:sym typeface="+mn-ea"/>
            </a:endParaRPr>
          </a:p>
        </p:txBody>
      </p:sp>
      <p:pic>
        <p:nvPicPr>
          <p:cNvPr id="34" name="图片 33"/>
          <p:cNvPicPr>
            <a:picLocks noChangeAspect="1"/>
          </p:cNvPicPr>
          <p:nvPr/>
        </p:nvPicPr>
        <p:blipFill>
          <a:blip r:embed="rId6"/>
          <a:stretch>
            <a:fillRect/>
          </a:stretch>
        </p:blipFill>
        <p:spPr>
          <a:xfrm>
            <a:off x="8564799" y="2312273"/>
            <a:ext cx="3155315" cy="2176780"/>
          </a:xfrm>
          <a:prstGeom prst="rect">
            <a:avLst/>
          </a:prstGeom>
        </p:spPr>
      </p:pic>
      <p:sp>
        <p:nvSpPr>
          <p:cNvPr id="35" name="文本框 34"/>
          <p:cNvSpPr txBox="1"/>
          <p:nvPr/>
        </p:nvSpPr>
        <p:spPr>
          <a:xfrm>
            <a:off x="10517486" y="2076710"/>
            <a:ext cx="1550040" cy="700576"/>
          </a:xfrm>
          <a:prstGeom prst="rect">
            <a:avLst/>
          </a:prstGeom>
          <a:noFill/>
        </p:spPr>
        <p:txBody>
          <a:bodyPr wrap="none" rtlCol="0" anchor="t">
            <a:spAutoFit/>
          </a:bodyPr>
          <a:lstStyle/>
          <a:p>
            <a:pPr indent="0" algn="l" fontAlgn="auto">
              <a:lnSpc>
                <a:spcPct val="150000"/>
              </a:lnSpc>
              <a:buClrTx/>
              <a:buSzTx/>
              <a:buNone/>
            </a:pPr>
            <a:r>
              <a:rPr lang="zh-CN" altLang="en-US" sz="1400" dirty="0">
                <a:solidFill>
                  <a:schemeClr val="accent1"/>
                </a:solidFill>
                <a:latin typeface="微软雅黑" panose="020B0503020204020204" pitchFamily="34" charset="-122"/>
                <a:ea typeface="微软雅黑" panose="020B0503020204020204" pitchFamily="34" charset="-122"/>
                <a:sym typeface="+mn-ea"/>
              </a:rPr>
              <a:t>用</a:t>
            </a:r>
            <a:r>
              <a:rPr lang="en-US" altLang="zh-CN" sz="1400" dirty="0">
                <a:solidFill>
                  <a:schemeClr val="accent1"/>
                </a:solidFill>
                <a:latin typeface="微软雅黑" panose="020B0503020204020204" pitchFamily="34" charset="-122"/>
                <a:ea typeface="微软雅黑" panose="020B0503020204020204" pitchFamily="34" charset="-122"/>
                <a:sym typeface="+mn-ea"/>
              </a:rPr>
              <a:t>Python</a:t>
            </a:r>
            <a:r>
              <a:rPr lang="zh-CN" altLang="en-US" sz="1400" dirty="0">
                <a:solidFill>
                  <a:schemeClr val="accent1"/>
                </a:solidFill>
                <a:latin typeface="微软雅黑" panose="020B0503020204020204" pitchFamily="34" charset="-122"/>
                <a:ea typeface="微软雅黑" panose="020B0503020204020204" pitchFamily="34" charset="-122"/>
                <a:sym typeface="+mn-ea"/>
              </a:rPr>
              <a:t>写一段</a:t>
            </a:r>
            <a:endParaRPr lang="en-US" altLang="zh-CN" sz="1400" dirty="0">
              <a:solidFill>
                <a:schemeClr val="accent1"/>
              </a:solidFill>
              <a:latin typeface="微软雅黑" panose="020B0503020204020204" pitchFamily="34" charset="-122"/>
              <a:ea typeface="微软雅黑" panose="020B0503020204020204" pitchFamily="34" charset="-122"/>
              <a:sym typeface="+mn-ea"/>
            </a:endParaRPr>
          </a:p>
          <a:p>
            <a:pPr indent="0" algn="l" fontAlgn="auto">
              <a:lnSpc>
                <a:spcPct val="150000"/>
              </a:lnSpc>
              <a:buClrTx/>
              <a:buSzTx/>
              <a:buNone/>
            </a:pPr>
            <a:r>
              <a:rPr lang="en-US" altLang="zh-CN" sz="1400" dirty="0">
                <a:solidFill>
                  <a:schemeClr val="accent1"/>
                </a:solidFill>
                <a:latin typeface="微软雅黑" panose="020B0503020204020204" pitchFamily="34" charset="-122"/>
                <a:ea typeface="微软雅黑" panose="020B0503020204020204" pitchFamily="34" charset="-122"/>
                <a:sym typeface="+mn-ea"/>
              </a:rPr>
              <a:t>CCI</a:t>
            </a:r>
            <a:r>
              <a:rPr lang="zh-CN" altLang="en-US" sz="1400" dirty="0">
                <a:solidFill>
                  <a:schemeClr val="accent1"/>
                </a:solidFill>
                <a:latin typeface="微软雅黑" panose="020B0503020204020204" pitchFamily="34" charset="-122"/>
                <a:ea typeface="微软雅黑" panose="020B0503020204020204" pitchFamily="34" charset="-122"/>
                <a:sym typeface="+mn-ea"/>
              </a:rPr>
              <a:t>量化策略代码</a:t>
            </a:r>
            <a:endParaRPr lang="zh-CN" altLang="en-US" sz="1400" dirty="0">
              <a:solidFill>
                <a:schemeClr val="accent1"/>
              </a:solidFill>
              <a:latin typeface="微软雅黑" panose="020B0503020204020204" pitchFamily="34" charset="-122"/>
              <a:ea typeface="微软雅黑" panose="020B0503020204020204" pitchFamily="34" charset="-122"/>
              <a:sym typeface="+mn-ea"/>
            </a:endParaRPr>
          </a:p>
        </p:txBody>
      </p:sp>
      <p:sp>
        <p:nvSpPr>
          <p:cNvPr id="36" name="文本框 35"/>
          <p:cNvSpPr txBox="1"/>
          <p:nvPr/>
        </p:nvSpPr>
        <p:spPr>
          <a:xfrm>
            <a:off x="9858883" y="1828027"/>
            <a:ext cx="800219" cy="418191"/>
          </a:xfrm>
          <a:prstGeom prst="rect">
            <a:avLst/>
          </a:prstGeom>
          <a:noFill/>
        </p:spPr>
        <p:txBody>
          <a:bodyPr wrap="none" rtlCol="0" anchor="t">
            <a:spAutoFit/>
          </a:bodyPr>
          <a:lstStyle/>
          <a:p>
            <a:pPr indent="0" algn="l" fontAlgn="auto">
              <a:lnSpc>
                <a:spcPct val="150000"/>
              </a:lnSpc>
              <a:buClrTx/>
              <a:buSzTx/>
              <a:buNone/>
            </a:pPr>
            <a:r>
              <a:rPr lang="zh-CN" altLang="en-US" sz="1600" b="1" dirty="0">
                <a:latin typeface="微软雅黑" panose="020B0503020204020204" pitchFamily="34" charset="-122"/>
                <a:ea typeface="微软雅黑" panose="020B0503020204020204" pitchFamily="34" charset="-122"/>
                <a:sym typeface="+mn-ea"/>
              </a:rPr>
              <a:t>写代码</a:t>
            </a:r>
            <a:endParaRPr lang="zh-CN" altLang="en-US" sz="1600" b="1" dirty="0">
              <a:latin typeface="微软雅黑" panose="020B0503020204020204" pitchFamily="34" charset="-122"/>
              <a:ea typeface="微软雅黑" panose="020B0503020204020204" pitchFamily="34" charset="-122"/>
              <a:sym typeface="+mn-ea"/>
            </a:endParaRPr>
          </a:p>
        </p:txBody>
      </p:sp>
      <p:sp>
        <p:nvSpPr>
          <p:cNvPr id="37" name="文本框 36"/>
          <p:cNvSpPr txBox="1"/>
          <p:nvPr/>
        </p:nvSpPr>
        <p:spPr>
          <a:xfrm>
            <a:off x="6422398" y="4837664"/>
            <a:ext cx="1800493" cy="377411"/>
          </a:xfrm>
          <a:prstGeom prst="rect">
            <a:avLst/>
          </a:prstGeom>
          <a:noFill/>
        </p:spPr>
        <p:txBody>
          <a:bodyPr wrap="none" rtlCol="0" anchor="t">
            <a:spAutoFit/>
          </a:bodyPr>
          <a:lstStyle/>
          <a:p>
            <a:pPr indent="0" algn="l" fontAlgn="auto">
              <a:lnSpc>
                <a:spcPct val="150000"/>
              </a:lnSpc>
              <a:buClrTx/>
              <a:buSzTx/>
              <a:buNone/>
            </a:pPr>
            <a:r>
              <a:rPr lang="zh-CN" altLang="en-US" sz="1400" dirty="0">
                <a:solidFill>
                  <a:schemeClr val="accent1"/>
                </a:solidFill>
                <a:latin typeface="微软雅黑" panose="020B0503020204020204" pitchFamily="34" charset="-122"/>
                <a:ea typeface="微软雅黑" panose="020B0503020204020204" pitchFamily="34" charset="-122"/>
                <a:sym typeface="+mn-ea"/>
              </a:rPr>
              <a:t>给出下面新闻的摘要</a:t>
            </a:r>
            <a:endParaRPr lang="zh-CN" altLang="en-US" sz="1400" dirty="0">
              <a:solidFill>
                <a:schemeClr val="accent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800" b="1" dirty="0" err="1" smtClean="0">
                <a:latin typeface="微软雅黑" panose="020B0503020204020204" pitchFamily="34" charset="-122"/>
                <a:ea typeface="微软雅黑" panose="020B0503020204020204" pitchFamily="34" charset="-122"/>
              </a:rPr>
              <a:t>国家政策推动AI产业发展</a:t>
            </a:r>
            <a:endParaRPr lang="en-US" altLang="zh-CN" sz="2800" b="1"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228600" y="6522720"/>
            <a:ext cx="5534660" cy="245110"/>
          </a:xfrm>
          <a:prstGeom prst="rect">
            <a:avLst/>
          </a:prstGeom>
          <a:noFill/>
        </p:spPr>
        <p:txBody>
          <a:bodyPr wrap="square" rtlCol="0">
            <a:spAutoFit/>
          </a:bodyPr>
          <a:lstStyle/>
          <a:p>
            <a:r>
              <a:rPr lang="zh-CN" altLang="en-US" sz="10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资料来源：</a:t>
            </a:r>
            <a:r>
              <a:rPr sz="10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Wind，全国人大，科技部、教育部、工信部，中国政府网等，德邦研究所</a:t>
            </a:r>
            <a:endParaRPr sz="10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6" name="rect"/>
          <p:cNvSpPr/>
          <p:nvPr>
            <p:custDataLst>
              <p:tags r:id="rId1"/>
            </p:custDataLst>
          </p:nvPr>
        </p:nvSpPr>
        <p:spPr>
          <a:xfrm>
            <a:off x="161925" y="3050540"/>
            <a:ext cx="11851005" cy="1235710"/>
          </a:xfrm>
          <a:prstGeom prst="rect">
            <a:avLst/>
          </a:prstGeom>
          <a:solidFill>
            <a:srgbClr val="DCDCDC">
              <a:alpha val="100000"/>
            </a:srgbClr>
          </a:solidFill>
          <a:ln cap="flat">
            <a:noFill/>
            <a:prstDash val="solid"/>
            <a:miter lim="0"/>
          </a:ln>
        </p:spPr>
        <p:txBody>
          <a:bodyPr rtlCol="0"/>
          <a:lstStyle/>
          <a:p>
            <a:pPr algn="ctr"/>
            <a:endParaRPr lang="zh-CN" altLang="en-US" sz="2400">
              <a:latin typeface="微软雅黑" panose="020B0503020204020204" pitchFamily="34" charset="-122"/>
              <a:ea typeface="微软雅黑" panose="020B0503020204020204" pitchFamily="34" charset="-122"/>
            </a:endParaRPr>
          </a:p>
        </p:txBody>
      </p:sp>
      <p:sp>
        <p:nvSpPr>
          <p:cNvPr id="77" name="textbox 77"/>
          <p:cNvSpPr/>
          <p:nvPr>
            <p:custDataLst>
              <p:tags r:id="rId2"/>
            </p:custDataLst>
          </p:nvPr>
        </p:nvSpPr>
        <p:spPr>
          <a:xfrm>
            <a:off x="4078605" y="3218498"/>
            <a:ext cx="7910195" cy="899795"/>
          </a:xfrm>
          <a:prstGeom prst="rect">
            <a:avLst/>
          </a:prstGeom>
        </p:spPr>
        <p:txBody>
          <a:bodyPr vert="horz" wrap="square" lIns="0" tIns="0" rIns="0" bIns="0"/>
          <a:lstStyle/>
          <a:p>
            <a:pPr algn="l" rtl="0" eaLnBrk="0">
              <a:lnSpc>
                <a:spcPct val="91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marL="12700" indent="8255" algn="l" rtl="0" eaLnBrk="0">
              <a:lnSpc>
                <a:spcPct val="115000"/>
              </a:lnSpc>
            </a:pP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1)基本建成具有国际影响力的人工智能产业创新发展高地。加快培育人工智能龙头企业，形成10个以上百亿级细分领域产业集群，到20</a:t>
            </a: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5年，上海</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人工智能规上产业规模年均增长12%以上，达到4000亿元。2)基本形成与国际数字之都相适应的广泛深度赋能格局。到2025年，形成10</a:t>
            </a:r>
            <a:r>
              <a:rPr sz="800" spc="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大</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类100个人</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工智能深度应用案例，培育500家智能化示范企业。3)基本建成创新活跃、开放协同的人工智能发展生态软环境。持续提升世界人工智能大</a:t>
            </a: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会</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影响力，</a:t>
            </a: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完善人才链、资金链，集聚20个以上国际顶尖人工智能团队，建成20个左右人才培养与实训基地，完善人工智能产业人才梯队建设，力争到202</a:t>
            </a:r>
            <a:r>
              <a:rPr sz="8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年上</a:t>
            </a: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海人工智能人才规模达到30万人。4)基本形成可复制推广的人工智能敏捷治理的制度供给。加快建立人工智能技术标准、知识产权、风险评</a:t>
            </a:r>
            <a:r>
              <a:rPr sz="80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估</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、测试</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认证、安全监管体系，参与10个国家或国际标准编制，年均申请发明专利1000件，探索建立人工智能赋能产业发展和城市管理指标体系，打造上海</a:t>
            </a:r>
            <a:r>
              <a:rPr sz="8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工智能“融合生态”标志性品牌</a:t>
            </a: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8" name="rect"/>
          <p:cNvSpPr/>
          <p:nvPr>
            <p:custDataLst>
              <p:tags r:id="rId3"/>
            </p:custDataLst>
          </p:nvPr>
        </p:nvSpPr>
        <p:spPr>
          <a:xfrm>
            <a:off x="161925" y="1723390"/>
            <a:ext cx="11851005" cy="606425"/>
          </a:xfrm>
          <a:prstGeom prst="rect">
            <a:avLst/>
          </a:prstGeom>
          <a:solidFill>
            <a:srgbClr val="DCDCDC">
              <a:alpha val="100000"/>
            </a:srgbClr>
          </a:solidFill>
          <a:ln cap="flat">
            <a:noFill/>
            <a:prstDash val="solid"/>
            <a:miter lim="0"/>
          </a:ln>
        </p:spPr>
        <p:txBody>
          <a:bodyPr rtlCol="0"/>
          <a:lstStyle/>
          <a:p>
            <a:pPr algn="ctr"/>
            <a:endParaRPr lang="zh-CN" altLang="en-US" sz="2400">
              <a:latin typeface="微软雅黑" panose="020B0503020204020204" pitchFamily="34" charset="-122"/>
              <a:ea typeface="微软雅黑" panose="020B0503020204020204" pitchFamily="34" charset="-122"/>
            </a:endParaRPr>
          </a:p>
        </p:txBody>
      </p:sp>
      <p:sp>
        <p:nvSpPr>
          <p:cNvPr id="80" name="textbox 80"/>
          <p:cNvSpPr/>
          <p:nvPr>
            <p:custDataLst>
              <p:tags r:id="rId4"/>
            </p:custDataLst>
          </p:nvPr>
        </p:nvSpPr>
        <p:spPr>
          <a:xfrm>
            <a:off x="4076065" y="4409440"/>
            <a:ext cx="7851775" cy="652780"/>
          </a:xfrm>
          <a:prstGeom prst="rect">
            <a:avLst/>
          </a:prstGeom>
        </p:spPr>
        <p:txBody>
          <a:bodyPr vert="horz" wrap="square" lIns="0" tIns="0" rIns="0" bIns="0"/>
          <a:lstStyle/>
          <a:p>
            <a:pPr algn="l" rtl="0" eaLnBrk="0">
              <a:lnSpc>
                <a:spcPct val="71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marL="17145" algn="l" rtl="0" eaLnBrk="0">
              <a:lnSpc>
                <a:spcPct val="115000"/>
              </a:lnSpc>
            </a:pP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构建广州市人工智能产业“链长制”，通过开展“十百千”战略发展计划，建设10个人工智能产业园，开展100个人工智能典型场景应用示范</a:t>
            </a:r>
            <a:r>
              <a:rPr sz="8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培</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育1000家左右人工智能企业。实施“2+4+</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N</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”产业培育工程，将人工智能与数字经济广东省实验室、粤港澳大湾区国家技术创新中心作为</a:t>
            </a:r>
            <a:r>
              <a:rPr sz="80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产</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业链原始</a:t>
            </a:r>
            <a:r>
              <a:rPr sz="800" spc="1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创新、产业孵化主阵地，遴选我市“造车健城”4条人工智能优势赛道(“造”—</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AI</a:t>
            </a:r>
            <a:r>
              <a:rPr sz="800" spc="1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+先进制造、“车”—</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AI</a:t>
            </a:r>
            <a:r>
              <a:rPr sz="800" spc="1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+车辆交通、“健”—</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AI</a:t>
            </a:r>
            <a:r>
              <a:rPr sz="800" spc="1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80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健</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康医疗、</a:t>
            </a:r>
            <a:r>
              <a:rPr sz="800" spc="1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“城”—</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AI</a:t>
            </a:r>
            <a:r>
              <a:rPr sz="800" spc="1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+城市治理)，每条赛道遴选一批重点培育企业，包括产业龙头企业、高成长性企业、顶尖团队创业企业等，形成百花齐放、相互</a:t>
            </a:r>
            <a:r>
              <a:rPr sz="80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使</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能的人</a:t>
            </a: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工智能产业新生态</a:t>
            </a: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rect"/>
          <p:cNvSpPr/>
          <p:nvPr>
            <p:custDataLst>
              <p:tags r:id="rId5"/>
            </p:custDataLst>
          </p:nvPr>
        </p:nvSpPr>
        <p:spPr>
          <a:xfrm>
            <a:off x="161925" y="5207635"/>
            <a:ext cx="11851005" cy="449580"/>
          </a:xfrm>
          <a:prstGeom prst="rect">
            <a:avLst/>
          </a:prstGeom>
          <a:solidFill>
            <a:srgbClr val="DCDCDC">
              <a:alpha val="100000"/>
            </a:srgbClr>
          </a:solidFill>
          <a:ln cap="flat">
            <a:noFill/>
            <a:prstDash val="solid"/>
            <a:miter lim="0"/>
          </a:ln>
        </p:spPr>
        <p:txBody>
          <a:bodyPr rtlCol="0"/>
          <a:lstStyle/>
          <a:p>
            <a:pPr algn="ctr"/>
            <a:endParaRPr lang="zh-CN" altLang="en-US" sz="2400">
              <a:latin typeface="微软雅黑" panose="020B0503020204020204" pitchFamily="34" charset="-122"/>
              <a:ea typeface="微软雅黑" panose="020B0503020204020204" pitchFamily="34" charset="-122"/>
            </a:endParaRPr>
          </a:p>
        </p:txBody>
      </p:sp>
      <p:sp>
        <p:nvSpPr>
          <p:cNvPr id="82" name="rect"/>
          <p:cNvSpPr/>
          <p:nvPr>
            <p:custDataLst>
              <p:tags r:id="rId6"/>
            </p:custDataLst>
          </p:nvPr>
        </p:nvSpPr>
        <p:spPr>
          <a:xfrm>
            <a:off x="161925" y="886778"/>
            <a:ext cx="11851005" cy="292100"/>
          </a:xfrm>
          <a:prstGeom prst="rect">
            <a:avLst/>
          </a:prstGeom>
          <a:solidFill>
            <a:schemeClr val="accent2">
              <a:lumMod val="20000"/>
              <a:lumOff val="80000"/>
            </a:schemeClr>
          </a:solidFill>
          <a:ln cap="flat">
            <a:noFill/>
            <a:prstDash val="solid"/>
            <a:miter lim="0"/>
          </a:ln>
        </p:spPr>
        <p:txBody>
          <a:bodyPr rtlCol="0"/>
          <a:lstStyle/>
          <a:p>
            <a:pPr algn="ctr"/>
            <a:endParaRPr lang="zh-CN" altLang="en-US" sz="2400">
              <a:latin typeface="微软雅黑" panose="020B0503020204020204" pitchFamily="34" charset="-122"/>
              <a:ea typeface="微软雅黑" panose="020B0503020204020204" pitchFamily="34" charset="-122"/>
            </a:endParaRPr>
          </a:p>
        </p:txBody>
      </p:sp>
      <p:sp>
        <p:nvSpPr>
          <p:cNvPr id="83" name="textbox 83"/>
          <p:cNvSpPr/>
          <p:nvPr>
            <p:custDataLst>
              <p:tags r:id="rId7"/>
            </p:custDataLst>
          </p:nvPr>
        </p:nvSpPr>
        <p:spPr>
          <a:xfrm>
            <a:off x="4083050" y="1781810"/>
            <a:ext cx="7789545" cy="489585"/>
          </a:xfrm>
          <a:prstGeom prst="rect">
            <a:avLst/>
          </a:prstGeom>
        </p:spPr>
        <p:txBody>
          <a:bodyPr vert="horz" wrap="square" lIns="0" tIns="0" rIns="0" bIns="0"/>
          <a:lstStyle/>
          <a:p>
            <a:pPr algn="l" rtl="0" eaLnBrk="0">
              <a:lnSpc>
                <a:spcPct val="79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marL="12700" indent="6350" algn="l" rtl="0" eaLnBrk="0">
              <a:lnSpc>
                <a:spcPct val="112000"/>
              </a:lnSpc>
            </a:pP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坚持面向世界科技前沿、面向经济主战场、面向国家重大需求、面向人民生命健康，充分发挥人工智能赋能经济社会发展的作用，围绕构建全</a:t>
            </a:r>
            <a:r>
              <a:rPr sz="80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链</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条、</a:t>
            </a: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全过程的人工智能行业应用生态，支持一批基础较好的人工智能应用场景，加强研发上下游配合与新技术集成，打造形成一批可复制、可</a:t>
            </a:r>
            <a:r>
              <a:rPr sz="80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推</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广的标杆</a:t>
            </a: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型示范应用场景。首批支持建设十个示范应用场</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景。</a:t>
            </a:r>
            <a:endParaRPr lang="en-US"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4" name="textbox 84"/>
          <p:cNvSpPr/>
          <p:nvPr>
            <p:custDataLst>
              <p:tags r:id="rId8"/>
            </p:custDataLst>
          </p:nvPr>
        </p:nvSpPr>
        <p:spPr>
          <a:xfrm>
            <a:off x="4077335" y="5266690"/>
            <a:ext cx="7795895" cy="331470"/>
          </a:xfrm>
          <a:prstGeom prst="rect">
            <a:avLst/>
          </a:prstGeom>
        </p:spPr>
        <p:txBody>
          <a:bodyPr vert="horz" wrap="square" lIns="0" tIns="0" rIns="0" bIns="0"/>
          <a:lstStyle/>
          <a:p>
            <a:pPr algn="l" rtl="0" eaLnBrk="0">
              <a:lnSpc>
                <a:spcPct val="11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marL="12700" indent="43180" algn="l" rtl="0" eaLnBrk="0">
              <a:lnSpc>
                <a:spcPct val="115000"/>
              </a:lnSpc>
            </a:pP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《规划》重点关注：全面突破智能芯片、开源框架等核心技术，构建自主可控的产业链体系；建设国家级人工智能前沿研究中心、超大规模人工</a:t>
            </a:r>
            <a:r>
              <a:rPr sz="8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智</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能</a:t>
            </a: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模型训练平台；融合人工智能和产业应</a:t>
            </a: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用</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5" name="textbox 85"/>
          <p:cNvSpPr/>
          <p:nvPr>
            <p:custDataLst>
              <p:tags r:id="rId9"/>
            </p:custDataLst>
          </p:nvPr>
        </p:nvSpPr>
        <p:spPr>
          <a:xfrm>
            <a:off x="4082415" y="5910263"/>
            <a:ext cx="7790815" cy="329565"/>
          </a:xfrm>
          <a:prstGeom prst="rect">
            <a:avLst/>
          </a:prstGeom>
        </p:spPr>
        <p:txBody>
          <a:bodyPr vert="horz" wrap="square" lIns="0" tIns="478" rIns="0" bIns="0"/>
          <a:lstStyle/>
          <a:p>
            <a:pPr marL="12700" indent="1905" algn="l" rtl="0" eaLnBrk="0">
              <a:lnSpc>
                <a:spcPct val="115000"/>
              </a:lnSpc>
              <a:spcBef>
                <a:spcPts val="5"/>
              </a:spcBef>
            </a:pPr>
            <a:r>
              <a:rPr sz="800" spc="10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瞄准人工智能</a:t>
            </a: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、量子信息、集成电路、生命健康、脑科学、生物育种、空天科技、深地深海等前沿领域，实施一批具有前瞻性、战略性的国家重大</a:t>
            </a:r>
            <a:r>
              <a:rPr sz="80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科</a:t>
            </a: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技项目。聚焦高端芯片、操作系统、</a:t>
            </a:r>
            <a:r>
              <a:rPr sz="800" spc="8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人工智能关键算法</a:t>
            </a: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、传感器等关键领域，加快推进基础理论、</a:t>
            </a:r>
            <a:r>
              <a:rPr sz="800" spc="8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基础算法</a:t>
            </a: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、装备材料等研发突破与选代应用</a:t>
            </a:r>
            <a:r>
              <a:rPr sz="80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80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6" name="textbox 86"/>
          <p:cNvSpPr/>
          <p:nvPr>
            <p:custDataLst>
              <p:tags r:id="rId10"/>
            </p:custDataLst>
          </p:nvPr>
        </p:nvSpPr>
        <p:spPr>
          <a:xfrm>
            <a:off x="4086225" y="2496185"/>
            <a:ext cx="7766050" cy="329565"/>
          </a:xfrm>
          <a:prstGeom prst="rect">
            <a:avLst/>
          </a:prstGeom>
        </p:spPr>
        <p:txBody>
          <a:bodyPr vert="horz" wrap="square" lIns="0" tIns="478" rIns="0" bIns="0"/>
          <a:lstStyle/>
          <a:p>
            <a:pPr marL="13335" indent="-635" algn="l" rtl="0" eaLnBrk="0">
              <a:lnSpc>
                <a:spcPct val="115000"/>
              </a:lnSpc>
              <a:spcBef>
                <a:spcPts val="5"/>
              </a:spcBef>
            </a:pP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场景创新成为人工智能技术升级、产业增长的新路径，场景创新成果持续涌现，推动新一代人工智能发展上水平。鼓励在制造、农业</a:t>
            </a: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物流、金融、</a:t>
            </a: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商务、家居等重点行业深入挖掘人工智能技术应用场景，促进智能经济高端高效</a:t>
            </a: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发</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展。</a:t>
            </a:r>
            <a:endParaRPr lang="en-US"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7" name="textbox 87"/>
          <p:cNvSpPr/>
          <p:nvPr>
            <p:custDataLst>
              <p:tags r:id="rId11"/>
            </p:custDataLst>
          </p:nvPr>
        </p:nvSpPr>
        <p:spPr>
          <a:xfrm>
            <a:off x="4098290" y="1331278"/>
            <a:ext cx="7895590" cy="187960"/>
          </a:xfrm>
          <a:prstGeom prst="rect">
            <a:avLst/>
          </a:prstGeom>
        </p:spPr>
        <p:txBody>
          <a:bodyPr vert="horz" wrap="square" lIns="0" tIns="0" rIns="0" bIns="0"/>
          <a:lstStyle/>
          <a:p>
            <a:pPr algn="l" rtl="0" eaLnBrk="0">
              <a:lnSpc>
                <a:spcPct val="83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marL="12700" algn="l" rtl="0" eaLnBrk="0">
              <a:lnSpc>
                <a:spcPts val="755"/>
              </a:lnSpc>
            </a:pP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白皮书显示，北京持续保持人工智能领先优势。同时，北京将支持头部企业打造对标</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ChatGPT</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的大模型，着力构建开源框架和通用大模型的应用</a:t>
            </a: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生</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态。</a:t>
            </a:r>
            <a:endParaRPr lang="en-US"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textbox 88"/>
          <p:cNvSpPr/>
          <p:nvPr>
            <p:custDataLst>
              <p:tags r:id="rId12"/>
            </p:custDataLst>
          </p:nvPr>
        </p:nvSpPr>
        <p:spPr>
          <a:xfrm>
            <a:off x="2222500" y="4490403"/>
            <a:ext cx="1739900" cy="490855"/>
          </a:xfrm>
          <a:prstGeom prst="rect">
            <a:avLst/>
          </a:prstGeom>
        </p:spPr>
        <p:txBody>
          <a:bodyPr vert="horz" wrap="square" lIns="0" tIns="138" rIns="0" bIns="0"/>
          <a:lstStyle/>
          <a:p>
            <a:pPr indent="0" algn="ctr" rtl="0" eaLnBrk="0" fontAlgn="auto">
              <a:lnSpc>
                <a:spcPct val="125000"/>
              </a:lnSpc>
              <a:spcBef>
                <a:spcPts val="0"/>
              </a:spcBef>
            </a:pP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《广州市人工智能产业链高质</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量</a:t>
            </a: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发展三年行动计划(2021—20</a:t>
            </a:r>
            <a:r>
              <a:rPr sz="8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3</a:t>
            </a:r>
            <a:endParaRPr lang="en-US" altLang="en-US" sz="8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spcBef>
                <a:spcPts val="0"/>
              </a:spcBef>
            </a:pPr>
            <a:r>
              <a:rPr sz="8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年)</a:t>
            </a:r>
            <a:r>
              <a:rPr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8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9" name="textbox 89"/>
          <p:cNvSpPr/>
          <p:nvPr>
            <p:custDataLst>
              <p:tags r:id="rId13"/>
            </p:custDataLst>
          </p:nvPr>
        </p:nvSpPr>
        <p:spPr>
          <a:xfrm>
            <a:off x="2228850" y="5829300"/>
            <a:ext cx="1721485" cy="491490"/>
          </a:xfrm>
          <a:prstGeom prst="rect">
            <a:avLst/>
          </a:prstGeom>
        </p:spPr>
        <p:txBody>
          <a:bodyPr vert="horz" wrap="square" lIns="0" tIns="704" rIns="0" bIns="0"/>
          <a:lstStyle/>
          <a:p>
            <a:pPr indent="0" algn="ctr" rtl="0" eaLnBrk="0" fontAlgn="auto">
              <a:lnSpc>
                <a:spcPct val="125000"/>
              </a:lnSpc>
              <a:spcBef>
                <a:spcPts val="0"/>
              </a:spcBef>
            </a:pP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《中华人民共和国国民经济和</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社</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会发展第十四个五年规划和203</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5</a:t>
            </a:r>
            <a:endParaRPr lang="en-US" altLang="en-US" sz="8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spcBef>
                <a:spcPts val="0"/>
              </a:spcBef>
            </a:pP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年远景目标纲要</a:t>
            </a:r>
            <a:r>
              <a:rPr sz="8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8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0" name="textbox 90"/>
          <p:cNvSpPr/>
          <p:nvPr>
            <p:custDataLst>
              <p:tags r:id="rId14"/>
            </p:custDataLst>
          </p:nvPr>
        </p:nvSpPr>
        <p:spPr>
          <a:xfrm>
            <a:off x="2237105" y="2416175"/>
            <a:ext cx="1701165" cy="489585"/>
          </a:xfrm>
          <a:prstGeom prst="rect">
            <a:avLst/>
          </a:prstGeom>
        </p:spPr>
        <p:txBody>
          <a:bodyPr vert="horz" wrap="square" lIns="0" tIns="0" rIns="0" bIns="0"/>
          <a:lstStyle/>
          <a:p>
            <a:pPr indent="0" algn="ctr" rtl="0" eaLnBrk="0" fontAlgn="auto">
              <a:lnSpc>
                <a:spcPct val="125000"/>
              </a:lnSpc>
              <a:spcBef>
                <a:spcPts val="0"/>
              </a:spcBef>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spcBef>
                <a:spcPts val="0"/>
              </a:spcBef>
            </a:pP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《关于加快场景创新以人工智</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能</a:t>
            </a: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高水平应用促进经济高质量</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发</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展</a:t>
            </a:r>
            <a:endParaRPr lang="en-US" altLang="en-US" sz="8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spcBef>
                <a:spcPts val="0"/>
              </a:spcBef>
            </a:pPr>
            <a:r>
              <a:rPr sz="8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的指导意</a:t>
            </a:r>
            <a:r>
              <a:rPr sz="800" spc="4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见</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3" name="textbox 93"/>
          <p:cNvSpPr/>
          <p:nvPr>
            <p:custDataLst>
              <p:tags r:id="rId15"/>
            </p:custDataLst>
          </p:nvPr>
        </p:nvSpPr>
        <p:spPr>
          <a:xfrm>
            <a:off x="2231390" y="1254760"/>
            <a:ext cx="1718310" cy="340995"/>
          </a:xfrm>
          <a:prstGeom prst="rect">
            <a:avLst/>
          </a:prstGeom>
        </p:spPr>
        <p:txBody>
          <a:bodyPr vert="horz" wrap="square" lIns="0" tIns="0" rIns="0" bIns="0"/>
          <a:lstStyle/>
          <a:p>
            <a:pPr indent="0" algn="ctr" rtl="0" eaLnBrk="0" fontAlgn="auto">
              <a:lnSpc>
                <a:spcPct val="125000"/>
              </a:lnSpc>
              <a:spcBef>
                <a:spcPts val="0"/>
              </a:spcBef>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spcBef>
                <a:spcPts val="0"/>
              </a:spcBef>
            </a:pP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《2022年北京人工智能产业</a:t>
            </a:r>
            <a:r>
              <a:rPr sz="8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发</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展</a:t>
            </a:r>
            <a:r>
              <a:rPr sz="800" spc="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白皮书</a:t>
            </a:r>
            <a:r>
              <a:rPr sz="8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8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4" name="textbox 94"/>
          <p:cNvSpPr/>
          <p:nvPr>
            <p:custDataLst>
              <p:tags r:id="rId16"/>
            </p:custDataLst>
          </p:nvPr>
        </p:nvSpPr>
        <p:spPr>
          <a:xfrm>
            <a:off x="2237105" y="3501390"/>
            <a:ext cx="1701165" cy="334010"/>
          </a:xfrm>
          <a:prstGeom prst="rect">
            <a:avLst/>
          </a:prstGeom>
        </p:spPr>
        <p:txBody>
          <a:bodyPr vert="horz" wrap="square" lIns="0" tIns="0" rIns="0" bIns="0"/>
          <a:lstStyle/>
          <a:p>
            <a:pPr indent="0" algn="ctr" rtl="0" eaLnBrk="0" fontAlgn="auto">
              <a:lnSpc>
                <a:spcPct val="125000"/>
              </a:lnSpc>
              <a:spcBef>
                <a:spcPts val="0"/>
              </a:spcBef>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spcBef>
                <a:spcPts val="0"/>
              </a:spcBef>
            </a:pP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《上海市人工智能产业发展</a:t>
            </a:r>
            <a:r>
              <a:rPr sz="80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十</a:t>
            </a: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四五”规划</a:t>
            </a: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5" name="textbox 95"/>
          <p:cNvSpPr/>
          <p:nvPr>
            <p:custDataLst>
              <p:tags r:id="rId17"/>
            </p:custDataLst>
          </p:nvPr>
        </p:nvSpPr>
        <p:spPr>
          <a:xfrm>
            <a:off x="2237105" y="1859598"/>
            <a:ext cx="1701165" cy="334010"/>
          </a:xfrm>
          <a:prstGeom prst="rect">
            <a:avLst/>
          </a:prstGeom>
        </p:spPr>
        <p:txBody>
          <a:bodyPr vert="horz" wrap="square" lIns="0" tIns="0" rIns="0" bIns="0"/>
          <a:lstStyle/>
          <a:p>
            <a:pPr indent="0" algn="ctr" rtl="0" eaLnBrk="0" fontAlgn="auto">
              <a:lnSpc>
                <a:spcPct val="125000"/>
              </a:lnSpc>
              <a:spcBef>
                <a:spcPts val="0"/>
              </a:spcBef>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spcBef>
                <a:spcPts val="0"/>
              </a:spcBef>
            </a:pP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《关于支持建设新一代人工</a:t>
            </a:r>
            <a:r>
              <a:rPr sz="8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智</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能</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示范应用场景的通知</a:t>
            </a: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6" name="textbox 96"/>
          <p:cNvSpPr/>
          <p:nvPr>
            <p:custDataLst>
              <p:tags r:id="rId18"/>
            </p:custDataLst>
          </p:nvPr>
        </p:nvSpPr>
        <p:spPr>
          <a:xfrm>
            <a:off x="2237105" y="5266690"/>
            <a:ext cx="1701165" cy="331470"/>
          </a:xfrm>
          <a:prstGeom prst="rect">
            <a:avLst/>
          </a:prstGeom>
        </p:spPr>
        <p:txBody>
          <a:bodyPr vert="horz" wrap="square" lIns="0" tIns="0" rIns="0" bIns="0"/>
          <a:lstStyle/>
          <a:p>
            <a:pPr indent="0" algn="ctr" rtl="0" eaLnBrk="0" fontAlgn="auto">
              <a:lnSpc>
                <a:spcPct val="125000"/>
              </a:lnSpc>
              <a:spcBef>
                <a:spcPts val="0"/>
              </a:spcBef>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spcBef>
                <a:spcPts val="0"/>
              </a:spcBef>
            </a:pP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《北京市“十四五”时期高</a:t>
            </a:r>
            <a:r>
              <a:rPr sz="800" spc="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精</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尖</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产业发展规划</a:t>
            </a: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a:t>
            </a:r>
            <a:endParaRPr lang="en-US" altLang="en-US"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7" name="textbox 97"/>
          <p:cNvSpPr/>
          <p:nvPr>
            <p:custDataLst>
              <p:tags r:id="rId19"/>
            </p:custDataLst>
          </p:nvPr>
        </p:nvSpPr>
        <p:spPr>
          <a:xfrm>
            <a:off x="1098550" y="3501390"/>
            <a:ext cx="982980" cy="334010"/>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pP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上海市经济和信</a:t>
            </a:r>
            <a:r>
              <a:rPr sz="8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息</a:t>
            </a: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化委员</a:t>
            </a:r>
            <a:r>
              <a:rPr sz="800" spc="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会</a:t>
            </a:r>
            <a:endParaRPr lang="en-US" altLang="en-US" sz="800" spc="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8" name="textbox 98"/>
          <p:cNvSpPr/>
          <p:nvPr>
            <p:custDataLst>
              <p:tags r:id="rId20"/>
            </p:custDataLst>
          </p:nvPr>
        </p:nvSpPr>
        <p:spPr>
          <a:xfrm>
            <a:off x="1102995" y="1257300"/>
            <a:ext cx="978535" cy="335915"/>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pPr>
            <a:r>
              <a:rPr sz="800" spc="10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北京市经济和信</a:t>
            </a:r>
            <a:r>
              <a:rPr sz="800" spc="3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息</a:t>
            </a:r>
            <a:r>
              <a:rPr sz="800" spc="9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化</a:t>
            </a:r>
            <a:r>
              <a:rPr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局</a:t>
            </a:r>
            <a:endParaRPr lang="en-US" altLang="en-US" sz="800" spc="8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textbox 100"/>
          <p:cNvSpPr/>
          <p:nvPr>
            <p:custDataLst>
              <p:tags r:id="rId21"/>
            </p:custDataLst>
          </p:nvPr>
        </p:nvSpPr>
        <p:spPr>
          <a:xfrm>
            <a:off x="1099185" y="4645025"/>
            <a:ext cx="982345" cy="181610"/>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endParaRPr>
          </a:p>
          <a:p>
            <a:pPr indent="0" algn="ctr" rtl="0" eaLnBrk="0" fontAlgn="auto">
              <a:lnSpc>
                <a:spcPct val="125000"/>
              </a:lnSpc>
            </a:pPr>
            <a:r>
              <a:rPr sz="800" spc="10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广州市科学技术</a:t>
            </a:r>
            <a:r>
              <a:rPr sz="800" spc="5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局</a:t>
            </a:r>
            <a:endParaRPr lang="en-US" altLang="en-US" sz="800" spc="5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01" name="textbox 101"/>
          <p:cNvSpPr/>
          <p:nvPr>
            <p:custDataLst>
              <p:tags r:id="rId22"/>
            </p:custDataLst>
          </p:nvPr>
        </p:nvSpPr>
        <p:spPr>
          <a:xfrm>
            <a:off x="1156335" y="2570163"/>
            <a:ext cx="864870" cy="181610"/>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endParaRPr>
          </a:p>
          <a:p>
            <a:pPr indent="0" algn="ctr" rtl="0" eaLnBrk="0" fontAlgn="auto">
              <a:lnSpc>
                <a:spcPct val="125000"/>
              </a:lnSpc>
            </a:pPr>
            <a:r>
              <a:rPr sz="800" spc="10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科技部等六部</a:t>
            </a:r>
            <a:r>
              <a:rPr sz="800" spc="6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门</a:t>
            </a:r>
            <a:endParaRPr lang="en-US" altLang="en-US" sz="800" spc="6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02" name="textbox 102"/>
          <p:cNvSpPr/>
          <p:nvPr>
            <p:custDataLst>
              <p:tags r:id="rId23"/>
            </p:custDataLst>
          </p:nvPr>
        </p:nvSpPr>
        <p:spPr>
          <a:xfrm>
            <a:off x="1164590" y="5340668"/>
            <a:ext cx="857250" cy="183515"/>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endParaRPr>
          </a:p>
          <a:p>
            <a:pPr indent="0" algn="ctr" rtl="0" eaLnBrk="0" fontAlgn="auto">
              <a:lnSpc>
                <a:spcPct val="125000"/>
              </a:lnSpc>
            </a:pPr>
            <a:r>
              <a:rPr sz="800" spc="9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北京市人民政</a:t>
            </a:r>
            <a:r>
              <a:rPr sz="800" spc="8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府</a:t>
            </a:r>
            <a:endParaRPr lang="en-US" altLang="en-US" sz="800" spc="8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03" name="textbox 103"/>
          <p:cNvSpPr/>
          <p:nvPr>
            <p:custDataLst>
              <p:tags r:id="rId24"/>
            </p:custDataLst>
          </p:nvPr>
        </p:nvSpPr>
        <p:spPr>
          <a:xfrm>
            <a:off x="210185" y="3576955"/>
            <a:ext cx="662305" cy="182880"/>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pPr>
            <a:r>
              <a:rPr sz="800" spc="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2021年12</a:t>
            </a:r>
            <a:r>
              <a:rPr sz="8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en-US" sz="8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4" name="textbox 104"/>
          <p:cNvSpPr/>
          <p:nvPr>
            <p:custDataLst>
              <p:tags r:id="rId25"/>
            </p:custDataLst>
          </p:nvPr>
        </p:nvSpPr>
        <p:spPr>
          <a:xfrm>
            <a:off x="210185" y="4644390"/>
            <a:ext cx="662305" cy="182880"/>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pPr>
            <a:r>
              <a:rPr sz="800" spc="6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2021年10</a:t>
            </a:r>
            <a:r>
              <a:rPr sz="8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en-US" sz="800" spc="5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5" name="textbox 105"/>
          <p:cNvSpPr/>
          <p:nvPr>
            <p:custDataLst>
              <p:tags r:id="rId26"/>
            </p:custDataLst>
          </p:nvPr>
        </p:nvSpPr>
        <p:spPr>
          <a:xfrm>
            <a:off x="210185" y="5983605"/>
            <a:ext cx="596265" cy="182880"/>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pP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2021年3</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6" name="textbox 106"/>
          <p:cNvSpPr/>
          <p:nvPr>
            <p:custDataLst>
              <p:tags r:id="rId27"/>
            </p:custDataLst>
          </p:nvPr>
        </p:nvSpPr>
        <p:spPr>
          <a:xfrm>
            <a:off x="210185" y="5340985"/>
            <a:ext cx="596265" cy="182880"/>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pP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2021年8</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7" name="textbox 107"/>
          <p:cNvSpPr/>
          <p:nvPr>
            <p:custDataLst>
              <p:tags r:id="rId28"/>
            </p:custDataLst>
          </p:nvPr>
        </p:nvSpPr>
        <p:spPr>
          <a:xfrm>
            <a:off x="210185" y="1935163"/>
            <a:ext cx="596265" cy="182880"/>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pP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2022年8</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8" name="textbox 108"/>
          <p:cNvSpPr/>
          <p:nvPr>
            <p:custDataLst>
              <p:tags r:id="rId29"/>
            </p:custDataLst>
          </p:nvPr>
        </p:nvSpPr>
        <p:spPr>
          <a:xfrm>
            <a:off x="210185" y="1333818"/>
            <a:ext cx="596265" cy="182880"/>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pP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2023年2</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9" name="textbox 109"/>
          <p:cNvSpPr/>
          <p:nvPr>
            <p:custDataLst>
              <p:tags r:id="rId30"/>
            </p:custDataLst>
          </p:nvPr>
        </p:nvSpPr>
        <p:spPr>
          <a:xfrm>
            <a:off x="210185" y="2569528"/>
            <a:ext cx="596265" cy="182880"/>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cs typeface="微软雅黑" panose="020B0503020204020204" pitchFamily="34" charset="-122"/>
            </a:endParaRPr>
          </a:p>
          <a:p>
            <a:pPr indent="0" algn="ctr" rtl="0" eaLnBrk="0" fontAlgn="auto">
              <a:lnSpc>
                <a:spcPct val="125000"/>
              </a:lnSpc>
            </a:pPr>
            <a:r>
              <a:rPr sz="800" spc="7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2022年7</a:t>
            </a:r>
            <a:r>
              <a:rPr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月</a:t>
            </a:r>
            <a:endParaRPr lang="en-US" altLang="en-US" sz="8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0" name="textbox 110"/>
          <p:cNvSpPr/>
          <p:nvPr>
            <p:custDataLst>
              <p:tags r:id="rId31"/>
            </p:custDataLst>
          </p:nvPr>
        </p:nvSpPr>
        <p:spPr>
          <a:xfrm>
            <a:off x="2835275" y="943928"/>
            <a:ext cx="968375" cy="177800"/>
          </a:xfrm>
          <a:prstGeom prst="rect">
            <a:avLst/>
          </a:prstGeom>
        </p:spPr>
        <p:txBody>
          <a:bodyPr vert="horz" wrap="square" lIns="0" tIns="0" rIns="0" bIns="0" anchor="ctr" anchorCtr="0"/>
          <a:lstStyle/>
          <a:p>
            <a:pPr indent="0" algn="l" rtl="0" eaLnBrk="0" fontAlgn="auto">
              <a:lnSpc>
                <a:spcPct val="100000"/>
              </a:lnSpc>
            </a:pPr>
            <a:r>
              <a:rPr sz="1200" spc="10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政策名</a:t>
            </a:r>
            <a:r>
              <a:rPr sz="1200" spc="7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称</a:t>
            </a:r>
            <a:endParaRPr lang="en-US" altLang="en-US" sz="1200" spc="7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11" name="textbox 111"/>
          <p:cNvSpPr/>
          <p:nvPr>
            <p:custDataLst>
              <p:tags r:id="rId32"/>
            </p:custDataLst>
          </p:nvPr>
        </p:nvSpPr>
        <p:spPr>
          <a:xfrm>
            <a:off x="7772400" y="943293"/>
            <a:ext cx="966470" cy="179070"/>
          </a:xfrm>
          <a:prstGeom prst="rect">
            <a:avLst/>
          </a:prstGeom>
        </p:spPr>
        <p:txBody>
          <a:bodyPr vert="horz" wrap="square" lIns="0" tIns="0" rIns="0" bIns="0" anchor="ctr" anchorCtr="0"/>
          <a:lstStyle/>
          <a:p>
            <a:pPr indent="0" algn="l" rtl="0" eaLnBrk="0" fontAlgn="auto">
              <a:lnSpc>
                <a:spcPct val="100000"/>
              </a:lnSpc>
            </a:pPr>
            <a:r>
              <a:rPr sz="1200" spc="10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相关内</a:t>
            </a:r>
            <a:r>
              <a:rPr sz="1200" spc="6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容</a:t>
            </a:r>
            <a:endParaRPr lang="en-US" altLang="en-US" sz="1200" spc="6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12" name="textbox 112"/>
          <p:cNvSpPr/>
          <p:nvPr>
            <p:custDataLst>
              <p:tags r:id="rId33"/>
            </p:custDataLst>
          </p:nvPr>
        </p:nvSpPr>
        <p:spPr>
          <a:xfrm>
            <a:off x="1339215" y="5983288"/>
            <a:ext cx="502285" cy="183515"/>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endParaRPr>
          </a:p>
          <a:p>
            <a:pPr indent="0" algn="ctr" rtl="0" eaLnBrk="0" fontAlgn="auto">
              <a:lnSpc>
                <a:spcPct val="125000"/>
              </a:lnSpc>
            </a:pPr>
            <a:r>
              <a:rPr sz="800" spc="9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全国人</a:t>
            </a:r>
            <a:r>
              <a:rPr sz="800" spc="7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大</a:t>
            </a:r>
            <a:endParaRPr lang="en-US" altLang="en-US" sz="800" spc="7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13" name="textbox 113"/>
          <p:cNvSpPr/>
          <p:nvPr>
            <p:custDataLst>
              <p:tags r:id="rId34"/>
            </p:custDataLst>
          </p:nvPr>
        </p:nvSpPr>
        <p:spPr>
          <a:xfrm>
            <a:off x="215900" y="943293"/>
            <a:ext cx="958850" cy="179070"/>
          </a:xfrm>
          <a:prstGeom prst="rect">
            <a:avLst/>
          </a:prstGeom>
        </p:spPr>
        <p:txBody>
          <a:bodyPr vert="horz" wrap="square" lIns="0" tIns="0" rIns="0" bIns="0" anchor="ctr" anchorCtr="0"/>
          <a:lstStyle/>
          <a:p>
            <a:pPr indent="0" algn="l" rtl="0" eaLnBrk="0" fontAlgn="auto">
              <a:lnSpc>
                <a:spcPct val="100000"/>
              </a:lnSpc>
            </a:pPr>
            <a:r>
              <a:rPr sz="1200" spc="9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发布时</a:t>
            </a:r>
            <a:r>
              <a:rPr sz="1200" spc="7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间</a:t>
            </a:r>
            <a:endParaRPr lang="en-US" altLang="en-US" sz="1200" spc="7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14" name="textbox 114"/>
          <p:cNvSpPr/>
          <p:nvPr>
            <p:custDataLst>
              <p:tags r:id="rId35"/>
            </p:custDataLst>
          </p:nvPr>
        </p:nvSpPr>
        <p:spPr>
          <a:xfrm>
            <a:off x="1394460" y="1935798"/>
            <a:ext cx="387985" cy="181610"/>
          </a:xfrm>
          <a:prstGeom prst="rect">
            <a:avLst/>
          </a:prstGeom>
        </p:spPr>
        <p:txBody>
          <a:bodyPr vert="horz" wrap="square" lIns="0" tIns="0" rIns="0" bIns="0"/>
          <a:lstStyle/>
          <a:p>
            <a:pPr indent="0" algn="ctr" rtl="0" eaLnBrk="0" fontAlgn="auto">
              <a:lnSpc>
                <a:spcPct val="125000"/>
              </a:lnSpc>
            </a:pPr>
            <a:endParaRPr lang="en-US" altLang="en-US" sz="300" dirty="0">
              <a:latin typeface="微软雅黑" panose="020B0503020204020204" pitchFamily="34" charset="-122"/>
              <a:ea typeface="微软雅黑" panose="020B0503020204020204" pitchFamily="34" charset="-122"/>
            </a:endParaRPr>
          </a:p>
          <a:p>
            <a:pPr indent="0" algn="ctr" rtl="0" eaLnBrk="0" fontAlgn="auto">
              <a:lnSpc>
                <a:spcPct val="125000"/>
              </a:lnSpc>
            </a:pPr>
            <a:r>
              <a:rPr sz="800" spc="10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科技</a:t>
            </a:r>
            <a:r>
              <a:rPr sz="800" spc="7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部</a:t>
            </a:r>
            <a:endParaRPr lang="en-US" altLang="en-US" sz="800" spc="7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15" name="textbox 115"/>
          <p:cNvSpPr/>
          <p:nvPr>
            <p:custDataLst>
              <p:tags r:id="rId36"/>
            </p:custDataLst>
          </p:nvPr>
        </p:nvSpPr>
        <p:spPr>
          <a:xfrm>
            <a:off x="1400810" y="943293"/>
            <a:ext cx="734060" cy="179070"/>
          </a:xfrm>
          <a:prstGeom prst="rect">
            <a:avLst/>
          </a:prstGeom>
        </p:spPr>
        <p:txBody>
          <a:bodyPr vert="horz" wrap="square" lIns="0" tIns="0" rIns="0" bIns="0" anchor="ctr" anchorCtr="0"/>
          <a:lstStyle/>
          <a:p>
            <a:pPr indent="0" algn="l" rtl="0" eaLnBrk="0" fontAlgn="auto">
              <a:lnSpc>
                <a:spcPct val="100000"/>
              </a:lnSpc>
            </a:pPr>
            <a:r>
              <a:rPr sz="1200" spc="9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发布</a:t>
            </a:r>
            <a:r>
              <a:rPr sz="1200" spc="6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rPr>
              <a:t>方</a:t>
            </a:r>
            <a:endParaRPr lang="en-US" altLang="en-US" sz="1200" spc="60" dirty="0">
              <a:ln w="2525" cap="flat" cmpd="sng">
                <a:solidFill>
                  <a:srgbClr val="000000">
                    <a:alpha val="100000"/>
                  </a:srgbClr>
                </a:solidFill>
                <a:prstDash val="solid"/>
                <a:round/>
              </a:ln>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endParaRP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sz="2800" b="1" dirty="0" smtClean="0">
                <a:latin typeface="微软雅黑" panose="020B0503020204020204" pitchFamily="34" charset="-122"/>
                <a:ea typeface="微软雅黑" panose="020B0503020204020204" pitchFamily="34" charset="-122"/>
              </a:rPr>
              <a:t>各大科技企业纷纷入局AI大模型</a:t>
            </a:r>
            <a:endParaRPr lang="zh-CN" sz="2800" b="1" dirty="0" smtClean="0">
              <a:latin typeface="微软雅黑" panose="020B0503020204020204" pitchFamily="34" charset="-122"/>
              <a:ea typeface="微软雅黑" panose="020B0503020204020204" pitchFamily="34" charset="-122"/>
            </a:endParaRPr>
          </a:p>
        </p:txBody>
      </p:sp>
      <p:pic>
        <p:nvPicPr>
          <p:cNvPr id="3" name="图片 2" descr="图片"/>
          <p:cNvPicPr>
            <a:picLocks noChangeAspect="1"/>
          </p:cNvPicPr>
          <p:nvPr/>
        </p:nvPicPr>
        <p:blipFill>
          <a:blip r:embed="rId1"/>
          <a:stretch>
            <a:fillRect/>
          </a:stretch>
        </p:blipFill>
        <p:spPr>
          <a:xfrm>
            <a:off x="117475" y="3127375"/>
            <a:ext cx="5514340" cy="3315335"/>
          </a:xfrm>
          <a:prstGeom prst="rect">
            <a:avLst/>
          </a:prstGeom>
        </p:spPr>
      </p:pic>
      <p:sp>
        <p:nvSpPr>
          <p:cNvPr id="124" name="textbox 124"/>
          <p:cNvSpPr/>
          <p:nvPr>
            <p:custDataLst>
              <p:tags r:id="rId2"/>
            </p:custDataLst>
          </p:nvPr>
        </p:nvSpPr>
        <p:spPr>
          <a:xfrm>
            <a:off x="324485" y="6446520"/>
            <a:ext cx="4739005" cy="318135"/>
          </a:xfrm>
          <a:prstGeom prst="rect">
            <a:avLst/>
          </a:prstGeom>
        </p:spPr>
        <p:txBody>
          <a:bodyPr vert="horz" wrap="square" lIns="0" tIns="0" rIns="0" bIns="0"/>
          <a:lstStyle/>
          <a:p>
            <a:pPr algn="l" rtl="0" eaLnBrk="0">
              <a:lnSpc>
                <a:spcPct val="83000"/>
              </a:lnSpc>
            </a:pPr>
            <a:endParaRPr lang="en-US" altLang="en-US" sz="1000" dirty="0">
              <a:latin typeface="微软雅黑" panose="020B0503020204020204" pitchFamily="34" charset="-122"/>
              <a:ea typeface="微软雅黑" panose="020B0503020204020204" pitchFamily="34" charset="-122"/>
              <a:cs typeface="微软雅黑" panose="020B0503020204020204" pitchFamily="34" charset="-122"/>
            </a:endParaRPr>
          </a:p>
          <a:p>
            <a:pPr marL="12700" algn="l" rtl="0" eaLnBrk="0">
              <a:lnSpc>
                <a:spcPct val="100000"/>
              </a:lnSpc>
            </a:pPr>
            <a:r>
              <a:rPr sz="10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资料来源：《2022中国大模型发展白皮书》，</a:t>
            </a:r>
            <a:r>
              <a:rPr sz="1000" spc="5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sym typeface="+mn-ea"/>
              </a:rPr>
              <a:t>各公司官网</a:t>
            </a:r>
            <a:r>
              <a:rPr lang="zh-CN" sz="1000" spc="50" dirty="0">
                <a:solidFill>
                  <a:srgbClr val="000000">
                    <a:alpha val="100000"/>
                  </a:srgbClr>
                </a:solidFill>
                <a:latin typeface="微软雅黑" panose="020B0503020204020204" pitchFamily="34" charset="-122"/>
                <a:ea typeface="微软雅黑" panose="020B0503020204020204" pitchFamily="34" charset="-122"/>
                <a:cs typeface="楷体" panose="02010609060101010101" pitchFamily="49" charset="-122"/>
                <a:sym typeface="+mn-ea"/>
              </a:rPr>
              <a:t>，</a:t>
            </a:r>
            <a:r>
              <a:rPr sz="1000" spc="2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德邦</a:t>
            </a:r>
            <a:r>
              <a:rPr sz="1000" spc="1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研</a:t>
            </a:r>
            <a:r>
              <a:rPr sz="10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rPr>
              <a:t>究所</a:t>
            </a:r>
            <a:endParaRPr lang="en-US" altLang="en-US" sz="1000" spc="0" dirty="0">
              <a:solidFill>
                <a:srgbClr val="000000">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26" name="textbox 126"/>
          <p:cNvSpPr/>
          <p:nvPr>
            <p:custDataLst>
              <p:tags r:id="rId3"/>
            </p:custDataLst>
          </p:nvPr>
        </p:nvSpPr>
        <p:spPr>
          <a:xfrm>
            <a:off x="5763260" y="2913698"/>
            <a:ext cx="1577975" cy="157480"/>
          </a:xfrm>
          <a:prstGeom prst="rect">
            <a:avLst/>
          </a:prstGeom>
        </p:spPr>
        <p:txBody>
          <a:bodyPr vert="horz" wrap="square" lIns="0" tIns="0" rIns="0" bIns="0" anchor="ctr" anchorCtr="0"/>
          <a:lstStyle/>
          <a:p>
            <a:pPr marL="12700" algn="l" rtl="0" eaLnBrk="0">
              <a:lnSpc>
                <a:spcPct val="97000"/>
              </a:lnSpc>
            </a:pPr>
            <a:r>
              <a:rPr sz="1200" b="1" spc="0" dirty="0">
                <a:ln w="3265" cap="flat" cmpd="sng">
                  <a:noFill/>
                  <a:prstDash val="solid"/>
                  <a:round/>
                </a:ln>
                <a:solidFill>
                  <a:schemeClr val="tx1">
                    <a:alpha val="100000"/>
                  </a:schemeClr>
                </a:solidFill>
                <a:latin typeface="微软雅黑" panose="020B0503020204020204" pitchFamily="34" charset="-122"/>
                <a:ea typeface="微软雅黑" panose="020B0503020204020204" pitchFamily="34" charset="-122"/>
                <a:cs typeface="楷体" panose="02010609060101010101" pitchFamily="49" charset="-122"/>
              </a:rPr>
              <a:t>部分大模型厂商梳理</a:t>
            </a:r>
            <a:endParaRPr lang="en-US" altLang="en-US" sz="1200" b="1" spc="0" dirty="0">
              <a:ln w="3265" cap="flat" cmpd="sng">
                <a:noFill/>
                <a:prstDash val="solid"/>
                <a:round/>
              </a:ln>
              <a:solidFill>
                <a:schemeClr val="tx1">
                  <a:alpha val="100000"/>
                </a:schemeClr>
              </a:solidFill>
              <a:latin typeface="微软雅黑" panose="020B0503020204020204" pitchFamily="34" charset="-122"/>
              <a:ea typeface="微软雅黑" panose="020B0503020204020204" pitchFamily="34" charset="-122"/>
              <a:cs typeface="楷体" panose="02010609060101010101" pitchFamily="49" charset="-122"/>
            </a:endParaRPr>
          </a:p>
        </p:txBody>
      </p:sp>
      <p:sp>
        <p:nvSpPr>
          <p:cNvPr id="130" name="textbox 130"/>
          <p:cNvSpPr/>
          <p:nvPr>
            <p:custDataLst>
              <p:tags r:id="rId4"/>
            </p:custDataLst>
          </p:nvPr>
        </p:nvSpPr>
        <p:spPr>
          <a:xfrm>
            <a:off x="334645" y="2914333"/>
            <a:ext cx="1291590" cy="156210"/>
          </a:xfrm>
          <a:prstGeom prst="rect">
            <a:avLst/>
          </a:prstGeom>
        </p:spPr>
        <p:txBody>
          <a:bodyPr vert="horz" wrap="square" lIns="0" tIns="0" rIns="0" bIns="0" anchor="ctr" anchorCtr="0"/>
          <a:lstStyle/>
          <a:p>
            <a:pPr marL="12700" algn="l" rtl="0" eaLnBrk="0">
              <a:lnSpc>
                <a:spcPct val="95000"/>
              </a:lnSpc>
            </a:pPr>
            <a:r>
              <a:rPr sz="1200" b="1" spc="-10" dirty="0">
                <a:ln w="3265" cap="flat" cmpd="sng">
                  <a:noFill/>
                  <a:prstDash val="solid"/>
                  <a:round/>
                </a:ln>
                <a:solidFill>
                  <a:schemeClr val="tx1">
                    <a:alpha val="100000"/>
                  </a:schemeClr>
                </a:solidFill>
                <a:latin typeface="微软雅黑" panose="020B0503020204020204" pitchFamily="34" charset="-122"/>
                <a:ea typeface="微软雅黑" panose="020B0503020204020204" pitchFamily="34" charset="-122"/>
                <a:cs typeface="楷体" panose="02010609060101010101" pitchFamily="49" charset="-122"/>
              </a:rPr>
              <a:t>中国大模型生</a:t>
            </a:r>
            <a:r>
              <a:rPr sz="1200" b="1" spc="0" dirty="0">
                <a:ln w="3265" cap="flat" cmpd="sng">
                  <a:noFill/>
                  <a:prstDash val="solid"/>
                  <a:round/>
                </a:ln>
                <a:solidFill>
                  <a:schemeClr val="tx1">
                    <a:alpha val="100000"/>
                  </a:schemeClr>
                </a:solidFill>
                <a:latin typeface="微软雅黑" panose="020B0503020204020204" pitchFamily="34" charset="-122"/>
                <a:ea typeface="微软雅黑" panose="020B0503020204020204" pitchFamily="34" charset="-122"/>
                <a:cs typeface="楷体" panose="02010609060101010101" pitchFamily="49" charset="-122"/>
              </a:rPr>
              <a:t>态</a:t>
            </a:r>
            <a:endParaRPr lang="en-US" altLang="en-US" sz="1200" b="1" spc="0" dirty="0">
              <a:ln w="3265" cap="flat" cmpd="sng">
                <a:noFill/>
                <a:prstDash val="solid"/>
                <a:round/>
              </a:ln>
              <a:solidFill>
                <a:schemeClr val="tx1">
                  <a:alpha val="100000"/>
                </a:schemeClr>
              </a:solidFill>
              <a:latin typeface="微软雅黑" panose="020B0503020204020204" pitchFamily="34" charset="-122"/>
              <a:ea typeface="微软雅黑" panose="020B0503020204020204" pitchFamily="34" charset="-122"/>
              <a:cs typeface="楷体" panose="02010609060101010101" pitchFamily="49" charset="-122"/>
            </a:endParaRPr>
          </a:p>
        </p:txBody>
      </p:sp>
      <p:graphicFrame>
        <p:nvGraphicFramePr>
          <p:cNvPr id="12" name="表格 11"/>
          <p:cNvGraphicFramePr/>
          <p:nvPr>
            <p:custDataLst>
              <p:tags r:id="rId5"/>
            </p:custDataLst>
          </p:nvPr>
        </p:nvGraphicFramePr>
        <p:xfrm>
          <a:off x="5763260" y="3220720"/>
          <a:ext cx="6009640" cy="3221990"/>
        </p:xfrm>
        <a:graphic>
          <a:graphicData uri="http://schemas.openxmlformats.org/drawingml/2006/table">
            <a:tbl>
              <a:tblPr>
                <a:tableStyleId>{0E3FDE45-AF77-4B5C-9715-49D594BDF05E}</a:tableStyleId>
              </a:tblPr>
              <a:tblGrid>
                <a:gridCol w="583565"/>
                <a:gridCol w="800100"/>
                <a:gridCol w="965835"/>
                <a:gridCol w="897890"/>
                <a:gridCol w="888365"/>
                <a:gridCol w="897255"/>
                <a:gridCol w="976630"/>
              </a:tblGrid>
              <a:tr h="427990">
                <a:tc>
                  <a:txBody>
                    <a:bodyPr/>
                    <a:lstStyle/>
                    <a:p>
                      <a:pPr indent="0" algn="ctr">
                        <a:buNone/>
                      </a:pPr>
                      <a:r>
                        <a:rPr lang="zh-CN" sz="1000" b="1">
                          <a:latin typeface="微软雅黑" panose="020B0503020204020204" pitchFamily="34" charset="-122"/>
                          <a:ea typeface="微软雅黑" panose="020B0503020204020204" pitchFamily="34" charset="-122"/>
                        </a:rPr>
                        <a:t>公司</a:t>
                      </a:r>
                      <a:endParaRPr lang="zh-CN" altLang="en-US" sz="1000" b="1">
                        <a:latin typeface="微软雅黑" panose="020B0503020204020204" pitchFamily="34" charset="-122"/>
                        <a:ea typeface="微软雅黑" panose="020B0503020204020204" pitchFamily="34" charset="-122"/>
                      </a:endParaRPr>
                    </a:p>
                  </a:txBody>
                  <a:tcPr marL="12700" marR="12700" marT="12700" anchor="ctr">
                    <a:lnB w="12700">
                      <a:solidFill>
                        <a:schemeClr val="tx1"/>
                      </a:solidFill>
                      <a:prstDash val="solid"/>
                    </a:lnB>
                    <a:solidFill>
                      <a:schemeClr val="accent2">
                        <a:lumMod val="20000"/>
                        <a:lumOff val="80000"/>
                      </a:schemeClr>
                    </a:solidFill>
                  </a:tcPr>
                </a:tc>
                <a:tc>
                  <a:txBody>
                    <a:bodyPr/>
                    <a:lstStyle/>
                    <a:p>
                      <a:pPr indent="0" algn="ctr">
                        <a:buNone/>
                      </a:pPr>
                      <a:r>
                        <a:rPr lang="zh-CN" sz="1000" b="1">
                          <a:latin typeface="微软雅黑" panose="020B0503020204020204" pitchFamily="34" charset="-122"/>
                          <a:ea typeface="微软雅黑" panose="020B0503020204020204" pitchFamily="34" charset="-122"/>
                        </a:rPr>
                        <a:t>大模型</a:t>
                      </a:r>
                      <a:endParaRPr lang="zh-CN" altLang="en-US" sz="1000" b="1">
                        <a:latin typeface="微软雅黑" panose="020B0503020204020204" pitchFamily="34" charset="-122"/>
                        <a:ea typeface="微软雅黑" panose="020B0503020204020204" pitchFamily="34" charset="-122"/>
                      </a:endParaRPr>
                    </a:p>
                  </a:txBody>
                  <a:tcPr marL="12700" marR="12700" marT="12700" anchor="ctr">
                    <a:lnB w="12700">
                      <a:solidFill>
                        <a:schemeClr val="tx1"/>
                      </a:solidFill>
                      <a:prstDash val="solid"/>
                    </a:lnB>
                    <a:solidFill>
                      <a:schemeClr val="accent2">
                        <a:lumMod val="20000"/>
                        <a:lumOff val="80000"/>
                      </a:schemeClr>
                    </a:solidFill>
                  </a:tcPr>
                </a:tc>
                <a:tc>
                  <a:txBody>
                    <a:bodyPr/>
                    <a:lstStyle/>
                    <a:p>
                      <a:pPr indent="0" algn="ctr">
                        <a:buNone/>
                      </a:pPr>
                      <a:r>
                        <a:rPr lang="zh-CN" sz="1000" b="1">
                          <a:latin typeface="微软雅黑" panose="020B0503020204020204" pitchFamily="34" charset="-122"/>
                          <a:ea typeface="微软雅黑" panose="020B0503020204020204" pitchFamily="34" charset="-122"/>
                        </a:rPr>
                        <a:t>模型底座</a:t>
                      </a:r>
                      <a:endParaRPr lang="zh-CN" altLang="en-US" sz="1000" b="1">
                        <a:latin typeface="微软雅黑" panose="020B0503020204020204" pitchFamily="34" charset="-122"/>
                        <a:ea typeface="微软雅黑" panose="020B0503020204020204" pitchFamily="34" charset="-122"/>
                      </a:endParaRPr>
                    </a:p>
                  </a:txBody>
                  <a:tcPr marL="12700" marR="12700" marT="12700" anchor="ctr">
                    <a:lnB w="12700">
                      <a:solidFill>
                        <a:schemeClr val="tx1"/>
                      </a:solidFill>
                      <a:prstDash val="solid"/>
                    </a:lnB>
                    <a:solidFill>
                      <a:schemeClr val="accent2">
                        <a:lumMod val="20000"/>
                        <a:lumOff val="80000"/>
                      </a:schemeClr>
                    </a:solidFill>
                  </a:tcPr>
                </a:tc>
                <a:tc>
                  <a:txBody>
                    <a:bodyPr/>
                    <a:lstStyle/>
                    <a:p>
                      <a:pPr indent="0" algn="ctr">
                        <a:buNone/>
                      </a:pPr>
                      <a:r>
                        <a:rPr lang="zh-CN" sz="1000" b="1">
                          <a:latin typeface="微软雅黑" panose="020B0503020204020204" pitchFamily="34" charset="-122"/>
                          <a:ea typeface="微软雅黑" panose="020B0503020204020204" pitchFamily="34" charset="-122"/>
                          <a:cs typeface="微软雅黑" panose="020B0503020204020204" pitchFamily="34" charset="-122"/>
                        </a:rPr>
                        <a:t>NLP大模型</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B w="12700">
                      <a:solidFill>
                        <a:schemeClr val="tx1"/>
                      </a:solidFill>
                      <a:prstDash val="solid"/>
                    </a:lnB>
                    <a:solidFill>
                      <a:schemeClr val="accent2">
                        <a:lumMod val="20000"/>
                        <a:lumOff val="80000"/>
                      </a:schemeClr>
                    </a:solidFill>
                  </a:tcPr>
                </a:tc>
                <a:tc>
                  <a:txBody>
                    <a:bodyPr/>
                    <a:lstStyle/>
                    <a:p>
                      <a:pPr indent="0" algn="ctr">
                        <a:buNone/>
                      </a:pPr>
                      <a:r>
                        <a:rPr lang="zh-CN" sz="1000" b="1">
                          <a:latin typeface="微软雅黑" panose="020B0503020204020204" pitchFamily="34" charset="-122"/>
                          <a:ea typeface="微软雅黑" panose="020B0503020204020204" pitchFamily="34" charset="-122"/>
                          <a:cs typeface="微软雅黑" panose="020B0503020204020204" pitchFamily="34" charset="-122"/>
                        </a:rPr>
                        <a:t>CV大模型</a:t>
                      </a:r>
                      <a:endParaRPr lang="zh-CN" altLang="en-US" sz="1000" b="1">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B w="12700">
                      <a:solidFill>
                        <a:schemeClr val="tx1"/>
                      </a:solidFill>
                      <a:prstDash val="solid"/>
                    </a:lnB>
                    <a:solidFill>
                      <a:schemeClr val="accent2">
                        <a:lumMod val="20000"/>
                        <a:lumOff val="80000"/>
                      </a:schemeClr>
                    </a:solidFill>
                  </a:tcPr>
                </a:tc>
                <a:tc>
                  <a:txBody>
                    <a:bodyPr/>
                    <a:lstStyle/>
                    <a:p>
                      <a:pPr indent="0" algn="ctr">
                        <a:buNone/>
                      </a:pPr>
                      <a:r>
                        <a:rPr lang="zh-CN" sz="1000" b="1">
                          <a:latin typeface="微软雅黑" panose="020B0503020204020204" pitchFamily="34" charset="-122"/>
                          <a:ea typeface="微软雅黑" panose="020B0503020204020204" pitchFamily="34" charset="-122"/>
                        </a:rPr>
                        <a:t>多模态大模型</a:t>
                      </a:r>
                      <a:endParaRPr lang="zh-CN" altLang="en-US" sz="1000" b="1">
                        <a:latin typeface="微软雅黑" panose="020B0503020204020204" pitchFamily="34" charset="-122"/>
                        <a:ea typeface="微软雅黑" panose="020B0503020204020204" pitchFamily="34" charset="-122"/>
                      </a:endParaRPr>
                    </a:p>
                  </a:txBody>
                  <a:tcPr marL="12700" marR="12700" marT="12700" anchor="ctr">
                    <a:lnB w="12700">
                      <a:solidFill>
                        <a:schemeClr val="tx1"/>
                      </a:solidFill>
                      <a:prstDash val="solid"/>
                    </a:lnB>
                    <a:solidFill>
                      <a:schemeClr val="accent2">
                        <a:lumMod val="20000"/>
                        <a:lumOff val="80000"/>
                      </a:schemeClr>
                    </a:solidFill>
                  </a:tcPr>
                </a:tc>
                <a:tc>
                  <a:txBody>
                    <a:bodyPr/>
                    <a:lstStyle/>
                    <a:p>
                      <a:pPr indent="0" algn="ctr">
                        <a:buNone/>
                      </a:pPr>
                      <a:r>
                        <a:rPr lang="zh-CN" sz="1000" b="1">
                          <a:latin typeface="微软雅黑" panose="020B0503020204020204" pitchFamily="34" charset="-122"/>
                          <a:ea typeface="微软雅黑" panose="020B0503020204020204" pitchFamily="34" charset="-122"/>
                        </a:rPr>
                        <a:t>特色</a:t>
                      </a:r>
                      <a:endParaRPr lang="zh-CN" altLang="en-US" sz="1000" b="1">
                        <a:latin typeface="微软雅黑" panose="020B0503020204020204" pitchFamily="34" charset="-122"/>
                        <a:ea typeface="微软雅黑" panose="020B0503020204020204" pitchFamily="34" charset="-122"/>
                      </a:endParaRPr>
                    </a:p>
                  </a:txBody>
                  <a:tcPr marL="12700" marR="12700" marT="12700" anchor="ctr">
                    <a:lnB w="12700">
                      <a:solidFill>
                        <a:schemeClr val="tx1"/>
                      </a:solidFill>
                      <a:prstDash val="solid"/>
                    </a:lnB>
                    <a:solidFill>
                      <a:schemeClr val="accent2">
                        <a:lumMod val="20000"/>
                        <a:lumOff val="80000"/>
                      </a:schemeClr>
                    </a:solidFill>
                  </a:tcPr>
                </a:tc>
              </a:tr>
              <a:tr h="967740">
                <a:tc>
                  <a:txBody>
                    <a:bodyPr/>
                    <a:lstStyle/>
                    <a:p>
                      <a:pPr indent="0" algn="ctr">
                        <a:buNone/>
                      </a:pPr>
                      <a:r>
                        <a:rPr lang="zh-CN" sz="1000" b="1">
                          <a:latin typeface="微软雅黑" panose="020B0503020204020204" pitchFamily="34" charset="-122"/>
                          <a:ea typeface="微软雅黑" panose="020B0503020204020204" pitchFamily="34" charset="-122"/>
                        </a:rPr>
                        <a:t>百度</a:t>
                      </a:r>
                      <a:endParaRPr lang="zh-CN" altLang="en-US" sz="1000" b="1">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rPr>
                        <a:t>文心大模型</a:t>
                      </a:r>
                      <a:endParaRPr lang="zh-CN"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飞桨PaddlePaddlel深度学习平台</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文心NLP大模型(ERNIE3.0)</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文心CV大模型(VIMER系列)</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文心跨模态大模型（ERNIE变体)</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rPr>
                        <a:t>构建了文心大模型层、工具平台层、产品与社区三层体系</a:t>
                      </a:r>
                      <a:endParaRPr lang="zh-CN"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r>
              <a:tr h="607695">
                <a:tc>
                  <a:txBody>
                    <a:bodyPr/>
                    <a:lstStyle/>
                    <a:p>
                      <a:pPr indent="0" algn="ctr">
                        <a:buNone/>
                      </a:pPr>
                      <a:r>
                        <a:rPr lang="zh-CN" sz="1000" b="1">
                          <a:latin typeface="微软雅黑" panose="020B0503020204020204" pitchFamily="34" charset="-122"/>
                          <a:ea typeface="微软雅黑" panose="020B0503020204020204" pitchFamily="34" charset="-122"/>
                        </a:rPr>
                        <a:t>腾讯</a:t>
                      </a:r>
                      <a:endParaRPr lang="zh-CN" altLang="en-US" sz="1000" b="1">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rPr>
                        <a:t>混元大模型</a:t>
                      </a:r>
                      <a:endParaRPr lang="zh-CN"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rPr>
                        <a:t>太极机器学习平台</a:t>
                      </a:r>
                      <a:endParaRPr lang="zh-CN"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en-US" sz="1000">
                          <a:latin typeface="微软雅黑" panose="020B0503020204020204" pitchFamily="34" charset="-122"/>
                          <a:ea typeface="微软雅黑" panose="020B0503020204020204" pitchFamily="34" charset="-122"/>
                        </a:rPr>
                        <a:t>HunYuan-NLP</a:t>
                      </a:r>
                      <a:endParaRPr lang="en-US"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en-US" sz="1000">
                          <a:latin typeface="微软雅黑" panose="020B0503020204020204" pitchFamily="34" charset="-122"/>
                          <a:ea typeface="微软雅黑" panose="020B0503020204020204" pitchFamily="34" charset="-122"/>
                        </a:rPr>
                        <a:t>HunYuan-vcr</a:t>
                      </a:r>
                      <a:endParaRPr lang="en-US"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HunYuan_tvr、太极文生图</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rPr>
                        <a:t>广告类应用表现出色</a:t>
                      </a:r>
                      <a:endParaRPr lang="zh-CN"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r>
              <a:tr h="431800">
                <a:tc>
                  <a:txBody>
                    <a:bodyPr/>
                    <a:lstStyle/>
                    <a:p>
                      <a:pPr indent="0" algn="ctr">
                        <a:buNone/>
                      </a:pPr>
                      <a:r>
                        <a:rPr lang="zh-CN" sz="1000" b="1">
                          <a:latin typeface="微软雅黑" panose="020B0503020204020204" pitchFamily="34" charset="-122"/>
                          <a:ea typeface="微软雅黑" panose="020B0503020204020204" pitchFamily="34" charset="-122"/>
                        </a:rPr>
                        <a:t>阿里巴巴</a:t>
                      </a:r>
                      <a:endParaRPr lang="zh-CN" altLang="en-US" sz="1000" b="1">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rPr>
                        <a:t>通义大模型</a:t>
                      </a:r>
                      <a:endParaRPr lang="zh-CN"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en-US" sz="1000">
                          <a:latin typeface="微软雅黑" panose="020B0503020204020204" pitchFamily="34" charset="-122"/>
                          <a:ea typeface="微软雅黑" panose="020B0503020204020204" pitchFamily="34" charset="-122"/>
                        </a:rPr>
                        <a:t>M6-OFA</a:t>
                      </a:r>
                      <a:endParaRPr lang="en-US"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通义-AliceMind</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通义-视觉</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通义-M6</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构建了AI统一底座</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lnB w="12700">
                      <a:solidFill>
                        <a:schemeClr val="tx1"/>
                      </a:solidFill>
                      <a:prstDash val="solid"/>
                    </a:lnB>
                  </a:tcPr>
                </a:tc>
              </a:tr>
              <a:tr h="786765">
                <a:tc>
                  <a:txBody>
                    <a:bodyPr/>
                    <a:lstStyle/>
                    <a:p>
                      <a:pPr indent="0" algn="ctr">
                        <a:buNone/>
                      </a:pPr>
                      <a:r>
                        <a:rPr lang="zh-CN" sz="1000" b="1">
                          <a:latin typeface="微软雅黑" panose="020B0503020204020204" pitchFamily="34" charset="-122"/>
                          <a:ea typeface="微软雅黑" panose="020B0503020204020204" pitchFamily="34" charset="-122"/>
                        </a:rPr>
                        <a:t>华为</a:t>
                      </a:r>
                      <a:endParaRPr lang="zh-CN" altLang="en-US" sz="1000" b="1">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tcPr>
                </a:tc>
                <a:tc>
                  <a:txBody>
                    <a:bodyPr/>
                    <a:lstStyle/>
                    <a:p>
                      <a:pPr indent="0" algn="ctr">
                        <a:buNone/>
                      </a:pPr>
                      <a:r>
                        <a:rPr lang="zh-CN" sz="1000">
                          <a:latin typeface="微软雅黑" panose="020B0503020204020204" pitchFamily="34" charset="-122"/>
                          <a:ea typeface="微软雅黑" panose="020B0503020204020204" pitchFamily="34" charset="-122"/>
                        </a:rPr>
                        <a:t>盘古大模型</a:t>
                      </a:r>
                      <a:endParaRPr lang="zh-CN"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tcPr>
                </a:tc>
                <a:tc>
                  <a:txBody>
                    <a:bodyPr/>
                    <a:lstStyle/>
                    <a:p>
                      <a:pPr indent="0" algn="ctr">
                        <a:buNone/>
                      </a:pPr>
                      <a:r>
                        <a:rPr lang="en-US" sz="1000">
                          <a:latin typeface="微软雅黑" panose="020B0503020204020204" pitchFamily="34" charset="-122"/>
                          <a:ea typeface="微软雅黑" panose="020B0503020204020204" pitchFamily="34" charset="-122"/>
                        </a:rPr>
                        <a:t>ModelArts</a:t>
                      </a:r>
                      <a:endParaRPr lang="en-US"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盘古NLP大模型</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盘古CV大模型</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tcPr>
                </a:tc>
                <a:tc>
                  <a:txBody>
                    <a:bodyPr/>
                    <a:lstStyle/>
                    <a:p>
                      <a:pPr indent="0" algn="ctr">
                        <a:buNone/>
                      </a:pPr>
                      <a:r>
                        <a:rPr lang="zh-CN" sz="1000">
                          <a:latin typeface="微软雅黑" panose="020B0503020204020204" pitchFamily="34" charset="-122"/>
                          <a:ea typeface="微软雅黑" panose="020B0503020204020204" pitchFamily="34" charset="-122"/>
                        </a:rPr>
                        <a:t>暂未上线</a:t>
                      </a:r>
                      <a:endParaRPr lang="zh-CN" altLang="en-US" sz="1000">
                        <a:latin typeface="微软雅黑" panose="020B0503020204020204" pitchFamily="34" charset="-122"/>
                        <a:ea typeface="微软雅黑" panose="020B0503020204020204" pitchFamily="34" charset="-122"/>
                      </a:endParaRPr>
                    </a:p>
                  </a:txBody>
                  <a:tcPr marL="12700" marR="12700" marT="12700" anchor="ctr">
                    <a:lnT w="12700">
                      <a:solidFill>
                        <a:schemeClr val="tx1"/>
                      </a:solidFill>
                      <a:prstDash val="solid"/>
                    </a:lnT>
                  </a:tcPr>
                </a:tc>
                <a:tc>
                  <a:txBody>
                    <a:bodyPr/>
                    <a:lstStyle/>
                    <a:p>
                      <a:pPr indent="0" algn="ctr">
                        <a:buNone/>
                      </a:pPr>
                      <a:r>
                        <a:rPr lang="zh-CN" sz="1000">
                          <a:latin typeface="微软雅黑" panose="020B0503020204020204" pitchFamily="34" charset="-122"/>
                          <a:ea typeface="微软雅黑" panose="020B0503020204020204" pitchFamily="34" charset="-122"/>
                          <a:cs typeface="微软雅黑" panose="020B0503020204020204" pitchFamily="34" charset="-122"/>
                        </a:rPr>
                        <a:t>发挥Model-as-a-service商业价介值</a:t>
                      </a:r>
                      <a:endParaRPr lang="zh-CN" altLang="en-US" sz="10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lnT w="12700">
                      <a:solidFill>
                        <a:schemeClr val="tx1"/>
                      </a:solidFill>
                      <a:prstDash val="solid"/>
                    </a:lnT>
                  </a:tcPr>
                </a:tc>
              </a:tr>
            </a:tbl>
          </a:graphicData>
        </a:graphic>
      </p:graphicFrame>
      <p:sp>
        <p:nvSpPr>
          <p:cNvPr id="20" name="文本框 19"/>
          <p:cNvSpPr txBox="1"/>
          <p:nvPr>
            <p:custDataLst>
              <p:tags r:id="rId6"/>
            </p:custDataLst>
          </p:nvPr>
        </p:nvSpPr>
        <p:spPr>
          <a:xfrm>
            <a:off x="360679" y="798024"/>
            <a:ext cx="11489575" cy="669290"/>
          </a:xfrm>
          <a:prstGeom prst="rect">
            <a:avLst/>
          </a:prstGeom>
          <a:noFill/>
        </p:spPr>
        <p:txBody>
          <a:bodyPr wrap="square" rtlCol="0">
            <a:noAutofit/>
          </a:bodyPr>
          <a:lstStyle/>
          <a:p>
            <a:pPr marL="285750" indent="-285750" algn="just">
              <a:lnSpc>
                <a:spcPct val="125000"/>
              </a:lnSpc>
              <a:spcBef>
                <a:spcPts val="0"/>
              </a:spcBef>
              <a:spcAft>
                <a:spcPts val="0"/>
              </a:spcAft>
              <a:buFont typeface="Wingdings" panose="05000000000000000000" charset="0"/>
              <a:buChar char="n"/>
            </a:pPr>
            <a:r>
              <a:rPr sz="1400" b="1" dirty="0" err="1">
                <a:latin typeface="微软雅黑" panose="020B0503020204020204" pitchFamily="34" charset="-122"/>
                <a:ea typeface="微软雅黑" panose="020B0503020204020204" pitchFamily="34" charset="-122"/>
                <a:cs typeface="微软雅黑" panose="020B0503020204020204" pitchFamily="34" charset="-122"/>
                <a:sym typeface="+mn-ea"/>
              </a:rPr>
              <a:t>自ChatGPT推出以来，</a:t>
            </a:r>
            <a:r>
              <a:rPr sz="1400" b="1"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国内学术界和</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产业界</a:t>
            </a:r>
            <a:r>
              <a:rPr sz="1400" b="1" dirty="0" err="1"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相继宣布</a:t>
            </a:r>
            <a:r>
              <a:rPr lang="zh-CN" altLang="en-US" sz="1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b="1" dirty="0" err="1"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或将推出类似</a:t>
            </a:r>
            <a:r>
              <a:rPr lang="en-US" altLang="zh-CN" sz="1400" b="1" dirty="0" err="1"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AI</a:t>
            </a:r>
            <a:r>
              <a:rPr sz="1400" b="1" dirty="0" err="1"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对话模型</a:t>
            </a:r>
            <a:r>
              <a:rPr sz="1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国产大模型有望迎来爆发式增长</a:t>
            </a:r>
            <a:r>
              <a:rPr lang="zh-CN" altLang="en-US" sz="1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altLang="zh-CN" sz="1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ct val="125000"/>
              </a:lnSpc>
              <a:spcBef>
                <a:spcPts val="0"/>
              </a:spcBef>
              <a:spcAft>
                <a:spcPts val="0"/>
              </a:spcAft>
              <a:buFont typeface="Wingdings" panose="05000000000000000000" charset="0"/>
              <a:buChar char="n"/>
            </a:pPr>
            <a:r>
              <a:rPr 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3</a:t>
            </a:r>
            <a:r>
              <a:rPr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月</a:t>
            </a:r>
            <a:r>
              <a:rPr 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16</a:t>
            </a:r>
            <a:r>
              <a:rPr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日百度</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推出“</a:t>
            </a:r>
            <a:r>
              <a:rPr sz="1400" b="1"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文心一言</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a:latin typeface="微软雅黑" panose="020B0503020204020204" pitchFamily="34" charset="-122"/>
                <a:ea typeface="微软雅黑" panose="020B0503020204020204" pitchFamily="34" charset="-122"/>
                <a:cs typeface="微软雅黑" panose="020B0503020204020204" pitchFamily="34" charset="-122"/>
                <a:sym typeface="+mn-ea"/>
              </a:rPr>
              <a:t>2月20日，复旦大学发布了类ChatGPT模型“MOSS”，</a:t>
            </a:r>
            <a:r>
              <a:rPr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并面向大众公开邀请内测。</a:t>
            </a:r>
            <a:endParaRPr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22" name="文本框 21"/>
          <p:cNvSpPr txBox="1"/>
          <p:nvPr>
            <p:custDataLst>
              <p:tags r:id="rId7"/>
            </p:custDataLst>
          </p:nvPr>
        </p:nvSpPr>
        <p:spPr>
          <a:xfrm>
            <a:off x="395623" y="1467314"/>
            <a:ext cx="11412220" cy="1259205"/>
          </a:xfrm>
          <a:prstGeom prst="rect">
            <a:avLst/>
          </a:prstGeom>
          <a:noFill/>
        </p:spPr>
        <p:txBody>
          <a:bodyPr wrap="square" rtlCol="0">
            <a:noAutofit/>
          </a:bodyPr>
          <a:lstStyle/>
          <a:p>
            <a:pPr marL="285750" indent="-285750" algn="just">
              <a:lnSpc>
                <a:spcPct val="125000"/>
              </a:lnSpc>
              <a:spcBef>
                <a:spcPts val="0"/>
              </a:spcBef>
              <a:spcAft>
                <a:spcPts val="0"/>
              </a:spcAft>
              <a:buFont typeface="Wingdings" panose="05000000000000000000" charset="0"/>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国内</a:t>
            </a:r>
            <a:r>
              <a:rPr sz="1400" b="1"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头部企业</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b="1" dirty="0" err="1"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采取</a:t>
            </a:r>
            <a:r>
              <a:rPr sz="1400" b="1" dirty="0" err="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“模型+工具平台+生态”三层共建模式，有助于业务的良性循环，也更容易借助长期积累形成竞争壁垒</a:t>
            </a:r>
            <a:r>
              <a:rPr sz="1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1400" b="1" dirty="0" smtClean="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ct val="125000"/>
              </a:lnSpc>
              <a:spcBef>
                <a:spcPts val="0"/>
              </a:spcBef>
              <a:spcAft>
                <a:spcPts val="0"/>
              </a:spcAft>
              <a:buFont typeface="Wingdings" panose="05000000000000000000" charset="0"/>
              <a:buChar char="n"/>
            </a:pP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国内</a:t>
            </a:r>
            <a:r>
              <a:rPr sz="1400" b="1"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大模型</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sym typeface="+mn-ea"/>
              </a:rPr>
              <a:t>出品方</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主要包括</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百度</a:t>
            </a:r>
            <a:r>
              <a:rPr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b="1" dirty="0">
                <a:latin typeface="微软雅黑" panose="020B0503020204020204" pitchFamily="34" charset="-122"/>
                <a:ea typeface="微软雅黑" panose="020B0503020204020204" pitchFamily="34" charset="-122"/>
                <a:cs typeface="微软雅黑" panose="020B0503020204020204" pitchFamily="34" charset="-122"/>
                <a:sym typeface="+mn-ea"/>
              </a:rPr>
              <a:t>文心大模型</a:t>
            </a:r>
            <a:r>
              <a:rPr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err="1">
                <a:latin typeface="微软雅黑" panose="020B0503020204020204" pitchFamily="34" charset="-122"/>
                <a:ea typeface="微软雅黑" panose="020B0503020204020204" pitchFamily="34" charset="-122"/>
                <a:cs typeface="微软雅黑" panose="020B0503020204020204" pitchFamily="34" charset="-122"/>
                <a:sym typeface="+mn-ea"/>
              </a:rPr>
              <a:t>腾讯</a:t>
            </a:r>
            <a:r>
              <a:rPr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sym typeface="+mn-ea"/>
              </a:rPr>
              <a:t>混元</a:t>
            </a:r>
            <a:r>
              <a:rPr sz="1400" b="1" dirty="0" err="1">
                <a:latin typeface="微软雅黑" panose="020B0503020204020204" pitchFamily="34" charset="-122"/>
                <a:ea typeface="微软雅黑" panose="020B0503020204020204" pitchFamily="34" charset="-122"/>
                <a:cs typeface="微软雅黑" panose="020B0503020204020204" pitchFamily="34" charset="-122"/>
                <a:sym typeface="+mn-ea"/>
              </a:rPr>
              <a:t>大模型</a:t>
            </a:r>
            <a:r>
              <a:rPr sz="1400" dirty="0">
                <a:latin typeface="微软雅黑" panose="020B0503020204020204" pitchFamily="34" charset="-122"/>
                <a:ea typeface="微软雅黑" panose="020B0503020204020204" pitchFamily="34" charset="-122"/>
                <a:cs typeface="微软雅黑" panose="020B0503020204020204" pitchFamily="34" charset="-122"/>
                <a:sym typeface="+mn-ea"/>
              </a:rPr>
              <a:t>)、阿里(</a:t>
            </a:r>
            <a:r>
              <a:rPr sz="1400" b="1" dirty="0" err="1">
                <a:latin typeface="微软雅黑" panose="020B0503020204020204" pitchFamily="34" charset="-122"/>
                <a:ea typeface="微软雅黑" panose="020B0503020204020204" pitchFamily="34" charset="-122"/>
                <a:cs typeface="微软雅黑" panose="020B0503020204020204" pitchFamily="34" charset="-122"/>
                <a:sym typeface="+mn-ea"/>
              </a:rPr>
              <a:t>通义大模型</a:t>
            </a:r>
            <a:r>
              <a:rPr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华为</a:t>
            </a:r>
            <a:r>
              <a:rPr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b="1" dirty="0" err="1">
                <a:latin typeface="微软雅黑" panose="020B0503020204020204" pitchFamily="34" charset="-122"/>
                <a:ea typeface="微软雅黑" panose="020B0503020204020204" pitchFamily="34" charset="-122"/>
                <a:cs typeface="微软雅黑" panose="020B0503020204020204" pitchFamily="34" charset="-122"/>
                <a:sym typeface="+mn-ea"/>
              </a:rPr>
              <a:t>盘古大模型</a:t>
            </a:r>
            <a:r>
              <a:rPr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、商汤</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等企业</a:t>
            </a:r>
            <a:r>
              <a:rPr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just">
              <a:lnSpc>
                <a:spcPct val="125000"/>
              </a:lnSpc>
              <a:spcBef>
                <a:spcPts val="0"/>
              </a:spcBef>
              <a:spcAft>
                <a:spcPts val="0"/>
              </a:spcAft>
            </a:pPr>
            <a:r>
              <a:rPr lang="en-US" sz="1400" dirty="0">
                <a:latin typeface="微软雅黑" panose="020B0503020204020204" pitchFamily="34" charset="-122"/>
                <a:ea typeface="微软雅黑" panose="020B0503020204020204" pitchFamily="34" charset="-122"/>
                <a:cs typeface="微软雅黑" panose="020B0503020204020204" pitchFamily="34" charset="-122"/>
                <a:sym typeface="+mn-ea"/>
              </a:rPr>
              <a:t> </a:t>
            </a:r>
            <a:r>
              <a:rPr 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    </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也有智源研究院</a:t>
            </a:r>
            <a:r>
              <a:rPr sz="1400" dirty="0" err="1">
                <a:latin typeface="微软雅黑" panose="020B0503020204020204" pitchFamily="34" charset="-122"/>
                <a:ea typeface="微软雅黑" panose="020B0503020204020204" pitchFamily="34" charset="-122"/>
                <a:cs typeface="微软雅黑" panose="020B0503020204020204" pitchFamily="34" charset="-122"/>
                <a:sym typeface="+mn-ea"/>
              </a:rPr>
              <a:t>、中科院自动化所等研究机构，同时英伟达等芯片厂商也纷纷入局。大模型增强了AI技术的通用性，助力普惠AI的实现</a:t>
            </a:r>
            <a:r>
              <a:rPr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285750" indent="-285750" algn="just">
              <a:lnSpc>
                <a:spcPct val="125000"/>
              </a:lnSpc>
              <a:spcBef>
                <a:spcPts val="0"/>
              </a:spcBef>
              <a:spcAft>
                <a:spcPts val="0"/>
              </a:spcAft>
              <a:buFont typeface="Wingdings" panose="05000000000000000000" charset="0"/>
              <a:buChar char="n"/>
            </a:pP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未来</a:t>
            </a:r>
            <a:r>
              <a:rPr sz="1400"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大模型有望</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与应用</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场景</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进行</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深度融合</a:t>
            </a:r>
            <a:r>
              <a:rPr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并</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配合专业工具和平台</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以</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支持应用落地</a:t>
            </a:r>
            <a:r>
              <a:rPr sz="1400" dirty="0" err="1">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开放的生态</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必将</a:t>
            </a:r>
            <a:r>
              <a:rPr sz="1400" dirty="0" err="1" smtClean="0">
                <a:latin typeface="微软雅黑" panose="020B0503020204020204" pitchFamily="34" charset="-122"/>
                <a:ea typeface="微软雅黑" panose="020B0503020204020204" pitchFamily="34" charset="-122"/>
                <a:cs typeface="微软雅黑" panose="020B0503020204020204" pitchFamily="34" charset="-122"/>
                <a:sym typeface="+mn-ea"/>
              </a:rPr>
              <a:t>激发创新</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热力</a:t>
            </a:r>
            <a:r>
              <a:rPr sz="1400" dirty="0" smtClean="0">
                <a:latin typeface="微软雅黑" panose="020B0503020204020204" pitchFamily="34" charset="-122"/>
                <a:ea typeface="微软雅黑" panose="020B0503020204020204" pitchFamily="34" charset="-122"/>
                <a:cs typeface="微软雅黑" panose="020B0503020204020204" pitchFamily="34" charset="-122"/>
                <a:sym typeface="+mn-ea"/>
              </a:rPr>
              <a:t>，</a:t>
            </a:r>
            <a:r>
              <a:rPr sz="1400" dirty="0" err="1">
                <a:latin typeface="微软雅黑" panose="020B0503020204020204" pitchFamily="34" charset="-122"/>
                <a:ea typeface="微软雅黑" panose="020B0503020204020204" pitchFamily="34" charset="-122"/>
                <a:cs typeface="微软雅黑" panose="020B0503020204020204" pitchFamily="34" charset="-122"/>
                <a:sym typeface="+mn-ea"/>
              </a:rPr>
              <a:t>形成良性循环</a:t>
            </a:r>
            <a:r>
              <a:rPr sz="1400" dirty="0">
                <a:latin typeface="微软雅黑" panose="020B0503020204020204" pitchFamily="34" charset="-122"/>
                <a:ea typeface="微软雅黑" panose="020B0503020204020204" pitchFamily="34" charset="-122"/>
                <a:cs typeface="微软雅黑" panose="020B0503020204020204" pitchFamily="34" charset="-122"/>
                <a:sym typeface="+mn-ea"/>
              </a:rPr>
              <a:t>。</a:t>
            </a:r>
            <a:endParaRPr sz="1400"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dirty="0" smtClean="0">
                <a:latin typeface="微软雅黑" panose="020B0503020204020204" pitchFamily="34" charset="-122"/>
                <a:ea typeface="微软雅黑" panose="020B0503020204020204" pitchFamily="34" charset="-122"/>
              </a:rPr>
              <a:t>国内</a:t>
            </a:r>
            <a:r>
              <a:rPr lang="zh-CN" sz="2800" dirty="0" smtClean="0">
                <a:latin typeface="微软雅黑" panose="020B0503020204020204" pitchFamily="34" charset="-122"/>
                <a:ea typeface="微软雅黑" panose="020B0503020204020204" pitchFamily="34" charset="-122"/>
              </a:rPr>
              <a:t>大模型及</a:t>
            </a:r>
            <a:r>
              <a:rPr lang="zh-CN" altLang="en-US" sz="2800" dirty="0" smtClean="0">
                <a:latin typeface="微软雅黑" panose="020B0503020204020204" pitchFamily="34" charset="-122"/>
                <a:ea typeface="微软雅黑" panose="020B0503020204020204" pitchFamily="34" charset="-122"/>
              </a:rPr>
              <a:t>其</a:t>
            </a:r>
            <a:r>
              <a:rPr lang="zh-CN" sz="2800" dirty="0" smtClean="0">
                <a:latin typeface="微软雅黑" panose="020B0503020204020204" pitchFamily="34" charset="-122"/>
                <a:ea typeface="微软雅黑" panose="020B0503020204020204" pitchFamily="34" charset="-122"/>
              </a:rPr>
              <a:t>参数量</a:t>
            </a:r>
            <a:endParaRPr lang="zh-CN" sz="2800" dirty="0" smtClean="0">
              <a:latin typeface="微软雅黑" panose="020B0503020204020204" pitchFamily="34" charset="-122"/>
              <a:ea typeface="微软雅黑" panose="020B0503020204020204" pitchFamily="34" charset="-122"/>
            </a:endParaRPr>
          </a:p>
        </p:txBody>
      </p:sp>
      <p:sp>
        <p:nvSpPr>
          <p:cNvPr id="6" name="文本框 5"/>
          <p:cNvSpPr txBox="1"/>
          <p:nvPr/>
        </p:nvSpPr>
        <p:spPr>
          <a:xfrm>
            <a:off x="653473" y="6522720"/>
            <a:ext cx="8888730" cy="245110"/>
          </a:xfrm>
          <a:prstGeom prst="rect">
            <a:avLst/>
          </a:prstGeom>
          <a:noFill/>
        </p:spPr>
        <p:txBody>
          <a:bodyPr wrap="square" rtlCol="0">
            <a:spAutoFit/>
          </a:bodyPr>
          <a:lstStyle/>
          <a:p>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资料来源：网上公开信息整理，招银国际环球市场</a:t>
            </a:r>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《ChatGPT跨行业专题报告：AIGC发展大年，推动新一轮产业革命》</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文本框 6"/>
          <p:cNvSpPr txBox="1"/>
          <p:nvPr/>
        </p:nvSpPr>
        <p:spPr>
          <a:xfrm>
            <a:off x="485140" y="891080"/>
            <a:ext cx="11066145" cy="629920"/>
          </a:xfrm>
          <a:prstGeom prst="rect">
            <a:avLst/>
          </a:prstGeom>
          <a:noFill/>
        </p:spPr>
        <p:txBody>
          <a:bodyPr wrap="square" rtlCol="0">
            <a:spAutoFit/>
          </a:bodyPr>
          <a:lstStyle/>
          <a:p>
            <a:pPr>
              <a:lnSpc>
                <a:spcPct val="125000"/>
              </a:lnSpc>
              <a:spcBef>
                <a:spcPts val="300"/>
              </a:spcBef>
              <a:spcAft>
                <a:spcPts val="0"/>
              </a:spcAft>
            </a:pP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国内大</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模型主要</a:t>
            </a:r>
            <a:r>
              <a:rPr lang="zh-CN" altLang="en-US" sz="1400" dirty="0" smtClean="0">
                <a:latin typeface="微软雅黑" panose="020B0503020204020204" pitchFamily="34" charset="-122"/>
                <a:ea typeface="微软雅黑" panose="020B0503020204020204" pitchFamily="34" charset="-122"/>
                <a:cs typeface="微软雅黑" panose="020B0503020204020204" pitchFamily="34" charset="-122"/>
              </a:rPr>
              <a:t>包括：</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百</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度文心、华为盘古、阿里通义、腾讯</a:t>
            </a:r>
            <a:r>
              <a:rPr lang="zh-CN" altLang="en-US" sz="1400" b="1" dirty="0" smtClean="0">
                <a:latin typeface="微软雅黑" panose="020B0503020204020204" pitchFamily="34" charset="-122"/>
                <a:ea typeface="微软雅黑" panose="020B0503020204020204" pitchFamily="34" charset="-122"/>
                <a:cs typeface="微软雅黑" panose="020B0503020204020204" pitchFamily="34" charset="-122"/>
              </a:rPr>
              <a:t>混元，以及</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商汤的视觉模型</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等。百度推出文心大模型，基本实现跨模态和多下游多领域的应用。华为通过模型泛化，解决传统AI作坊式开放模式下不能解决的AI规模化和产业化难题。</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表格 1"/>
          <p:cNvGraphicFramePr/>
          <p:nvPr>
            <p:custDataLst>
              <p:tags r:id="rId1"/>
            </p:custDataLst>
          </p:nvPr>
        </p:nvGraphicFramePr>
        <p:xfrm>
          <a:off x="776605" y="1612672"/>
          <a:ext cx="10461625" cy="4780280"/>
        </p:xfrm>
        <a:graphic>
          <a:graphicData uri="http://schemas.openxmlformats.org/drawingml/2006/table">
            <a:tbl>
              <a:tblPr>
                <a:tableStyleId>{2D5ABB26-0587-4C30-8999-92F81FD0307C}</a:tableStyleId>
              </a:tblPr>
              <a:tblGrid>
                <a:gridCol w="1699895"/>
                <a:gridCol w="2072640"/>
                <a:gridCol w="2621915"/>
                <a:gridCol w="2131060"/>
                <a:gridCol w="1936115"/>
              </a:tblGrid>
              <a:tr h="317500">
                <a:tc>
                  <a:txBody>
                    <a:bodyPr/>
                    <a:lstStyle/>
                    <a:p>
                      <a:pPr indent="0">
                        <a:buNone/>
                      </a:pPr>
                      <a:endParaRPr lang="en-US" altLang="en-US" sz="14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chemeClr val="accent2"/>
                    </a:solidFill>
                  </a:tcPr>
                </a:tc>
                <a:tc>
                  <a:txBody>
                    <a:bodyPr/>
                    <a:lstStyle/>
                    <a:p>
                      <a:pPr indent="0">
                        <a:buNone/>
                      </a:pPr>
                      <a:r>
                        <a:rPr lang="zh-CN" sz="1400" b="1">
                          <a:solidFill>
                            <a:schemeClr val="bg1"/>
                          </a:solidFill>
                          <a:latin typeface="微软雅黑" panose="020B0503020204020204" pitchFamily="34" charset="-122"/>
                          <a:ea typeface="微软雅黑" panose="020B0503020204020204" pitchFamily="34" charset="-122"/>
                        </a:rPr>
                        <a:t>预训练模型</a:t>
                      </a:r>
                      <a:endParaRPr lang="zh-CN" altLang="en-US" sz="14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chemeClr val="accent2"/>
                    </a:solidFill>
                  </a:tcPr>
                </a:tc>
                <a:tc>
                  <a:txBody>
                    <a:bodyPr/>
                    <a:lstStyle/>
                    <a:p>
                      <a:pPr indent="0">
                        <a:buNone/>
                      </a:pPr>
                      <a:r>
                        <a:rPr lang="zh-CN" sz="1400" b="1">
                          <a:solidFill>
                            <a:schemeClr val="bg1"/>
                          </a:solidFill>
                          <a:latin typeface="微软雅黑" panose="020B0503020204020204" pitchFamily="34" charset="-122"/>
                          <a:ea typeface="微软雅黑" panose="020B0503020204020204" pitchFamily="34" charset="-122"/>
                        </a:rPr>
                        <a:t>应用</a:t>
                      </a:r>
                      <a:endParaRPr lang="zh-CN" altLang="en-US" sz="14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chemeClr val="accent2"/>
                    </a:solidFill>
                  </a:tcPr>
                </a:tc>
                <a:tc>
                  <a:txBody>
                    <a:bodyPr/>
                    <a:lstStyle/>
                    <a:p>
                      <a:pPr indent="0">
                        <a:buNone/>
                      </a:pPr>
                      <a:r>
                        <a:rPr lang="zh-CN" sz="1400" b="1">
                          <a:solidFill>
                            <a:schemeClr val="bg1"/>
                          </a:solidFill>
                          <a:latin typeface="微软雅黑" panose="020B0503020204020204" pitchFamily="34" charset="-122"/>
                          <a:ea typeface="微软雅黑" panose="020B0503020204020204" pitchFamily="34" charset="-122"/>
                        </a:rPr>
                        <a:t>参数量</a:t>
                      </a:r>
                      <a:endParaRPr lang="zh-CN" altLang="en-US" sz="14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chemeClr val="accent2"/>
                    </a:solidFill>
                  </a:tcPr>
                </a:tc>
                <a:tc>
                  <a:txBody>
                    <a:bodyPr/>
                    <a:lstStyle/>
                    <a:p>
                      <a:pPr indent="0">
                        <a:buNone/>
                      </a:pPr>
                      <a:r>
                        <a:rPr lang="zh-CN" sz="1400" b="1">
                          <a:solidFill>
                            <a:schemeClr val="bg1"/>
                          </a:solidFill>
                          <a:latin typeface="微软雅黑" panose="020B0503020204020204" pitchFamily="34" charset="-122"/>
                          <a:ea typeface="微软雅黑" panose="020B0503020204020204" pitchFamily="34" charset="-122"/>
                        </a:rPr>
                        <a:t>领城</a:t>
                      </a:r>
                      <a:endParaRPr lang="zh-CN" altLang="en-US" sz="1400" b="1">
                        <a:solidFill>
                          <a:schemeClr val="bg1"/>
                        </a:solidFill>
                        <a:latin typeface="微软雅黑" panose="020B0503020204020204" pitchFamily="34" charset="-122"/>
                        <a:ea typeface="微软雅黑" panose="020B0503020204020204" pitchFamily="34" charset="-122"/>
                      </a:endParaRPr>
                    </a:p>
                  </a:txBody>
                  <a:tcPr marL="12700" marR="12700" marT="12700" anchor="ctr">
                    <a:solidFill>
                      <a:schemeClr val="accent2"/>
                    </a:solidFill>
                  </a:tcPr>
                </a:tc>
              </a:tr>
              <a:tr h="318770">
                <a:tc rowSpan="4">
                  <a:txBody>
                    <a:bodyPr/>
                    <a:lstStyle/>
                    <a:p>
                      <a:pPr indent="0" algn="ctr">
                        <a:buNone/>
                      </a:pPr>
                      <a:r>
                        <a:rPr lang="zh-CN" sz="1200">
                          <a:latin typeface="微软雅黑" panose="020B0503020204020204" pitchFamily="34" charset="-122"/>
                          <a:ea typeface="微软雅黑" panose="020B0503020204020204" pitchFamily="34" charset="-122"/>
                        </a:rPr>
                        <a:t>百度（文心）</a:t>
                      </a:r>
                      <a:endParaRPr lang="zh-CN"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百度·文心</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rPr>
                        <a:t>文本理解与创作</a:t>
                      </a:r>
                      <a:endParaRPr lang="zh-CN"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dirty="0">
                          <a:latin typeface="微软雅黑" panose="020B0503020204020204" pitchFamily="34" charset="-122"/>
                          <a:ea typeface="微软雅黑" panose="020B0503020204020204" pitchFamily="34" charset="-122"/>
                          <a:cs typeface="微软雅黑" panose="020B0503020204020204" pitchFamily="34" charset="-122"/>
                        </a:rPr>
                        <a:t>2600亿</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buNone/>
                      </a:pPr>
                      <a:r>
                        <a:rPr lang="en-US" sz="1200">
                          <a:latin typeface="微软雅黑" panose="020B0503020204020204" pitchFamily="34" charset="-122"/>
                          <a:ea typeface="微软雅黑" panose="020B0503020204020204" pitchFamily="34" charset="-122"/>
                        </a:rPr>
                        <a:t>NLP</a:t>
                      </a:r>
                      <a:endParaRPr lang="en-US" altLang="en-US" sz="1200">
                        <a:latin typeface="微软雅黑" panose="020B0503020204020204" pitchFamily="34" charset="-122"/>
                        <a:ea typeface="微软雅黑" panose="020B0503020204020204" pitchFamily="34" charset="-122"/>
                      </a:endParaRPr>
                    </a:p>
                  </a:txBody>
                  <a:tcPr marL="12700" marR="12700" marT="12700" anchor="ctr"/>
                </a:tc>
              </a:tr>
              <a:tr h="318770">
                <a:tc vMerge="1">
                  <a:tcPr/>
                </a:tc>
                <a:tc>
                  <a:txBody>
                    <a:bodyPr/>
                    <a:lstStyle/>
                    <a:p>
                      <a:pPr indent="0">
                        <a:buNone/>
                      </a:pPr>
                      <a:r>
                        <a:rPr lang="en-US" sz="1200">
                          <a:latin typeface="微软雅黑" panose="020B0503020204020204" pitchFamily="34" charset="-122"/>
                          <a:ea typeface="微软雅黑" panose="020B0503020204020204" pitchFamily="34" charset="-122"/>
                        </a:rPr>
                        <a:t>VIMER-UFO</a:t>
                      </a:r>
                      <a:endParaRPr lang="en-US"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rPr>
                        <a:t>视觉识别</a:t>
                      </a:r>
                      <a:endParaRPr lang="zh-CN"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170亿</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buNone/>
                      </a:pPr>
                      <a:r>
                        <a:rPr lang="en-US" sz="1200">
                          <a:latin typeface="微软雅黑" panose="020B0503020204020204" pitchFamily="34" charset="-122"/>
                          <a:ea typeface="微软雅黑" panose="020B0503020204020204" pitchFamily="34" charset="-122"/>
                        </a:rPr>
                        <a:t>CV</a:t>
                      </a:r>
                      <a:endParaRPr lang="en-US" altLang="en-US" sz="1200">
                        <a:latin typeface="微软雅黑" panose="020B0503020204020204" pitchFamily="34" charset="-122"/>
                        <a:ea typeface="微软雅黑" panose="020B0503020204020204" pitchFamily="34" charset="-122"/>
                      </a:endParaRPr>
                    </a:p>
                  </a:txBody>
                  <a:tcPr marL="12700" marR="12700" marT="12700" anchor="ctr"/>
                </a:tc>
              </a:tr>
              <a:tr h="318770">
                <a:tc vMerge="1">
                  <a:tcPr/>
                </a:tc>
                <a:tc>
                  <a:txBody>
                    <a:bodyPr/>
                    <a:lstStyle/>
                    <a:p>
                      <a:pPr indent="0">
                        <a:buNone/>
                      </a:pPr>
                      <a:r>
                        <a:rPr lang="en-US" sz="1200">
                          <a:latin typeface="微软雅黑" panose="020B0503020204020204" pitchFamily="34" charset="-122"/>
                          <a:ea typeface="微软雅黑" panose="020B0503020204020204" pitchFamily="34" charset="-122"/>
                        </a:rPr>
                        <a:t>ERNIE-ViLG2.0</a:t>
                      </a:r>
                      <a:endParaRPr lang="en-US"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rPr>
                        <a:t>语言理解和图像生成</a:t>
                      </a:r>
                      <a:endParaRPr lang="zh-CN"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AI作图全球最大（目前)</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rPr>
                        <a:t>多模态</a:t>
                      </a:r>
                      <a:endParaRPr lang="zh-CN" altLang="en-US" sz="1200">
                        <a:latin typeface="微软雅黑" panose="020B0503020204020204" pitchFamily="34" charset="-122"/>
                        <a:ea typeface="微软雅黑" panose="020B0503020204020204" pitchFamily="34" charset="-122"/>
                      </a:endParaRPr>
                    </a:p>
                  </a:txBody>
                  <a:tcPr marL="12700" marR="12700" marT="12700" anchor="ctr"/>
                </a:tc>
              </a:tr>
              <a:tr h="318770">
                <a:tc vMerge="1">
                  <a:tcPr/>
                </a:tc>
                <a:tc>
                  <a:txBody>
                    <a:bodyPr/>
                    <a:lstStyle/>
                    <a:p>
                      <a:pPr indent="0">
                        <a:buNone/>
                      </a:pPr>
                      <a:r>
                        <a:rPr lang="en-US" sz="1200">
                          <a:latin typeface="微软雅黑" panose="020B0503020204020204" pitchFamily="34" charset="-122"/>
                          <a:ea typeface="微软雅黑" panose="020B0503020204020204" pitchFamily="34" charset="-122"/>
                        </a:rPr>
                        <a:t>Helix</a:t>
                      </a:r>
                      <a:endParaRPr lang="en-US"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rPr>
                        <a:t>生物计算</a:t>
                      </a:r>
                      <a:endParaRPr lang="zh-CN"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endParaRPr lang="en-US"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rPr>
                        <a:t>科学计算</a:t>
                      </a:r>
                      <a:endParaRPr lang="zh-CN" altLang="en-US" sz="1200">
                        <a:latin typeface="微软雅黑" panose="020B0503020204020204" pitchFamily="34" charset="-122"/>
                        <a:ea typeface="微软雅黑" panose="020B0503020204020204" pitchFamily="34" charset="-122"/>
                      </a:endParaRPr>
                    </a:p>
                  </a:txBody>
                  <a:tcPr marL="12700" marR="12700" marT="12700" anchor="ctr"/>
                </a:tc>
              </a:tr>
              <a:tr h="318770">
                <a:tc rowSpan="4">
                  <a:txBody>
                    <a:bodyPr/>
                    <a:lstStyle/>
                    <a:p>
                      <a:pPr indent="0" algn="ctr">
                        <a:buNone/>
                      </a:pPr>
                      <a:r>
                        <a:rPr lang="zh-CN" sz="1200">
                          <a:latin typeface="微软雅黑" panose="020B0503020204020204" pitchFamily="34" charset="-122"/>
                          <a:ea typeface="微软雅黑" panose="020B0503020204020204" pitchFamily="34" charset="-122"/>
                        </a:rPr>
                        <a:t>华为（盘古）</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NLP大模型</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文本理解与创作</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千亿</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en-US" sz="1200">
                          <a:latin typeface="微软雅黑" panose="020B0503020204020204" pitchFamily="34" charset="-122"/>
                          <a:ea typeface="微软雅黑" panose="020B0503020204020204" pitchFamily="34" charset="-122"/>
                        </a:rPr>
                        <a:t>NLP</a:t>
                      </a:r>
                      <a:endParaRPr lang="en-US"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r>
              <a:tr h="318770">
                <a:tc vMerge="1">
                  <a:tcP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CV大模型</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视觉识别</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30亿</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en-US" sz="1200">
                          <a:latin typeface="微软雅黑" panose="020B0503020204020204" pitchFamily="34" charset="-122"/>
                          <a:ea typeface="微软雅黑" panose="020B0503020204020204" pitchFamily="34" charset="-122"/>
                        </a:rPr>
                        <a:t>CV</a:t>
                      </a:r>
                      <a:endParaRPr lang="en-US"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r>
              <a:tr h="318770">
                <a:tc vMerge="1">
                  <a:tcPr/>
                </a:tc>
                <a:tc>
                  <a:txBody>
                    <a:bodyPr/>
                    <a:lstStyle/>
                    <a:p>
                      <a:pPr indent="0">
                        <a:buNone/>
                      </a:pPr>
                      <a:r>
                        <a:rPr lang="zh-CN" sz="1200">
                          <a:latin typeface="微软雅黑" panose="020B0503020204020204" pitchFamily="34" charset="-122"/>
                          <a:ea typeface="微软雅黑" panose="020B0503020204020204" pitchFamily="34" charset="-122"/>
                        </a:rPr>
                        <a:t>多模态大模型</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语言理解和图像生成</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千亿</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多模态</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r>
              <a:tr h="318770">
                <a:tc vMerge="1">
                  <a:tcPr/>
                </a:tc>
                <a:tc>
                  <a:txBody>
                    <a:bodyPr/>
                    <a:lstStyle/>
                    <a:p>
                      <a:pPr indent="0">
                        <a:buNone/>
                      </a:pPr>
                      <a:r>
                        <a:rPr lang="zh-CN" sz="1200">
                          <a:latin typeface="微软雅黑" panose="020B0503020204020204" pitchFamily="34" charset="-122"/>
                          <a:ea typeface="微软雅黑" panose="020B0503020204020204" pitchFamily="34" charset="-122"/>
                        </a:rPr>
                        <a:t>科学计算大模型</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气象预测</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endParaRPr lang="en-US"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科学计算</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r>
              <a:tr h="318770">
                <a:tc rowSpan="3">
                  <a:txBody>
                    <a:bodyPr/>
                    <a:lstStyle/>
                    <a:p>
                      <a:pPr indent="0" algn="ctr">
                        <a:buNone/>
                      </a:pPr>
                      <a:r>
                        <a:rPr lang="zh-CN" sz="1200">
                          <a:latin typeface="微软雅黑" panose="020B0503020204020204" pitchFamily="34" charset="-122"/>
                          <a:ea typeface="微软雅黑" panose="020B0503020204020204" pitchFamily="34" charset="-122"/>
                        </a:rPr>
                        <a:t>阿里巴巴</a:t>
                      </a:r>
                      <a:endParaRPr lang="zh-CN"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dirty="0">
                          <a:latin typeface="微软雅黑" panose="020B0503020204020204" pitchFamily="34" charset="-122"/>
                          <a:ea typeface="微软雅黑" panose="020B0503020204020204" pitchFamily="34" charset="-122"/>
                          <a:cs typeface="微软雅黑" panose="020B0503020204020204" pitchFamily="34" charset="-122"/>
                        </a:rPr>
                        <a:t>通义-M6</a:t>
                      </a:r>
                      <a:endParaRPr lang="zh-CN" altLang="en-US" sz="1200" dirty="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rPr>
                        <a:t>语言理解、图像生成和制造业</a:t>
                      </a:r>
                      <a:endParaRPr lang="zh-CN"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dirty="0">
                          <a:latin typeface="微软雅黑" panose="020B0503020204020204" pitchFamily="34" charset="-122"/>
                          <a:ea typeface="微软雅黑" panose="020B0503020204020204" pitchFamily="34" charset="-122"/>
                        </a:rPr>
                        <a:t>十万亿</a:t>
                      </a:r>
                      <a:endParaRPr lang="zh-CN" altLang="en-US" sz="1200" dirty="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rPr>
                        <a:t>多模态</a:t>
                      </a:r>
                      <a:endParaRPr lang="zh-CN" altLang="en-US" sz="1200">
                        <a:latin typeface="微软雅黑" panose="020B0503020204020204" pitchFamily="34" charset="-122"/>
                        <a:ea typeface="微软雅黑" panose="020B0503020204020204" pitchFamily="34" charset="-122"/>
                      </a:endParaRPr>
                    </a:p>
                  </a:txBody>
                  <a:tcPr marL="12700" marR="12700" marT="12700" anchor="ctr"/>
                </a:tc>
              </a:tr>
              <a:tr h="318770">
                <a:tc vMerge="1">
                  <a:tcP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通义-AliceMind</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文本理解与创]作</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270亿</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buNone/>
                      </a:pPr>
                      <a:r>
                        <a:rPr lang="en-US" sz="1200">
                          <a:latin typeface="微软雅黑" panose="020B0503020204020204" pitchFamily="34" charset="-122"/>
                          <a:ea typeface="微软雅黑" panose="020B0503020204020204" pitchFamily="34" charset="-122"/>
                        </a:rPr>
                        <a:t>NLP</a:t>
                      </a:r>
                      <a:endParaRPr lang="en-US" altLang="en-US" sz="1200">
                        <a:latin typeface="微软雅黑" panose="020B0503020204020204" pitchFamily="34" charset="-122"/>
                        <a:ea typeface="微软雅黑" panose="020B0503020204020204" pitchFamily="34" charset="-122"/>
                      </a:endParaRPr>
                    </a:p>
                  </a:txBody>
                  <a:tcPr marL="12700" marR="12700" marT="12700" anchor="ctr"/>
                </a:tc>
              </a:tr>
              <a:tr h="318770">
                <a:tc vMerge="1">
                  <a:tcP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通义-视觉</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rPr>
                        <a:t>视觉识别</a:t>
                      </a:r>
                      <a:endParaRPr lang="zh-CN"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endParaRPr lang="en-US"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en-US" sz="1200">
                          <a:latin typeface="微软雅黑" panose="020B0503020204020204" pitchFamily="34" charset="-122"/>
                          <a:ea typeface="微软雅黑" panose="020B0503020204020204" pitchFamily="34" charset="-122"/>
                        </a:rPr>
                        <a:t>CV</a:t>
                      </a:r>
                      <a:endParaRPr lang="en-US" altLang="en-US" sz="1200">
                        <a:latin typeface="微软雅黑" panose="020B0503020204020204" pitchFamily="34" charset="-122"/>
                        <a:ea typeface="微软雅黑" panose="020B0503020204020204" pitchFamily="34" charset="-122"/>
                      </a:endParaRPr>
                    </a:p>
                  </a:txBody>
                  <a:tcPr marL="12700" marR="12700" marT="12700" anchor="ctr"/>
                </a:tc>
              </a:tr>
              <a:tr h="318770">
                <a:tc rowSpan="2">
                  <a:txBody>
                    <a:bodyPr/>
                    <a:lstStyle/>
                    <a:p>
                      <a:pPr indent="0" algn="ctr">
                        <a:buNone/>
                      </a:pPr>
                      <a:r>
                        <a:rPr lang="zh-CN" sz="1200">
                          <a:latin typeface="微软雅黑" panose="020B0503020204020204" pitchFamily="34" charset="-122"/>
                          <a:ea typeface="微软雅黑" panose="020B0503020204020204" pitchFamily="34" charset="-122"/>
                        </a:rPr>
                        <a:t>腾讯</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混元AI大模型</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语言理解和图像生成(理解广告内容)</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千亿</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多模态</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r>
              <a:tr h="318770">
                <a:tc vMerge="1">
                  <a:tcPr/>
                </a:tc>
                <a:tc>
                  <a:txBody>
                    <a:bodyPr/>
                    <a:lstStyle/>
                    <a:p>
                      <a:pPr indent="0">
                        <a:buNone/>
                      </a:pPr>
                      <a:r>
                        <a:rPr lang="zh-CN" sz="1200">
                          <a:latin typeface="微软雅黑" panose="020B0503020204020204" pitchFamily="34" charset="-122"/>
                          <a:ea typeface="微软雅黑" panose="020B0503020204020204" pitchFamily="34" charset="-122"/>
                        </a:rPr>
                        <a:t>精排大模型</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精准匹配广告和人群</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a:latin typeface="微软雅黑" panose="020B0503020204020204" pitchFamily="34" charset="-122"/>
                          <a:ea typeface="微软雅黑" panose="020B0503020204020204" pitchFamily="34" charset="-122"/>
                        </a:rPr>
                        <a:t>千亿</a:t>
                      </a:r>
                      <a:endParaRPr lang="zh-CN" altLang="en-US" sz="120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c>
                  <a:txBody>
                    <a:bodyPr/>
                    <a:lstStyle/>
                    <a:p>
                      <a:pPr indent="0">
                        <a:buNone/>
                      </a:pPr>
                      <a:r>
                        <a:rPr lang="zh-CN" sz="1200" dirty="0">
                          <a:latin typeface="微软雅黑" panose="020B0503020204020204" pitchFamily="34" charset="-122"/>
                          <a:ea typeface="微软雅黑" panose="020B0503020204020204" pitchFamily="34" charset="-122"/>
                        </a:rPr>
                        <a:t>科学计算</a:t>
                      </a:r>
                      <a:endParaRPr lang="zh-CN" altLang="en-US" sz="1200" dirty="0">
                        <a:latin typeface="微软雅黑" panose="020B0503020204020204" pitchFamily="34" charset="-122"/>
                        <a:ea typeface="微软雅黑" panose="020B0503020204020204" pitchFamily="34" charset="-122"/>
                      </a:endParaRPr>
                    </a:p>
                  </a:txBody>
                  <a:tcPr marL="12700" marR="12700" marT="12700" anchor="ctr">
                    <a:solidFill>
                      <a:schemeClr val="bg1">
                        <a:lumMod val="95000"/>
                      </a:schemeClr>
                    </a:solidFill>
                  </a:tcPr>
                </a:tc>
              </a:tr>
              <a:tr h="318770">
                <a:tc>
                  <a:txBody>
                    <a:bodyPr/>
                    <a:lstStyle/>
                    <a:p>
                      <a:pPr indent="0" algn="ctr">
                        <a:buNone/>
                      </a:pPr>
                      <a:r>
                        <a:rPr lang="zh-CN" sz="1200">
                          <a:latin typeface="微软雅黑" panose="020B0503020204020204" pitchFamily="34" charset="-122"/>
                          <a:ea typeface="微软雅黑" panose="020B0503020204020204" pitchFamily="34" charset="-122"/>
                        </a:rPr>
                        <a:t>商汤科技</a:t>
                      </a:r>
                      <a:endParaRPr lang="zh-CN"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rPr>
                        <a:t>视觉模型</a:t>
                      </a:r>
                      <a:endParaRPr lang="zh-CN"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rPr>
                        <a:t>视觉识别</a:t>
                      </a:r>
                      <a:endParaRPr lang="zh-CN" altLang="en-US" sz="1200">
                        <a:latin typeface="微软雅黑" panose="020B0503020204020204" pitchFamily="34" charset="-122"/>
                        <a:ea typeface="微软雅黑" panose="020B0503020204020204" pitchFamily="34" charset="-122"/>
                      </a:endParaRPr>
                    </a:p>
                  </a:txBody>
                  <a:tcPr marL="12700" marR="12700" marT="12700" anchor="ctr"/>
                </a:tc>
                <a:tc>
                  <a:txBody>
                    <a:bodyPr/>
                    <a:lstStyle/>
                    <a:p>
                      <a:pPr indent="0">
                        <a:buNone/>
                      </a:pPr>
                      <a:r>
                        <a:rPr lang="zh-CN" sz="1200">
                          <a:latin typeface="微软雅黑" panose="020B0503020204020204" pitchFamily="34" charset="-122"/>
                          <a:ea typeface="微软雅黑" panose="020B0503020204020204" pitchFamily="34" charset="-122"/>
                          <a:cs typeface="微软雅黑" panose="020B0503020204020204" pitchFamily="34" charset="-122"/>
                        </a:rPr>
                        <a:t>300亿</a:t>
                      </a:r>
                      <a:endParaRPr lang="zh-CN" altLang="en-US" sz="1200">
                        <a:latin typeface="微软雅黑" panose="020B0503020204020204" pitchFamily="34" charset="-122"/>
                        <a:ea typeface="微软雅黑" panose="020B0503020204020204" pitchFamily="34" charset="-122"/>
                        <a:cs typeface="微软雅黑" panose="020B0503020204020204" pitchFamily="34" charset="-122"/>
                      </a:endParaRPr>
                    </a:p>
                  </a:txBody>
                  <a:tcPr marL="12700" marR="12700" marT="12700" anchor="ctr"/>
                </a:tc>
                <a:tc>
                  <a:txBody>
                    <a:bodyPr/>
                    <a:lstStyle/>
                    <a:p>
                      <a:pPr indent="0">
                        <a:buNone/>
                      </a:pPr>
                      <a:r>
                        <a:rPr lang="en-US" sz="1200" dirty="0">
                          <a:latin typeface="微软雅黑" panose="020B0503020204020204" pitchFamily="34" charset="-122"/>
                          <a:ea typeface="微软雅黑" panose="020B0503020204020204" pitchFamily="34" charset="-122"/>
                        </a:rPr>
                        <a:t>CV</a:t>
                      </a:r>
                      <a:endParaRPr lang="en-US" altLang="en-US" sz="1200" dirty="0">
                        <a:latin typeface="微软雅黑" panose="020B0503020204020204" pitchFamily="34" charset="-122"/>
                        <a:ea typeface="微软雅黑" panose="020B0503020204020204" pitchFamily="34" charset="-122"/>
                      </a:endParaRPr>
                    </a:p>
                  </a:txBody>
                  <a:tcPr marL="12700" marR="12700" marT="12700" anchor="ctr"/>
                </a:tc>
              </a:tr>
            </a:tbl>
          </a:graphicData>
        </a:graphic>
      </p:graphicFrame>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latin typeface="微软雅黑" panose="020B0503020204020204" pitchFamily="34" charset="-122"/>
                <a:ea typeface="微软雅黑" panose="020B0503020204020204" pitchFamily="34" charset="-122"/>
              </a:rPr>
              <a:t>总结</a:t>
            </a:r>
            <a:r>
              <a:rPr lang="zh-CN" altLang="en-US" sz="2800" b="1" dirty="0">
                <a:latin typeface="微软雅黑" panose="020B0503020204020204" pitchFamily="34" charset="-122"/>
                <a:ea typeface="微软雅黑" panose="020B0503020204020204" pitchFamily="34" charset="-122"/>
              </a:rPr>
              <a:t>一句</a:t>
            </a:r>
            <a:r>
              <a:rPr lang="zh-CN" altLang="en-US" sz="2800" b="1" dirty="0" smtClean="0">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奇点正在逼近</a:t>
            </a:r>
            <a:r>
              <a:rPr lang="en-US" altLang="zh-CN" sz="2800" b="1" dirty="0" smtClean="0">
                <a:solidFill>
                  <a:srgbClr val="FF0000"/>
                </a:solidFill>
                <a:latin typeface="微软雅黑" panose="020B0503020204020204" pitchFamily="34" charset="-122"/>
                <a:ea typeface="微软雅黑" panose="020B0503020204020204" pitchFamily="34" charset="-122"/>
              </a:rPr>
              <a:t>/</a:t>
            </a:r>
            <a:r>
              <a:rPr lang="zh-CN" altLang="en-US" sz="2800" b="1" dirty="0" smtClean="0">
                <a:solidFill>
                  <a:srgbClr val="FF0000"/>
                </a:solidFill>
                <a:latin typeface="微软雅黑" panose="020B0503020204020204" pitchFamily="34" charset="-122"/>
                <a:ea typeface="微软雅黑" panose="020B0503020204020204" pitchFamily="34" charset="-122"/>
              </a:rPr>
              <a:t>已经到来</a:t>
            </a:r>
            <a:endParaRPr lang="zh-CN" altLang="en-US" sz="2800" b="1" dirty="0">
              <a:solidFill>
                <a:srgbClr val="FF0000"/>
              </a:solidFill>
              <a:latin typeface="微软雅黑" panose="020B0503020204020204" pitchFamily="34" charset="-122"/>
              <a:ea typeface="微软雅黑" panose="020B0503020204020204" pitchFamily="34" charset="-122"/>
            </a:endParaRPr>
          </a:p>
        </p:txBody>
      </p:sp>
      <p:sp>
        <p:nvSpPr>
          <p:cNvPr id="8" name="TextBox 1"/>
          <p:cNvSpPr txBox="1"/>
          <p:nvPr/>
        </p:nvSpPr>
        <p:spPr>
          <a:xfrm>
            <a:off x="885406" y="1910080"/>
            <a:ext cx="10956073" cy="4587240"/>
          </a:xfrm>
          <a:prstGeom prst="rect">
            <a:avLst/>
          </a:prstGeom>
          <a:noFill/>
        </p:spPr>
        <p:txBody>
          <a:bodyPr wrap="square" lIns="0" tIns="0" rIns="0" bIns="45720" rtlCol="0">
            <a:spAutoFit/>
          </a:bodyPr>
          <a:lstStyle/>
          <a:p>
            <a:pPr marL="457200" indent="-457200">
              <a:lnSpc>
                <a:spcPct val="125000"/>
              </a:lnSpc>
              <a:spcBef>
                <a:spcPts val="600"/>
              </a:spcBef>
              <a:buFont typeface="Wingdings" panose="05000000000000000000" pitchFamily="2" charset="2"/>
              <a:buChar char="n"/>
            </a:pPr>
            <a:r>
              <a:rPr lang="zh-CN" altLang="en-US" sz="2665" b="1" dirty="0">
                <a:latin typeface="微软雅黑" panose="020B0503020204020204" pitchFamily="34" charset="-122"/>
                <a:ea typeface="微软雅黑" panose="020B0503020204020204" pitchFamily="34" charset="-122"/>
              </a:rPr>
              <a:t>大数据</a:t>
            </a:r>
            <a:r>
              <a:rPr lang="en-US" altLang="zh-CN" sz="2665" b="1" dirty="0">
                <a:latin typeface="微软雅黑" panose="020B0503020204020204" pitchFamily="34" charset="-122"/>
                <a:ea typeface="微软雅黑" panose="020B0503020204020204" pitchFamily="34" charset="-122"/>
              </a:rPr>
              <a:t>+</a:t>
            </a:r>
            <a:r>
              <a:rPr lang="zh-CN" altLang="en-US" sz="2665" b="1" dirty="0">
                <a:latin typeface="微软雅黑" panose="020B0503020204020204" pitchFamily="34" charset="-122"/>
                <a:ea typeface="微软雅黑" panose="020B0503020204020204" pitchFamily="34" charset="-122"/>
              </a:rPr>
              <a:t>大算力</a:t>
            </a:r>
            <a:r>
              <a:rPr lang="en-US" altLang="zh-CN" sz="2665" b="1" dirty="0">
                <a:latin typeface="微软雅黑" panose="020B0503020204020204" pitchFamily="34" charset="-122"/>
                <a:ea typeface="微软雅黑" panose="020B0503020204020204" pitchFamily="34" charset="-122"/>
              </a:rPr>
              <a:t>+</a:t>
            </a:r>
            <a:r>
              <a:rPr lang="zh-CN" altLang="en-US" sz="2665" b="1" dirty="0">
                <a:latin typeface="微软雅黑" panose="020B0503020204020204" pitchFamily="34" charset="-122"/>
                <a:ea typeface="微软雅黑" panose="020B0503020204020204" pitchFamily="34" charset="-122"/>
              </a:rPr>
              <a:t>强</a:t>
            </a:r>
            <a:r>
              <a:rPr lang="zh-CN" altLang="en-US" sz="2665" b="1" dirty="0" smtClean="0">
                <a:latin typeface="微软雅黑" panose="020B0503020204020204" pitchFamily="34" charset="-122"/>
                <a:ea typeface="微软雅黑" panose="020B0503020204020204" pitchFamily="34" charset="-122"/>
              </a:rPr>
              <a:t>算法</a:t>
            </a:r>
            <a:r>
              <a:rPr lang="en-US" altLang="zh-CN" sz="2665" b="1" dirty="0" smtClean="0">
                <a:latin typeface="微软雅黑" panose="020B0503020204020204" pitchFamily="34" charset="-122"/>
                <a:ea typeface="微软雅黑" panose="020B0503020204020204" pitchFamily="34" charset="-122"/>
              </a:rPr>
              <a:t>=</a:t>
            </a:r>
            <a:r>
              <a:rPr lang="zh-CN" altLang="en-US" sz="2665" b="1" dirty="0" smtClean="0">
                <a:latin typeface="微软雅黑" panose="020B0503020204020204" pitchFamily="34" charset="-122"/>
                <a:ea typeface="微软雅黑" panose="020B0503020204020204" pitchFamily="34" charset="-122"/>
              </a:rPr>
              <a:t>大模型</a:t>
            </a:r>
            <a:endParaRPr lang="en-US" altLang="zh-CN" sz="2665" b="1" dirty="0" smtClean="0">
              <a:latin typeface="微软雅黑" panose="020B0503020204020204" pitchFamily="34" charset="-122"/>
              <a:ea typeface="微软雅黑" panose="020B0503020204020204" pitchFamily="34" charset="-122"/>
            </a:endParaRPr>
          </a:p>
          <a:p>
            <a:pPr marL="457200" indent="-457200">
              <a:lnSpc>
                <a:spcPct val="125000"/>
              </a:lnSpc>
              <a:spcBef>
                <a:spcPts val="600"/>
              </a:spcBef>
              <a:buFont typeface="Wingdings" panose="05000000000000000000" pitchFamily="2" charset="2"/>
              <a:buChar char="n"/>
            </a:pPr>
            <a:r>
              <a:rPr lang="en-US" altLang="zh-CN" sz="2665" b="1" dirty="0" smtClean="0">
                <a:latin typeface="微软雅黑" panose="020B0503020204020204" pitchFamily="34" charset="-122"/>
                <a:ea typeface="微软雅黑" panose="020B0503020204020204" pitchFamily="34" charset="-122"/>
              </a:rPr>
              <a:t>GPT</a:t>
            </a:r>
            <a:r>
              <a:rPr lang="zh-CN" altLang="en-US" sz="2665" b="1" dirty="0" smtClean="0">
                <a:latin typeface="微软雅黑" panose="020B0503020204020204" pitchFamily="34" charset="-122"/>
                <a:ea typeface="微软雅黑" panose="020B0503020204020204" pitchFamily="34" charset="-122"/>
              </a:rPr>
              <a:t>模型，正是</a:t>
            </a:r>
            <a:r>
              <a:rPr lang="zh-CN" altLang="en-US" sz="2665" b="1" dirty="0">
                <a:latin typeface="微软雅黑" panose="020B0503020204020204" pitchFamily="34" charset="-122"/>
                <a:ea typeface="微软雅黑" panose="020B0503020204020204" pitchFamily="34" charset="-122"/>
              </a:rPr>
              <a:t>暴力美学系统主义的新</a:t>
            </a:r>
            <a:r>
              <a:rPr lang="zh-CN" altLang="en-US" sz="2665" b="1" dirty="0" smtClean="0">
                <a:latin typeface="微软雅黑" panose="020B0503020204020204" pitchFamily="34" charset="-122"/>
                <a:ea typeface="微软雅黑" panose="020B0503020204020204" pitchFamily="34" charset="-122"/>
              </a:rPr>
              <a:t>典范</a:t>
            </a:r>
            <a:endParaRPr lang="en-US" altLang="zh-CN" sz="2665" b="1" dirty="0" smtClean="0">
              <a:latin typeface="微软雅黑" panose="020B0503020204020204" pitchFamily="34" charset="-122"/>
              <a:ea typeface="微软雅黑" panose="020B0503020204020204" pitchFamily="34" charset="-122"/>
            </a:endParaRPr>
          </a:p>
          <a:p>
            <a:pPr marL="914400" lvl="1" indent="-457200">
              <a:lnSpc>
                <a:spcPct val="125000"/>
              </a:lnSpc>
              <a:spcBef>
                <a:spcPts val="1800"/>
              </a:spcBef>
              <a:buFont typeface="Wingdings" panose="05000000000000000000" pitchFamily="2" charset="2"/>
              <a:buChar char="n"/>
            </a:pPr>
            <a:r>
              <a:rPr lang="zh-CN" altLang="en-US" sz="2400" dirty="0" smtClean="0">
                <a:latin typeface="微软雅黑" panose="020B0503020204020204" pitchFamily="34" charset="-122"/>
                <a:ea typeface="微软雅黑" panose="020B0503020204020204" pitchFamily="34" charset="-122"/>
              </a:rPr>
              <a:t>可怕的不是不犯错，而是像人一样犯错</a:t>
            </a:r>
            <a:endParaRPr lang="en-US" altLang="zh-CN" sz="2665" b="1" dirty="0" smtClean="0">
              <a:latin typeface="微软雅黑" panose="020B0503020204020204" pitchFamily="34" charset="-122"/>
              <a:ea typeface="微软雅黑" panose="020B0503020204020204" pitchFamily="34" charset="-122"/>
            </a:endParaRPr>
          </a:p>
          <a:p>
            <a:pPr marL="914400" lvl="1" indent="-457200">
              <a:lnSpc>
                <a:spcPct val="125000"/>
              </a:lnSpc>
              <a:spcBef>
                <a:spcPts val="600"/>
              </a:spcBef>
              <a:buFont typeface="Wingdings" panose="05000000000000000000" pitchFamily="2" charset="2"/>
              <a:buChar char="n"/>
            </a:pPr>
            <a:r>
              <a:rPr lang="zh-CN" altLang="en-US" sz="2400" kern="100" dirty="0">
                <a:solidFill>
                  <a:schemeClr val="tx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rPr>
              <a:t>拐点：人工智能大模型时代</a:t>
            </a:r>
            <a:r>
              <a:rPr lang="zh-CN" altLang="en-US" sz="2400" kern="100" dirty="0" smtClean="0">
                <a:solidFill>
                  <a:schemeClr val="tx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rPr>
              <a:t>到来</a:t>
            </a:r>
            <a:endParaRPr lang="en-US" altLang="zh-CN" sz="2400" kern="100" dirty="0" smtClean="0">
              <a:solidFill>
                <a:schemeClr val="tx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25000"/>
              </a:lnSpc>
              <a:spcBef>
                <a:spcPts val="600"/>
              </a:spcBef>
              <a:buFont typeface="Wingdings" panose="05000000000000000000" pitchFamily="2" charset="2"/>
              <a:buChar char="n"/>
            </a:pPr>
            <a:r>
              <a:rPr lang="en-US" altLang="zh-CN" sz="2400" kern="100" dirty="0">
                <a:solidFill>
                  <a:schemeClr val="tx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rPr>
              <a:t>AI</a:t>
            </a:r>
            <a:r>
              <a:rPr lang="zh-CN" altLang="en-US" sz="2400" kern="100" dirty="0">
                <a:solidFill>
                  <a:schemeClr val="tx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rPr>
              <a:t>工程化的大成功，赢者通吃的胜利</a:t>
            </a:r>
            <a:endParaRPr lang="en-US" altLang="zh-CN" sz="2400" kern="100" dirty="0">
              <a:solidFill>
                <a:schemeClr val="tx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endParaRPr>
          </a:p>
          <a:p>
            <a:pPr marL="914400" lvl="1" indent="-457200">
              <a:lnSpc>
                <a:spcPct val="125000"/>
              </a:lnSpc>
              <a:spcBef>
                <a:spcPts val="600"/>
              </a:spcBef>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黑体" panose="02010609060101010101" pitchFamily="18" charset="-122"/>
              </a:rPr>
              <a:t>必然发生的涌现，无中生有的</a:t>
            </a:r>
            <a:r>
              <a:rPr lang="zh-CN" altLang="en-US" sz="2400" dirty="0" smtClean="0">
                <a:latin typeface="微软雅黑" panose="020B0503020204020204" pitchFamily="34" charset="-122"/>
                <a:ea typeface="微软雅黑" panose="020B0503020204020204" pitchFamily="34" charset="-122"/>
                <a:cs typeface="黑体" panose="02010609060101010101" pitchFamily="18" charset="-122"/>
              </a:rPr>
              <a:t>能力</a:t>
            </a:r>
            <a:endParaRPr lang="en-US" altLang="zh-CN" sz="2400" dirty="0" smtClean="0">
              <a:latin typeface="微软雅黑" panose="020B0503020204020204" pitchFamily="34" charset="-122"/>
              <a:ea typeface="微软雅黑" panose="020B0503020204020204" pitchFamily="34" charset="-122"/>
              <a:cs typeface="黑体" panose="02010609060101010101" pitchFamily="18" charset="-122"/>
            </a:endParaRPr>
          </a:p>
          <a:p>
            <a:pPr marL="914400" lvl="1" indent="-457200">
              <a:lnSpc>
                <a:spcPct val="125000"/>
              </a:lnSpc>
              <a:spcBef>
                <a:spcPts val="600"/>
              </a:spcBef>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人们对知识的表示和调用（</a:t>
            </a:r>
            <a:r>
              <a:rPr lang="en-US" altLang="zh-CN" sz="2400" dirty="0">
                <a:latin typeface="微软雅黑" panose="020B0503020204020204" pitchFamily="34" charset="-122"/>
                <a:ea typeface="微软雅黑" panose="020B0503020204020204" pitchFamily="34" charset="-122"/>
              </a:rPr>
              <a:t>AI-basedNUI</a:t>
            </a:r>
            <a:r>
              <a:rPr lang="zh-CN" altLang="en-US" sz="2400" dirty="0">
                <a:latin typeface="微软雅黑" panose="020B0503020204020204" pitchFamily="34" charset="-122"/>
                <a:ea typeface="微软雅黑" panose="020B0503020204020204" pitchFamily="34" charset="-122"/>
              </a:rPr>
              <a:t>）发生了根本性变化</a:t>
            </a:r>
            <a:endParaRPr lang="en-US" altLang="zh-CN" sz="2665" b="1" dirty="0" smtClean="0">
              <a:latin typeface="微软雅黑" panose="020B0503020204020204" pitchFamily="34" charset="-122"/>
              <a:ea typeface="微软雅黑" panose="020B0503020204020204" pitchFamily="34" charset="-122"/>
              <a:cs typeface="黑体" panose="02010609060101010101" pitchFamily="18" charset="-122"/>
            </a:endParaRPr>
          </a:p>
          <a:p>
            <a:pPr marL="914400" lvl="1" indent="-457200">
              <a:lnSpc>
                <a:spcPct val="125000"/>
              </a:lnSpc>
              <a:spcBef>
                <a:spcPts val="600"/>
              </a:spcBef>
              <a:buFont typeface="Wingdings" panose="05000000000000000000" pitchFamily="2" charset="2"/>
              <a:buChar char="n"/>
            </a:pPr>
            <a:endParaRPr lang="en-US" altLang="zh-CN" sz="2665" b="1" dirty="0">
              <a:latin typeface="微软雅黑" panose="020B0503020204020204" pitchFamily="34" charset="-122"/>
              <a:ea typeface="微软雅黑" panose="020B0503020204020204" pitchFamily="34" charset="-122"/>
              <a:cs typeface="黑体" panose="02010609060101010101" pitchFamily="18" charset="-122"/>
            </a:endParaRPr>
          </a:p>
        </p:txBody>
      </p:sp>
      <p:sp>
        <p:nvSpPr>
          <p:cNvPr id="2" name="矩形 1"/>
          <p:cNvSpPr/>
          <p:nvPr/>
        </p:nvSpPr>
        <p:spPr>
          <a:xfrm>
            <a:off x="3122920" y="1059638"/>
            <a:ext cx="5161280" cy="521970"/>
          </a:xfrm>
          <a:prstGeom prst="rect">
            <a:avLst/>
          </a:prstGeom>
        </p:spPr>
        <p:txBody>
          <a:bodyPr wrap="none">
            <a:spAutoFit/>
          </a:bodyPr>
          <a:lstStyle/>
          <a:p>
            <a:r>
              <a:rPr lang="zh-CN" altLang="en-US" sz="2800" dirty="0">
                <a:latin typeface="微软雅黑" panose="020B0503020204020204" pitchFamily="34" charset="-122"/>
                <a:ea typeface="微软雅黑" panose="020B0503020204020204" pitchFamily="34" charset="-122"/>
              </a:rPr>
              <a:t>张宏江</a:t>
            </a:r>
            <a:r>
              <a:rPr lang="zh-CN" altLang="en-US" sz="2800" dirty="0" smtClean="0">
                <a:latin typeface="微软雅黑" panose="020B0503020204020204" pitchFamily="34" charset="-122"/>
                <a:ea typeface="微软雅黑" panose="020B0503020204020204" pitchFamily="34" charset="-122"/>
              </a:rPr>
              <a:t>：大</a:t>
            </a:r>
            <a:r>
              <a:rPr lang="zh-CN" altLang="en-US" sz="2800" dirty="0">
                <a:latin typeface="微软雅黑" panose="020B0503020204020204" pitchFamily="34" charset="-122"/>
                <a:ea typeface="微软雅黑" panose="020B0503020204020204" pitchFamily="34" charset="-122"/>
              </a:rPr>
              <a:t>模型发展机会与挑战</a:t>
            </a:r>
            <a:endParaRPr lang="zh-CN" altLang="en-US" sz="28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3"/>
          <p:cNvSpPr/>
          <p:nvPr/>
        </p:nvSpPr>
        <p:spPr>
          <a:xfrm flipV="1">
            <a:off x="-17626" y="72000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标题 1"/>
          <p:cNvSpPr txBox="1"/>
          <p:nvPr/>
        </p:nvSpPr>
        <p:spPr>
          <a:xfrm>
            <a:off x="551373" y="87683"/>
            <a:ext cx="9190989" cy="73102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800" b="1" dirty="0" smtClean="0">
                <a:latin typeface="微软雅黑" panose="020B0503020204020204" pitchFamily="34" charset="-122"/>
                <a:ea typeface="微软雅黑" panose="020B0503020204020204" pitchFamily="34" charset="-122"/>
              </a:rPr>
              <a:t>汇报总结</a:t>
            </a:r>
            <a:endParaRPr lang="zh-CN" altLang="en-US" sz="2800" b="1" dirty="0">
              <a:latin typeface="微软雅黑" panose="020B0503020204020204" pitchFamily="34" charset="-122"/>
              <a:ea typeface="微软雅黑" panose="020B0503020204020204" pitchFamily="34" charset="-122"/>
            </a:endParaRPr>
          </a:p>
        </p:txBody>
      </p:sp>
      <p:sp>
        <p:nvSpPr>
          <p:cNvPr id="8" name="TextBox 1"/>
          <p:cNvSpPr txBox="1"/>
          <p:nvPr/>
        </p:nvSpPr>
        <p:spPr>
          <a:xfrm>
            <a:off x="885407" y="1193801"/>
            <a:ext cx="9909972" cy="6565515"/>
          </a:xfrm>
          <a:prstGeom prst="rect">
            <a:avLst/>
          </a:prstGeom>
          <a:noFill/>
        </p:spPr>
        <p:txBody>
          <a:bodyPr wrap="square" lIns="0" tIns="0" rIns="0" bIns="45720" rtlCol="0">
            <a:spAutoFit/>
          </a:bodyPr>
          <a:lstStyle/>
          <a:p>
            <a:pPr marL="457200" indent="-457200">
              <a:lnSpc>
                <a:spcPct val="125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火爆出圈</a:t>
            </a:r>
            <a:endParaRPr lang="en-US" altLang="zh-CN" sz="2665" b="1" dirty="0">
              <a:latin typeface="微软雅黑" panose="020B0503020204020204" pitchFamily="34" charset="-122"/>
              <a:ea typeface="微软雅黑" panose="020B0503020204020204" pitchFamily="34" charset="-122"/>
            </a:endParaRPr>
          </a:p>
          <a:p>
            <a:pPr marL="914400" lvl="1" indent="-457200">
              <a:lnSpc>
                <a:spcPct val="125000"/>
              </a:lnSpc>
              <a:spcBef>
                <a:spcPts val="600"/>
              </a:spcBef>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rPr>
              <a:t>2</a:t>
            </a:r>
            <a:r>
              <a:rPr lang="zh-CN" altLang="en-US" sz="2400" dirty="0">
                <a:latin typeface="微软雅黑" panose="020B0503020204020204" pitchFamily="34" charset="-122"/>
                <a:ea typeface="微软雅黑" panose="020B0503020204020204" pitchFamily="34" charset="-122"/>
              </a:rPr>
              <a:t>月内用户破亿；在文本交互任务上表现惊艳</a:t>
            </a:r>
            <a:endParaRPr lang="en-US" altLang="zh-CN" sz="2400" dirty="0">
              <a:latin typeface="微软雅黑" panose="020B0503020204020204" pitchFamily="34" charset="-122"/>
              <a:ea typeface="微软雅黑" panose="020B0503020204020204" pitchFamily="34" charset="-122"/>
            </a:endParaRPr>
          </a:p>
          <a:p>
            <a:pPr marL="457200" indent="-457200">
              <a:lnSpc>
                <a:spcPct val="125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的原理与技术</a:t>
            </a:r>
            <a:endParaRPr lang="en-US" altLang="zh-CN" sz="2665" b="1" dirty="0">
              <a:latin typeface="微软雅黑" panose="020B0503020204020204" pitchFamily="34" charset="-122"/>
              <a:ea typeface="微软雅黑" panose="020B0503020204020204" pitchFamily="34" charset="-122"/>
            </a:endParaRPr>
          </a:p>
          <a:p>
            <a:pPr marL="914400" lvl="1" indent="-457200">
              <a:lnSpc>
                <a:spcPct val="125000"/>
              </a:lnSpc>
              <a:spcBef>
                <a:spcPts val="600"/>
              </a:spcBef>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大模型</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人工反馈强化学习，</a:t>
            </a:r>
            <a:r>
              <a:rPr lang="zh-CN" altLang="en-US" sz="2400" kern="100" dirty="0">
                <a:solidFill>
                  <a:schemeClr val="tx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rPr>
              <a:t>是人类向通用人工智能（</a:t>
            </a:r>
            <a:r>
              <a:rPr lang="en-US" altLang="zh-CN" sz="2400" kern="100" dirty="0">
                <a:solidFill>
                  <a:schemeClr val="tx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rPr>
              <a:t>AGI</a:t>
            </a:r>
            <a:r>
              <a:rPr lang="zh-CN" altLang="en-US" sz="2400" kern="100" dirty="0">
                <a:solidFill>
                  <a:schemeClr val="tx1">
                    <a:lumMod val="90000"/>
                    <a:lumOff val="10000"/>
                  </a:schemeClr>
                </a:solidFill>
                <a:latin typeface="微软雅黑" panose="020B0503020204020204" pitchFamily="34" charset="-122"/>
                <a:ea typeface="微软雅黑" panose="020B0503020204020204" pitchFamily="34" charset="-122"/>
                <a:cs typeface="Times New Roman" panose="02020603050405020304" pitchFamily="18" charset="0"/>
              </a:rPr>
              <a:t>）迈出的坚实一步</a:t>
            </a:r>
            <a:endParaRPr lang="en-US" altLang="zh-CN" sz="2400" dirty="0">
              <a:latin typeface="微软雅黑" panose="020B0503020204020204" pitchFamily="34" charset="-122"/>
              <a:ea typeface="微软雅黑" panose="020B0503020204020204" pitchFamily="34" charset="-122"/>
            </a:endParaRPr>
          </a:p>
          <a:p>
            <a:pPr marL="457200" indent="-457200">
              <a:lnSpc>
                <a:spcPct val="125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cs typeface="黑体" panose="02010609060101010101" pitchFamily="18" charset="-122"/>
              </a:rPr>
              <a:t>ChatGPT</a:t>
            </a:r>
            <a:r>
              <a:rPr lang="zh-CN" altLang="en-US" sz="2665" b="1" dirty="0">
                <a:latin typeface="微软雅黑" panose="020B0503020204020204" pitchFamily="34" charset="-122"/>
                <a:ea typeface="微软雅黑" panose="020B0503020204020204" pitchFamily="34" charset="-122"/>
                <a:cs typeface="黑体" panose="02010609060101010101" pitchFamily="18" charset="-122"/>
              </a:rPr>
              <a:t>带来的机会与挑战</a:t>
            </a:r>
            <a:endParaRPr lang="en-US" altLang="zh-CN" sz="2665" b="1" dirty="0">
              <a:latin typeface="微软雅黑" panose="020B0503020204020204" pitchFamily="34" charset="-122"/>
              <a:ea typeface="微软雅黑" panose="020B0503020204020204" pitchFamily="34" charset="-122"/>
              <a:cs typeface="黑体" panose="02010609060101010101" pitchFamily="18" charset="-122"/>
            </a:endParaRPr>
          </a:p>
          <a:p>
            <a:pPr marL="914400" lvl="1" indent="-457200">
              <a:lnSpc>
                <a:spcPct val="125000"/>
              </a:lnSpc>
              <a:spcBef>
                <a:spcPts val="600"/>
              </a:spcBef>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黑体" panose="02010609060101010101" pitchFamily="18" charset="-122"/>
              </a:rPr>
              <a:t>提升了人与机器的沟通效率</a:t>
            </a:r>
            <a:endParaRPr lang="en-US" altLang="zh-CN" sz="2400" dirty="0">
              <a:latin typeface="微软雅黑" panose="020B0503020204020204" pitchFamily="34" charset="-122"/>
              <a:ea typeface="微软雅黑" panose="020B0503020204020204" pitchFamily="34" charset="-122"/>
              <a:cs typeface="黑体" panose="02010609060101010101" pitchFamily="18" charset="-122"/>
            </a:endParaRPr>
          </a:p>
          <a:p>
            <a:pPr marL="914400" lvl="1" indent="-457200">
              <a:lnSpc>
                <a:spcPct val="125000"/>
              </a:lnSpc>
              <a:spcBef>
                <a:spcPts val="600"/>
              </a:spcBef>
              <a:buFont typeface="Wingdings" panose="05000000000000000000" pitchFamily="2" charset="2"/>
              <a:buChar char="n"/>
            </a:pPr>
            <a:r>
              <a:rPr lang="en-US" altLang="zh-CN" sz="2400" dirty="0">
                <a:latin typeface="微软雅黑" panose="020B0503020204020204" pitchFamily="34" charset="-122"/>
                <a:ea typeface="微软雅黑" panose="020B0503020204020204" pitchFamily="34" charset="-122"/>
                <a:cs typeface="黑体" panose="02010609060101010101" pitchFamily="18" charset="-122"/>
              </a:rPr>
              <a:t>AIGC</a:t>
            </a:r>
            <a:r>
              <a:rPr lang="zh-CN" altLang="en-US" sz="2400" dirty="0">
                <a:latin typeface="微软雅黑" panose="020B0503020204020204" pitchFamily="34" charset="-122"/>
                <a:ea typeface="微软雅黑" panose="020B0503020204020204" pitchFamily="34" charset="-122"/>
                <a:cs typeface="黑体" panose="02010609060101010101" pitchFamily="18" charset="-122"/>
              </a:rPr>
              <a:t>提升人做事情的效率，是生产力层面的变革</a:t>
            </a:r>
            <a:endParaRPr lang="en-US" altLang="zh-CN" sz="2400" dirty="0">
              <a:latin typeface="微软雅黑" panose="020B0503020204020204" pitchFamily="34" charset="-122"/>
              <a:ea typeface="微软雅黑" panose="020B0503020204020204" pitchFamily="34" charset="-122"/>
              <a:cs typeface="黑体" panose="02010609060101010101" pitchFamily="18" charset="-122"/>
            </a:endParaRPr>
          </a:p>
          <a:p>
            <a:pPr marL="914400" lvl="1" indent="-457200">
              <a:lnSpc>
                <a:spcPct val="125000"/>
              </a:lnSpc>
              <a:spcBef>
                <a:spcPts val="600"/>
              </a:spcBef>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cs typeface="黑体" panose="02010609060101010101" pitchFamily="18" charset="-122"/>
              </a:rPr>
              <a:t>认清差距，踏实</a:t>
            </a:r>
            <a:r>
              <a:rPr lang="zh-CN" altLang="en-US" sz="2400" dirty="0">
                <a:latin typeface="微软雅黑" panose="020B0503020204020204" pitchFamily="34" charset="-122"/>
                <a:ea typeface="微软雅黑" panose="020B0503020204020204" pitchFamily="34" charset="-122"/>
              </a:rPr>
              <a:t>追赶</a:t>
            </a:r>
            <a:endParaRPr lang="en-US" altLang="zh-CN" sz="2400" dirty="0">
              <a:latin typeface="微软雅黑" panose="020B0503020204020204" pitchFamily="34" charset="-122"/>
              <a:ea typeface="微软雅黑" panose="020B0503020204020204" pitchFamily="34" charset="-122"/>
            </a:endParaRPr>
          </a:p>
          <a:p>
            <a:pPr marL="914400" lvl="1" indent="-457200">
              <a:lnSpc>
                <a:spcPct val="125000"/>
              </a:lnSpc>
              <a:spcBef>
                <a:spcPts val="600"/>
              </a:spcBef>
              <a:buFont typeface="Wingdings" panose="05000000000000000000" pitchFamily="2" charset="2"/>
              <a:buChar char="n"/>
            </a:pPr>
            <a:r>
              <a:rPr lang="zh-CN" altLang="en-US" sz="2400" dirty="0">
                <a:latin typeface="微软雅黑" panose="020B0503020204020204" pitchFamily="34" charset="-122"/>
                <a:ea typeface="微软雅黑" panose="020B0503020204020204" pitchFamily="34" charset="-122"/>
              </a:rPr>
              <a:t>积极引导，政产学研用融合；</a:t>
            </a:r>
            <a:r>
              <a:rPr lang="zh-CN" altLang="en-US" sz="2400" dirty="0">
                <a:latin typeface="微软雅黑" panose="020B0503020204020204" pitchFamily="34" charset="-122"/>
                <a:ea typeface="微软雅黑" panose="020B0503020204020204" pitchFamily="34" charset="-122"/>
                <a:cs typeface="黑体" panose="02010609060101010101" pitchFamily="18" charset="-122"/>
              </a:rPr>
              <a:t>深入行业，差异化竞争</a:t>
            </a:r>
            <a:endParaRPr lang="en-US" altLang="zh-CN" sz="2400" dirty="0">
              <a:latin typeface="微软雅黑" panose="020B0503020204020204" pitchFamily="34" charset="-122"/>
              <a:ea typeface="微软雅黑" panose="020B0503020204020204" pitchFamily="34" charset="-122"/>
              <a:cs typeface="黑体" panose="02010609060101010101" pitchFamily="18" charset="-122"/>
            </a:endParaRPr>
          </a:p>
          <a:p>
            <a:pPr marL="914400" lvl="1" indent="-457200">
              <a:lnSpc>
                <a:spcPct val="125000"/>
              </a:lnSpc>
              <a:spcBef>
                <a:spcPts val="600"/>
              </a:spcBef>
              <a:buFont typeface="Wingdings" panose="05000000000000000000" pitchFamily="2" charset="2"/>
              <a:buChar char="n"/>
            </a:pPr>
            <a:endParaRPr lang="en-US" altLang="zh-CN" sz="2665" b="1" dirty="0">
              <a:latin typeface="微软雅黑" panose="020B0503020204020204" pitchFamily="34" charset="-122"/>
              <a:ea typeface="微软雅黑" panose="020B0503020204020204" pitchFamily="34" charset="-122"/>
              <a:cs typeface="黑体" panose="02010609060101010101" pitchFamily="18" charset="-122"/>
            </a:endParaRPr>
          </a:p>
          <a:p>
            <a:pPr marL="914400" lvl="1" indent="-457200">
              <a:lnSpc>
                <a:spcPct val="125000"/>
              </a:lnSpc>
              <a:spcBef>
                <a:spcPts val="600"/>
              </a:spcBef>
              <a:buFont typeface="Wingdings" panose="05000000000000000000" pitchFamily="2" charset="2"/>
              <a:buChar char="n"/>
            </a:pPr>
            <a:endParaRPr lang="en-US" altLang="zh-CN" sz="2665" b="1" dirty="0">
              <a:latin typeface="微软雅黑" panose="020B0503020204020204" pitchFamily="34" charset="-122"/>
              <a:ea typeface="微软雅黑" panose="020B0503020204020204" pitchFamily="34" charset="-122"/>
              <a:cs typeface="黑体" panose="02010609060101010101" pitchFamily="18" charset="-122"/>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3205"/>
            <a:ext cx="10515600" cy="716915"/>
          </a:xfrm>
        </p:spPr>
        <p:txBody>
          <a:bodyPr>
            <a:noAutofit/>
          </a:bodyPr>
          <a:lstStyle/>
          <a:p>
            <a:r>
              <a:rPr lang="zh-CN" altLang="en-US" sz="3600" b="1" dirty="0">
                <a:latin typeface="微软雅黑" panose="020B0503020204020204" pitchFamily="34" charset="-122"/>
                <a:ea typeface="微软雅黑" panose="020B0503020204020204" pitchFamily="34" charset="-122"/>
              </a:rPr>
              <a:t>观</a:t>
            </a:r>
            <a:r>
              <a:rPr lang="en-US" altLang="zh-CN" sz="3600" b="1" dirty="0" err="1">
                <a:latin typeface="微软雅黑" panose="020B0503020204020204" pitchFamily="34" charset="-122"/>
                <a:ea typeface="微软雅黑" panose="020B0503020204020204" pitchFamily="34" charset="-122"/>
              </a:rPr>
              <a:t>ChatGPT</a:t>
            </a:r>
            <a:r>
              <a:rPr lang="zh-CN" altLang="en-US" sz="3600" b="1" dirty="0" smtClean="0">
                <a:latin typeface="微软雅黑" panose="020B0503020204020204" pitchFamily="34" charset="-122"/>
                <a:ea typeface="微软雅黑" panose="020B0503020204020204" pitchFamily="34" charset="-122"/>
              </a:rPr>
              <a:t>现象：诗四首</a:t>
            </a:r>
            <a:endParaRPr lang="zh-CN" altLang="en-US" sz="36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762000" y="1569720"/>
            <a:ext cx="2910840" cy="4515803"/>
          </a:xfrm>
        </p:spPr>
        <p:txBody>
          <a:bodyPr>
            <a:noAutofit/>
          </a:bodyPr>
          <a:lstStyle/>
          <a:p>
            <a:pPr>
              <a:lnSpc>
                <a:spcPct val="100000"/>
              </a:lnSpc>
              <a:spcBef>
                <a:spcPts val="300"/>
              </a:spcBef>
            </a:pPr>
            <a:r>
              <a:rPr lang="zh-CN" altLang="en-US" sz="2000" b="1" dirty="0">
                <a:latin typeface="微软雅黑" panose="020B0503020204020204" pitchFamily="34" charset="-122"/>
                <a:ea typeface="微软雅黑" panose="020B0503020204020204" pitchFamily="34" charset="-122"/>
              </a:rPr>
              <a:t>有多少爱，可以重来</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00000"/>
              </a:lnSpc>
              <a:spcBef>
                <a:spcPts val="300"/>
              </a:spcBef>
            </a:pPr>
            <a:r>
              <a:rPr lang="zh-CN" altLang="en-US" sz="2000" b="1" dirty="0" smtClean="0">
                <a:latin typeface="微软雅黑" panose="020B0503020204020204" pitchFamily="34" charset="-122"/>
                <a:ea typeface="微软雅黑" panose="020B0503020204020204" pitchFamily="34" charset="-122"/>
              </a:rPr>
              <a:t>观</a:t>
            </a:r>
            <a:r>
              <a:rPr lang="en-US" altLang="zh-CN" sz="2000" b="1" dirty="0" err="1">
                <a:latin typeface="微软雅黑" panose="020B0503020204020204" pitchFamily="34" charset="-122"/>
                <a:ea typeface="微软雅黑" panose="020B0503020204020204" pitchFamily="34" charset="-122"/>
              </a:rPr>
              <a:t>ChatGPT</a:t>
            </a:r>
            <a:r>
              <a:rPr lang="zh-CN" altLang="en-US" sz="2000" b="1" dirty="0">
                <a:latin typeface="微软雅黑" panose="020B0503020204020204" pitchFamily="34" charset="-122"/>
                <a:ea typeface="微软雅黑" panose="020B0503020204020204" pitchFamily="34" charset="-122"/>
              </a:rPr>
              <a:t>现象有感</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00000"/>
              </a:lnSpc>
              <a:spcBef>
                <a:spcPts val="300"/>
              </a:spcBef>
            </a:pPr>
            <a:endParaRPr lang="en-US" altLang="zh-CN" sz="20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000" b="1" dirty="0" smtClean="0">
                <a:solidFill>
                  <a:srgbClr val="FF0000"/>
                </a:solidFill>
                <a:latin typeface="微软雅黑" panose="020B0503020204020204" pitchFamily="34" charset="-122"/>
                <a:ea typeface="微软雅黑" panose="020B0503020204020204" pitchFamily="34" charset="-122"/>
              </a:rPr>
              <a:t>一</a:t>
            </a:r>
            <a:r>
              <a:rPr lang="zh-CN" altLang="en-US" sz="2000" b="1" dirty="0">
                <a:solidFill>
                  <a:srgbClr val="FF0000"/>
                </a:solidFill>
                <a:latin typeface="微软雅黑" panose="020B0503020204020204" pitchFamily="34" charset="-122"/>
                <a:ea typeface="微软雅黑" panose="020B0503020204020204" pitchFamily="34" charset="-122"/>
              </a:rPr>
              <a:t>从伯特响惊雷</a:t>
            </a:r>
            <a:r>
              <a:rPr lang="zh-CN" altLang="en-US" sz="2000" b="1" dirty="0" smtClean="0">
                <a:solidFill>
                  <a:srgbClr val="FF0000"/>
                </a:solidFill>
                <a:latin typeface="微软雅黑" panose="020B0503020204020204" pitchFamily="34" charset="-122"/>
                <a:ea typeface="微软雅黑" panose="020B0503020204020204" pitchFamily="34" charset="-122"/>
              </a:rPr>
              <a:t>，</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000" b="1" dirty="0" smtClean="0">
                <a:solidFill>
                  <a:srgbClr val="FF0000"/>
                </a:solidFill>
                <a:latin typeface="微软雅黑" panose="020B0503020204020204" pitchFamily="34" charset="-122"/>
                <a:ea typeface="微软雅黑" panose="020B0503020204020204" pitchFamily="34" charset="-122"/>
              </a:rPr>
              <a:t>撩</a:t>
            </a:r>
            <a:r>
              <a:rPr lang="zh-CN" altLang="en-US" sz="2000" b="1" dirty="0">
                <a:solidFill>
                  <a:srgbClr val="FF0000"/>
                </a:solidFill>
                <a:latin typeface="微软雅黑" panose="020B0503020204020204" pitchFamily="34" charset="-122"/>
                <a:ea typeface="微软雅黑" panose="020B0503020204020204" pitchFamily="34" charset="-122"/>
              </a:rPr>
              <a:t>得姬皮三度梅。     </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000" b="1" dirty="0" smtClean="0">
                <a:solidFill>
                  <a:srgbClr val="FF0000"/>
                </a:solidFill>
                <a:latin typeface="微软雅黑" panose="020B0503020204020204" pitchFamily="34" charset="-122"/>
                <a:ea typeface="微软雅黑" panose="020B0503020204020204" pitchFamily="34" charset="-122"/>
              </a:rPr>
              <a:t>梦</a:t>
            </a:r>
            <a:r>
              <a:rPr lang="zh-CN" altLang="en-US" sz="2000" b="1" dirty="0">
                <a:solidFill>
                  <a:srgbClr val="FF0000"/>
                </a:solidFill>
                <a:latin typeface="微软雅黑" panose="020B0503020204020204" pitchFamily="34" charset="-122"/>
                <a:ea typeface="微软雅黑" panose="020B0503020204020204" pitchFamily="34" charset="-122"/>
              </a:rPr>
              <a:t>里不知风信起</a:t>
            </a:r>
            <a:r>
              <a:rPr lang="zh-CN" altLang="en-US" sz="2000" b="1" dirty="0" smtClean="0">
                <a:solidFill>
                  <a:srgbClr val="FF0000"/>
                </a:solidFill>
                <a:latin typeface="微软雅黑" panose="020B0503020204020204" pitchFamily="34" charset="-122"/>
                <a:ea typeface="微软雅黑" panose="020B0503020204020204" pitchFamily="34" charset="-122"/>
              </a:rPr>
              <a:t>，</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000" b="1" dirty="0" smtClean="0">
                <a:solidFill>
                  <a:srgbClr val="FF0000"/>
                </a:solidFill>
                <a:latin typeface="微软雅黑" panose="020B0503020204020204" pitchFamily="34" charset="-122"/>
                <a:ea typeface="微软雅黑" panose="020B0503020204020204" pitchFamily="34" charset="-122"/>
              </a:rPr>
              <a:t>孰</a:t>
            </a:r>
            <a:r>
              <a:rPr lang="zh-CN" altLang="en-US" sz="2000" b="1" dirty="0">
                <a:solidFill>
                  <a:srgbClr val="FF0000"/>
                </a:solidFill>
                <a:latin typeface="微软雅黑" panose="020B0503020204020204" pitchFamily="34" charset="-122"/>
                <a:ea typeface="微软雅黑" panose="020B0503020204020204" pitchFamily="34" charset="-122"/>
              </a:rPr>
              <a:t>知真爱又重来</a:t>
            </a:r>
            <a:r>
              <a:rPr lang="zh-CN" altLang="en-US" sz="2000" b="1" dirty="0" smtClean="0">
                <a:solidFill>
                  <a:srgbClr val="FF0000"/>
                </a:solidFill>
                <a:latin typeface="微软雅黑" panose="020B0503020204020204" pitchFamily="34" charset="-122"/>
                <a:ea typeface="微软雅黑" panose="020B0503020204020204" pitchFamily="34" charset="-122"/>
              </a:rPr>
              <a:t>。</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0" indent="0">
              <a:lnSpc>
                <a:spcPct val="100000"/>
              </a:lnSpc>
              <a:spcBef>
                <a:spcPts val="300"/>
              </a:spcBef>
              <a:buNone/>
            </a:pPr>
            <a:endParaRPr lang="en-US" altLang="zh-CN" sz="20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600" b="1" dirty="0" smtClean="0">
                <a:latin typeface="微软雅黑" panose="020B0503020204020204" pitchFamily="34" charset="-122"/>
                <a:ea typeface="微软雅黑" panose="020B0503020204020204" pitchFamily="34" charset="-122"/>
              </a:rPr>
              <a:t>注</a:t>
            </a:r>
            <a:r>
              <a:rPr lang="zh-CN" altLang="en-US" sz="1600" b="1" dirty="0">
                <a:latin typeface="微软雅黑" panose="020B0503020204020204" pitchFamily="34" charset="-122"/>
                <a:ea typeface="微软雅黑" panose="020B0503020204020204" pitchFamily="34" charset="-122"/>
              </a:rPr>
              <a:t>：爱（</a:t>
            </a:r>
            <a:r>
              <a:rPr lang="en-US" altLang="zh-CN" sz="1600" b="1" dirty="0">
                <a:latin typeface="微软雅黑" panose="020B0503020204020204" pitchFamily="34" charset="-122"/>
                <a:ea typeface="微软雅黑" panose="020B0503020204020204" pitchFamily="34" charset="-122"/>
              </a:rPr>
              <a:t>AI</a:t>
            </a:r>
            <a:r>
              <a:rPr lang="zh-CN" altLang="en-US" sz="1600" b="1" dirty="0" smtClean="0">
                <a:latin typeface="微软雅黑" panose="020B0503020204020204" pitchFamily="34" charset="-122"/>
                <a:ea typeface="微软雅黑" panose="020B0503020204020204" pitchFamily="34" charset="-122"/>
              </a:rPr>
              <a:t>），伯特</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Bert</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600" b="1" dirty="0" smtClean="0">
                <a:latin typeface="微软雅黑" panose="020B0503020204020204" pitchFamily="34" charset="-122"/>
                <a:ea typeface="微软雅黑" panose="020B0503020204020204" pitchFamily="34" charset="-122"/>
              </a:rPr>
              <a:t>姬</a:t>
            </a:r>
            <a:r>
              <a:rPr lang="zh-CN" altLang="en-US" sz="1600" b="1" dirty="0">
                <a:latin typeface="微软雅黑" panose="020B0503020204020204" pitchFamily="34" charset="-122"/>
                <a:ea typeface="微软雅黑" panose="020B0503020204020204" pitchFamily="34" charset="-122"/>
              </a:rPr>
              <a:t>皮（</a:t>
            </a:r>
            <a:r>
              <a:rPr lang="en-US" altLang="zh-CN" sz="1600" b="1" dirty="0">
                <a:latin typeface="微软雅黑" panose="020B0503020204020204" pitchFamily="34" charset="-122"/>
                <a:ea typeface="微软雅黑" panose="020B0503020204020204" pitchFamily="34" charset="-122"/>
              </a:rPr>
              <a:t>GPT</a:t>
            </a:r>
            <a:r>
              <a:rPr lang="zh-CN" altLang="en-US"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4" name="内容占位符 2"/>
          <p:cNvSpPr txBox="1"/>
          <p:nvPr/>
        </p:nvSpPr>
        <p:spPr>
          <a:xfrm>
            <a:off x="4343400" y="1597025"/>
            <a:ext cx="329184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2000" b="1" dirty="0">
                <a:latin typeface="微软雅黑" panose="020B0503020204020204" pitchFamily="34" charset="-122"/>
                <a:ea typeface="微软雅黑" panose="020B0503020204020204" pitchFamily="34" charset="-122"/>
              </a:rPr>
              <a:t>有多少爱，可以重来？</a:t>
            </a:r>
            <a:endParaRPr lang="en-US" altLang="zh-CN" sz="2000" b="1" dirty="0">
              <a:latin typeface="微软雅黑" panose="020B0503020204020204" pitchFamily="34" charset="-122"/>
              <a:ea typeface="微软雅黑" panose="020B0503020204020204" pitchFamily="34" charset="-122"/>
            </a:endParaRPr>
          </a:p>
          <a:p>
            <a:pPr>
              <a:lnSpc>
                <a:spcPct val="100000"/>
              </a:lnSpc>
              <a:spcBef>
                <a:spcPts val="300"/>
              </a:spcBef>
            </a:pPr>
            <a:r>
              <a:rPr lang="zh-CN" altLang="en-US" sz="2000" b="1" dirty="0">
                <a:latin typeface="微软雅黑" panose="020B0503020204020204" pitchFamily="34" charset="-122"/>
                <a:ea typeface="微软雅黑" panose="020B0503020204020204" pitchFamily="34" charset="-122"/>
              </a:rPr>
              <a:t>观</a:t>
            </a:r>
            <a:r>
              <a:rPr lang="en-US" altLang="zh-CN" sz="2000" b="1" dirty="0" err="1">
                <a:latin typeface="微软雅黑" panose="020B0503020204020204" pitchFamily="34" charset="-122"/>
                <a:ea typeface="微软雅黑" panose="020B0503020204020204" pitchFamily="34" charset="-122"/>
              </a:rPr>
              <a:t>ChatGPT</a:t>
            </a:r>
            <a:r>
              <a:rPr lang="zh-CN" altLang="en-US" sz="2000" b="1" dirty="0">
                <a:latin typeface="微软雅黑" panose="020B0503020204020204" pitchFamily="34" charset="-122"/>
                <a:ea typeface="微软雅黑" panose="020B0503020204020204" pitchFamily="34" charset="-122"/>
              </a:rPr>
              <a:t>现象有感：</a:t>
            </a:r>
            <a:endParaRPr lang="en-US" altLang="zh-CN" sz="2000" b="1" dirty="0">
              <a:latin typeface="微软雅黑" panose="020B0503020204020204" pitchFamily="34" charset="-122"/>
              <a:ea typeface="微软雅黑" panose="020B0503020204020204" pitchFamily="34" charset="-122"/>
            </a:endParaRPr>
          </a:p>
          <a:p>
            <a:pPr marL="0" indent="0">
              <a:lnSpc>
                <a:spcPct val="100000"/>
              </a:lnSpc>
              <a:spcBef>
                <a:spcPts val="300"/>
              </a:spcBef>
              <a:buFont typeface="Arial" panose="020B0604020202020204" pitchFamily="34" charset="0"/>
              <a:buNone/>
            </a:pP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Font typeface="Arial" panose="020B0604020202020204" pitchFamily="34" charset="0"/>
              <a:buNone/>
            </a:pPr>
            <a:r>
              <a:rPr lang="zh-CN" altLang="en-US" sz="2000" b="1" dirty="0" smtClean="0">
                <a:solidFill>
                  <a:srgbClr val="FF0000"/>
                </a:solidFill>
                <a:latin typeface="微软雅黑" panose="020B0503020204020204" pitchFamily="34" charset="-122"/>
                <a:ea typeface="微软雅黑" panose="020B0503020204020204" pitchFamily="34" charset="-122"/>
              </a:rPr>
              <a:t>聊天</a:t>
            </a:r>
            <a:r>
              <a:rPr lang="zh-CN" altLang="en-US" sz="2000" b="1" dirty="0">
                <a:solidFill>
                  <a:srgbClr val="FF0000"/>
                </a:solidFill>
                <a:latin typeface="微软雅黑" panose="020B0503020204020204" pitchFamily="34" charset="-122"/>
                <a:ea typeface="微软雅黑" panose="020B0503020204020204" pitchFamily="34" charset="-122"/>
              </a:rPr>
              <a:t>姬体引天雷，</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Font typeface="Arial" panose="020B0604020202020204" pitchFamily="34" charset="0"/>
              <a:buNone/>
            </a:pPr>
            <a:r>
              <a:rPr lang="zh-CN" altLang="en-US" sz="2000" b="1" dirty="0">
                <a:solidFill>
                  <a:srgbClr val="FF0000"/>
                </a:solidFill>
                <a:latin typeface="微软雅黑" panose="020B0503020204020204" pitchFamily="34" charset="-122"/>
                <a:ea typeface="微软雅黑" panose="020B0503020204020204" pitchFamily="34" charset="-122"/>
              </a:rPr>
              <a:t>几处欢歌几处哀。</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Font typeface="Arial" panose="020B0604020202020204" pitchFamily="34" charset="0"/>
              <a:buNone/>
            </a:pPr>
            <a:r>
              <a:rPr lang="zh-CN" altLang="en-US" sz="2000" b="1" dirty="0">
                <a:solidFill>
                  <a:srgbClr val="FF0000"/>
                </a:solidFill>
                <a:latin typeface="微软雅黑" panose="020B0503020204020204" pitchFamily="34" charset="-122"/>
                <a:ea typeface="微软雅黑" panose="020B0503020204020204" pitchFamily="34" charset="-122"/>
              </a:rPr>
              <a:t>微软谷歌齐动手，</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Font typeface="Arial" panose="020B0604020202020204" pitchFamily="34" charset="0"/>
              <a:buNone/>
            </a:pPr>
            <a:r>
              <a:rPr lang="zh-CN" altLang="en-US" sz="2000" b="1" dirty="0">
                <a:solidFill>
                  <a:srgbClr val="FF0000"/>
                </a:solidFill>
                <a:latin typeface="微软雅黑" panose="020B0503020204020204" pitchFamily="34" charset="-122"/>
                <a:ea typeface="微软雅黑" panose="020B0503020204020204" pitchFamily="34" charset="-122"/>
              </a:rPr>
              <a:t>神州谁个上楼台？</a:t>
            </a:r>
            <a:endParaRPr lang="en-US" altLang="zh-CN" sz="2000" b="1" dirty="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endParaRPr lang="en-US" altLang="zh-CN" sz="20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600" b="1" dirty="0" smtClean="0">
                <a:latin typeface="微软雅黑" panose="020B0503020204020204" pitchFamily="34" charset="-122"/>
                <a:ea typeface="微软雅黑" panose="020B0503020204020204" pitchFamily="34" charset="-122"/>
              </a:rPr>
              <a:t>注</a:t>
            </a:r>
            <a:r>
              <a:rPr lang="zh-CN" altLang="en-US" sz="1600" b="1" dirty="0">
                <a:latin typeface="微软雅黑" panose="020B0503020204020204" pitchFamily="34" charset="-122"/>
                <a:ea typeface="微软雅黑" panose="020B0503020204020204" pitchFamily="34" charset="-122"/>
              </a:rPr>
              <a:t>：聊天姬体（</a:t>
            </a:r>
            <a:r>
              <a:rPr lang="en-US" altLang="zh-CN" sz="1600" b="1" dirty="0" err="1">
                <a:latin typeface="微软雅黑" panose="020B0503020204020204" pitchFamily="34" charset="-122"/>
                <a:ea typeface="微软雅黑" panose="020B0503020204020204" pitchFamily="34" charset="-122"/>
              </a:rPr>
              <a:t>ChatGPT</a:t>
            </a:r>
            <a:r>
              <a:rPr lang="zh-CN" altLang="en-US"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5" name="内容占位符 2"/>
          <p:cNvSpPr txBox="1"/>
          <p:nvPr/>
        </p:nvSpPr>
        <p:spPr>
          <a:xfrm>
            <a:off x="8138160" y="1590199"/>
            <a:ext cx="3840480" cy="4993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2000" b="1" dirty="0">
                <a:latin typeface="微软雅黑" panose="020B0503020204020204" pitchFamily="34" charset="-122"/>
                <a:ea typeface="微软雅黑" panose="020B0503020204020204" pitchFamily="34" charset="-122"/>
              </a:rPr>
              <a:t>有多少爱，可以重来？</a:t>
            </a:r>
            <a:endParaRPr lang="en-US" altLang="zh-CN" sz="2000" b="1" dirty="0">
              <a:latin typeface="微软雅黑" panose="020B0503020204020204" pitchFamily="34" charset="-122"/>
              <a:ea typeface="微软雅黑" panose="020B0503020204020204" pitchFamily="34" charset="-122"/>
            </a:endParaRPr>
          </a:p>
          <a:p>
            <a:pPr>
              <a:lnSpc>
                <a:spcPct val="100000"/>
              </a:lnSpc>
              <a:spcBef>
                <a:spcPts val="300"/>
              </a:spcBef>
            </a:pPr>
            <a:r>
              <a:rPr lang="zh-CN" altLang="en-US" sz="2000" b="1" dirty="0" smtClean="0">
                <a:latin typeface="微软雅黑" panose="020B0503020204020204" pitchFamily="34" charset="-122"/>
                <a:ea typeface="微软雅黑" panose="020B0503020204020204" pitchFamily="34" charset="-122"/>
              </a:rPr>
              <a:t>观</a:t>
            </a:r>
            <a:r>
              <a:rPr lang="en-US" altLang="zh-CN" sz="2000" b="1" dirty="0" err="1" smtClean="0">
                <a:latin typeface="微软雅黑" panose="020B0503020204020204" pitchFamily="34" charset="-122"/>
                <a:ea typeface="微软雅黑" panose="020B0503020204020204" pitchFamily="34" charset="-122"/>
              </a:rPr>
              <a:t>ChatGPT</a:t>
            </a:r>
            <a:r>
              <a:rPr lang="zh-CN" altLang="en-US" sz="2000" b="1" dirty="0" smtClean="0">
                <a:latin typeface="微软雅黑" panose="020B0503020204020204" pitchFamily="34" charset="-122"/>
                <a:ea typeface="微软雅黑" panose="020B0503020204020204" pitchFamily="34" charset="-122"/>
              </a:rPr>
              <a:t>现象有感：</a:t>
            </a:r>
            <a:endParaRPr lang="en-US" altLang="zh-CN" sz="2000" b="1" dirty="0" smtClean="0">
              <a:latin typeface="微软雅黑" panose="020B0503020204020204" pitchFamily="34" charset="-122"/>
              <a:ea typeface="微软雅黑" panose="020B0503020204020204" pitchFamily="34" charset="-122"/>
            </a:endParaRPr>
          </a:p>
          <a:p>
            <a:pPr marL="0" indent="0">
              <a:lnSpc>
                <a:spcPct val="100000"/>
              </a:lnSpc>
              <a:spcBef>
                <a:spcPts val="300"/>
              </a:spcBef>
              <a:buNone/>
            </a:pPr>
            <a:endParaRPr lang="en-US" altLang="zh-CN" sz="20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000" b="1" dirty="0">
                <a:solidFill>
                  <a:srgbClr val="FF0000"/>
                </a:solidFill>
                <a:latin typeface="微软雅黑" panose="020B0503020204020204" pitchFamily="34" charset="-122"/>
                <a:ea typeface="微软雅黑" panose="020B0503020204020204" pitchFamily="34" charset="-122"/>
              </a:rPr>
              <a:t>彩</a:t>
            </a:r>
            <a:r>
              <a:rPr lang="zh-CN" altLang="en-US" sz="2000" b="1" dirty="0" smtClean="0">
                <a:solidFill>
                  <a:srgbClr val="FF0000"/>
                </a:solidFill>
                <a:latin typeface="微软雅黑" panose="020B0503020204020204" pitchFamily="34" charset="-122"/>
                <a:ea typeface="微软雅黑" panose="020B0503020204020204" pitchFamily="34" charset="-122"/>
              </a:rPr>
              <a:t>鸡</a:t>
            </a:r>
            <a:r>
              <a:rPr lang="zh-CN" altLang="en-US" sz="2000" b="1" dirty="0">
                <a:solidFill>
                  <a:srgbClr val="FF0000"/>
                </a:solidFill>
                <a:latin typeface="微软雅黑" panose="020B0503020204020204" pitchFamily="34" charset="-122"/>
                <a:ea typeface="微软雅黑" panose="020B0503020204020204" pitchFamily="34" charset="-122"/>
              </a:rPr>
              <a:t>阵阵起波涛</a:t>
            </a:r>
            <a:r>
              <a:rPr lang="zh-CN" altLang="en-US" sz="2000" b="1" dirty="0" smtClean="0">
                <a:solidFill>
                  <a:srgbClr val="FF0000"/>
                </a:solidFill>
                <a:latin typeface="微软雅黑" panose="020B0503020204020204" pitchFamily="34" charset="-122"/>
                <a:ea typeface="微软雅黑" panose="020B0503020204020204" pitchFamily="34" charset="-122"/>
              </a:rPr>
              <a:t>，</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000" b="1" dirty="0" smtClean="0">
                <a:solidFill>
                  <a:srgbClr val="FF0000"/>
                </a:solidFill>
                <a:latin typeface="微软雅黑" panose="020B0503020204020204" pitchFamily="34" charset="-122"/>
                <a:ea typeface="微软雅黑" panose="020B0503020204020204" pitchFamily="34" charset="-122"/>
              </a:rPr>
              <a:t>一</a:t>
            </a:r>
            <a:r>
              <a:rPr lang="zh-CN" altLang="en-US" sz="2000" b="1" dirty="0">
                <a:solidFill>
                  <a:srgbClr val="FF0000"/>
                </a:solidFill>
                <a:latin typeface="微软雅黑" panose="020B0503020204020204" pitchFamily="34" charset="-122"/>
                <a:ea typeface="微软雅黑" panose="020B0503020204020204" pitchFamily="34" charset="-122"/>
              </a:rPr>
              <a:t>出惊心似宝刀</a:t>
            </a:r>
            <a:r>
              <a:rPr lang="zh-CN" altLang="en-US" sz="2000" b="1" dirty="0" smtClean="0">
                <a:solidFill>
                  <a:srgbClr val="FF0000"/>
                </a:solidFill>
                <a:latin typeface="微软雅黑" panose="020B0503020204020204" pitchFamily="34" charset="-122"/>
                <a:ea typeface="微软雅黑" panose="020B0503020204020204" pitchFamily="34" charset="-122"/>
              </a:rPr>
              <a:t>。</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000" b="1" dirty="0" smtClean="0">
                <a:solidFill>
                  <a:srgbClr val="FF0000"/>
                </a:solidFill>
                <a:latin typeface="微软雅黑" panose="020B0503020204020204" pitchFamily="34" charset="-122"/>
                <a:ea typeface="微软雅黑" panose="020B0503020204020204" pitchFamily="34" charset="-122"/>
              </a:rPr>
              <a:t>超</a:t>
            </a:r>
            <a:r>
              <a:rPr lang="zh-CN" altLang="en-US" sz="2000" b="1" dirty="0">
                <a:solidFill>
                  <a:srgbClr val="FF0000"/>
                </a:solidFill>
                <a:latin typeface="微软雅黑" panose="020B0503020204020204" pitchFamily="34" charset="-122"/>
                <a:ea typeface="微软雅黑" panose="020B0503020204020204" pitchFamily="34" charset="-122"/>
              </a:rPr>
              <a:t>大模型擎砥柱</a:t>
            </a:r>
            <a:r>
              <a:rPr lang="zh-CN" altLang="en-US" sz="2000" b="1" dirty="0" smtClean="0">
                <a:solidFill>
                  <a:srgbClr val="FF0000"/>
                </a:solidFill>
                <a:latin typeface="微软雅黑" panose="020B0503020204020204" pitchFamily="34" charset="-122"/>
                <a:ea typeface="微软雅黑" panose="020B0503020204020204" pitchFamily="34" charset="-122"/>
              </a:rPr>
              <a:t>，</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000" b="1" dirty="0" smtClean="0">
                <a:solidFill>
                  <a:srgbClr val="FF0000"/>
                </a:solidFill>
                <a:latin typeface="微软雅黑" panose="020B0503020204020204" pitchFamily="34" charset="-122"/>
                <a:ea typeface="微软雅黑" panose="020B0503020204020204" pitchFamily="34" charset="-122"/>
              </a:rPr>
              <a:t>人工</a:t>
            </a:r>
            <a:r>
              <a:rPr lang="zh-CN" altLang="en-US" sz="2000" b="1" dirty="0">
                <a:solidFill>
                  <a:srgbClr val="FF0000"/>
                </a:solidFill>
                <a:latin typeface="微软雅黑" panose="020B0503020204020204" pitchFamily="34" charset="-122"/>
                <a:ea typeface="微软雅黑" panose="020B0503020204020204" pitchFamily="34" charset="-122"/>
              </a:rPr>
              <a:t>标注有功劳</a:t>
            </a:r>
            <a:r>
              <a:rPr lang="zh-CN" altLang="en-US" sz="2000" b="1" dirty="0" smtClean="0">
                <a:solidFill>
                  <a:srgbClr val="FF0000"/>
                </a:solidFill>
                <a:latin typeface="微软雅黑" panose="020B0503020204020204" pitchFamily="34" charset="-122"/>
                <a:ea typeface="微软雅黑" panose="020B0503020204020204" pitchFamily="34" charset="-122"/>
              </a:rPr>
              <a:t>。</a:t>
            </a:r>
            <a:endParaRPr lang="en-US" altLang="zh-CN" sz="2000" b="1" dirty="0" smtClean="0">
              <a:solidFill>
                <a:srgbClr val="FF0000"/>
              </a:solidFill>
              <a:latin typeface="微软雅黑" panose="020B0503020204020204" pitchFamily="34" charset="-122"/>
              <a:ea typeface="微软雅黑" panose="020B0503020204020204" pitchFamily="34" charset="-122"/>
            </a:endParaRPr>
          </a:p>
          <a:p>
            <a:pPr marL="0" indent="0">
              <a:lnSpc>
                <a:spcPct val="100000"/>
              </a:lnSpc>
              <a:spcBef>
                <a:spcPts val="300"/>
              </a:spcBef>
              <a:buNone/>
            </a:pPr>
            <a:endParaRPr lang="en-US" altLang="zh-CN" sz="2000" b="1" dirty="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600" b="1" dirty="0" smtClean="0">
                <a:latin typeface="微软雅黑" panose="020B0503020204020204" pitchFamily="34" charset="-122"/>
                <a:ea typeface="微软雅黑" panose="020B0503020204020204" pitchFamily="34" charset="-122"/>
              </a:rPr>
              <a:t>注：彩鸡</a:t>
            </a:r>
            <a:r>
              <a:rPr lang="zh-CN" altLang="en-US" sz="1600" b="1" dirty="0">
                <a:latin typeface="微软雅黑" panose="020B0503020204020204" pitchFamily="34" charset="-122"/>
                <a:ea typeface="微软雅黑" panose="020B0503020204020204" pitchFamily="34" charset="-122"/>
              </a:rPr>
              <a:t>＝</a:t>
            </a:r>
            <a:r>
              <a:rPr lang="en-US" altLang="zh-CN" sz="1600" b="1" dirty="0" err="1" smtClean="0">
                <a:latin typeface="微软雅黑" panose="020B0503020204020204" pitchFamily="34" charset="-122"/>
                <a:ea typeface="微软雅黑" panose="020B0503020204020204" pitchFamily="34" charset="-122"/>
              </a:rPr>
              <a:t>ChatGPT</a:t>
            </a:r>
            <a:endParaRPr lang="en-US" altLang="zh-CN" sz="16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600" b="1" dirty="0" smtClean="0">
                <a:latin typeface="微软雅黑" panose="020B0503020204020204" pitchFamily="34" charset="-122"/>
                <a:ea typeface="微软雅黑" panose="020B0503020204020204" pitchFamily="34" charset="-122"/>
              </a:rPr>
              <a:t>有</a:t>
            </a:r>
            <a:r>
              <a:rPr lang="zh-CN" altLang="en-US" sz="1600" b="1" dirty="0">
                <a:latin typeface="微软雅黑" panose="020B0503020204020204" pitchFamily="34" charset="-122"/>
                <a:ea typeface="微软雅黑" panose="020B0503020204020204" pitchFamily="34" charset="-122"/>
              </a:rPr>
              <a:t>多少人工，就有多少智能</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600" b="1" dirty="0" smtClean="0">
                <a:latin typeface="微软雅黑" panose="020B0503020204020204" pitchFamily="34" charset="-122"/>
                <a:ea typeface="微软雅黑" panose="020B0503020204020204" pitchFamily="34" charset="-122"/>
              </a:rPr>
              <a:t>有</a:t>
            </a:r>
            <a:r>
              <a:rPr lang="zh-CN" altLang="en-US" sz="1600" b="1" dirty="0">
                <a:latin typeface="微软雅黑" panose="020B0503020204020204" pitchFamily="34" charset="-122"/>
                <a:ea typeface="微软雅黑" panose="020B0503020204020204" pitchFamily="34" charset="-122"/>
              </a:rPr>
              <a:t>多少智能的人工，就有多少人工的智能。</a:t>
            </a:r>
            <a:endParaRPr lang="zh-CN" altLang="en-US" sz="1600" b="1" dirty="0">
              <a:latin typeface="微软雅黑" panose="020B0503020204020204" pitchFamily="34" charset="-122"/>
              <a:ea typeface="微软雅黑" panose="020B0503020204020204" pitchFamily="34" charset="-122"/>
            </a:endParaRPr>
          </a:p>
        </p:txBody>
      </p:sp>
      <p:sp>
        <p:nvSpPr>
          <p:cNvPr id="6" name="Freeform 3"/>
          <p:cNvSpPr/>
          <p:nvPr/>
        </p:nvSpPr>
        <p:spPr>
          <a:xfrm flipV="1">
            <a:off x="-17626" y="107052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12725"/>
            <a:ext cx="10515600" cy="716915"/>
          </a:xfrm>
        </p:spPr>
        <p:txBody>
          <a:bodyPr>
            <a:noAutofit/>
          </a:bodyPr>
          <a:lstStyle/>
          <a:p>
            <a:r>
              <a:rPr lang="zh-CN" altLang="en-US" sz="3600" b="1" dirty="0">
                <a:latin typeface="微软雅黑" panose="020B0503020204020204" pitchFamily="34" charset="-122"/>
                <a:ea typeface="微软雅黑" panose="020B0503020204020204" pitchFamily="34" charset="-122"/>
              </a:rPr>
              <a:t>观</a:t>
            </a:r>
            <a:r>
              <a:rPr lang="en-US" altLang="zh-CN" sz="3600" b="1" dirty="0" err="1">
                <a:latin typeface="微软雅黑" panose="020B0503020204020204" pitchFamily="34" charset="-122"/>
                <a:ea typeface="微软雅黑" panose="020B0503020204020204" pitchFamily="34" charset="-122"/>
              </a:rPr>
              <a:t>ChatGPT</a:t>
            </a:r>
            <a:r>
              <a:rPr lang="zh-CN" altLang="en-US" sz="3600" b="1" dirty="0" smtClean="0">
                <a:latin typeface="微软雅黑" panose="020B0503020204020204" pitchFamily="34" charset="-122"/>
                <a:ea typeface="微软雅黑" panose="020B0503020204020204" pitchFamily="34" charset="-122"/>
              </a:rPr>
              <a:t>现象：诗</a:t>
            </a:r>
            <a:r>
              <a:rPr lang="zh-CN" altLang="en-US" sz="3600" b="1" dirty="0">
                <a:latin typeface="微软雅黑" panose="020B0503020204020204" pitchFamily="34" charset="-122"/>
                <a:ea typeface="微软雅黑" panose="020B0503020204020204" pitchFamily="34" charset="-122"/>
              </a:rPr>
              <a:t>四首</a:t>
            </a:r>
            <a:endParaRPr lang="zh-CN" altLang="en-US" sz="3600" b="1" dirty="0">
              <a:latin typeface="微软雅黑" panose="020B0503020204020204" pitchFamily="34" charset="-122"/>
              <a:ea typeface="微软雅黑" panose="020B0503020204020204" pitchFamily="34" charset="-122"/>
            </a:endParaRPr>
          </a:p>
        </p:txBody>
      </p:sp>
      <p:sp>
        <p:nvSpPr>
          <p:cNvPr id="5" name="内容占位符 2"/>
          <p:cNvSpPr txBox="1"/>
          <p:nvPr/>
        </p:nvSpPr>
        <p:spPr>
          <a:xfrm>
            <a:off x="2932387" y="1385248"/>
            <a:ext cx="5612518" cy="4993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spcBef>
                <a:spcPts val="300"/>
              </a:spcBef>
              <a:buNone/>
            </a:pPr>
            <a:r>
              <a:rPr lang="zh-CN" altLang="en-US" sz="2000" b="1" dirty="0" smtClean="0">
                <a:latin typeface="微软雅黑" panose="020B0503020204020204" pitchFamily="34" charset="-122"/>
                <a:ea typeface="微软雅黑" panose="020B0503020204020204" pitchFamily="34" charset="-122"/>
              </a:rPr>
              <a:t>七十二年</a:t>
            </a:r>
            <a:r>
              <a:rPr lang="zh-CN" altLang="en-US" sz="2000" b="1" dirty="0">
                <a:latin typeface="微软雅黑" panose="020B0503020204020204" pitchFamily="34" charset="-122"/>
                <a:ea typeface="微软雅黑" panose="020B0503020204020204" pitchFamily="34" charset="-122"/>
              </a:rPr>
              <a:t>过去，弹指一挥间</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000" b="1" dirty="0" smtClean="0">
                <a:latin typeface="微软雅黑" panose="020B0503020204020204" pitchFamily="34" charset="-122"/>
                <a:ea typeface="微软雅黑" panose="020B0503020204020204" pitchFamily="34" charset="-122"/>
              </a:rPr>
              <a:t>从</a:t>
            </a:r>
            <a:r>
              <a:rPr lang="zh-CN" altLang="en-US" sz="2000" b="1" dirty="0">
                <a:latin typeface="微软雅黑" panose="020B0503020204020204" pitchFamily="34" charset="-122"/>
                <a:ea typeface="微软雅黑" panose="020B0503020204020204" pitchFamily="34" charset="-122"/>
              </a:rPr>
              <a:t>图灵的测试，到奥特曼的彩鸡</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000" b="1" dirty="0" smtClean="0">
                <a:latin typeface="微软雅黑" panose="020B0503020204020204" pitchFamily="34" charset="-122"/>
                <a:ea typeface="微软雅黑" panose="020B0503020204020204" pitchFamily="34" charset="-122"/>
              </a:rPr>
              <a:t>物换星移</a:t>
            </a:r>
            <a:r>
              <a:rPr lang="zh-CN" altLang="en-US" sz="2000" b="1" dirty="0">
                <a:latin typeface="微软雅黑" panose="020B0503020204020204" pitchFamily="34" charset="-122"/>
                <a:ea typeface="微软雅黑" panose="020B0503020204020204" pitchFamily="34" charset="-122"/>
              </a:rPr>
              <a:t>，若有所思</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endParaRPr lang="en-US" altLang="zh-CN" sz="18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400" b="1" dirty="0" smtClean="0">
                <a:solidFill>
                  <a:srgbClr val="FF0000"/>
                </a:solidFill>
                <a:latin typeface="微软雅黑" panose="020B0503020204020204" pitchFamily="34" charset="-122"/>
                <a:ea typeface="微软雅黑" panose="020B0503020204020204" pitchFamily="34" charset="-122"/>
              </a:rPr>
              <a:t>机器</a:t>
            </a:r>
            <a:r>
              <a:rPr lang="zh-CN" altLang="en-US" sz="2400" b="1" dirty="0">
                <a:solidFill>
                  <a:srgbClr val="FF0000"/>
                </a:solidFill>
                <a:latin typeface="微软雅黑" panose="020B0503020204020204" pitchFamily="34" charset="-122"/>
                <a:ea typeface="微软雅黑" panose="020B0503020204020204" pitchFamily="34" charset="-122"/>
              </a:rPr>
              <a:t>思维难度量</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400" b="1" dirty="0" smtClean="0">
                <a:solidFill>
                  <a:srgbClr val="FF0000"/>
                </a:solidFill>
                <a:latin typeface="微软雅黑" panose="020B0503020204020204" pitchFamily="34" charset="-122"/>
                <a:ea typeface="微软雅黑" panose="020B0503020204020204" pitchFamily="34" charset="-122"/>
              </a:rPr>
              <a:t>图</a:t>
            </a:r>
            <a:r>
              <a:rPr lang="zh-CN" altLang="en-US" sz="2400" b="1" dirty="0">
                <a:solidFill>
                  <a:srgbClr val="FF0000"/>
                </a:solidFill>
                <a:latin typeface="微软雅黑" panose="020B0503020204020204" pitchFamily="34" charset="-122"/>
                <a:ea typeface="微软雅黑" panose="020B0503020204020204" pitchFamily="34" charset="-122"/>
              </a:rPr>
              <a:t>灵妙手著文章</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400" b="1" dirty="0" smtClean="0">
                <a:solidFill>
                  <a:srgbClr val="FF0000"/>
                </a:solidFill>
                <a:latin typeface="微软雅黑" panose="020B0503020204020204" pitchFamily="34" charset="-122"/>
                <a:ea typeface="微软雅黑" panose="020B0503020204020204" pitchFamily="34" charset="-122"/>
              </a:rPr>
              <a:t>梅</a:t>
            </a:r>
            <a:r>
              <a:rPr lang="zh-CN" altLang="en-US" sz="2400" b="1" dirty="0">
                <a:solidFill>
                  <a:srgbClr val="FF0000"/>
                </a:solidFill>
                <a:latin typeface="微软雅黑" panose="020B0503020204020204" pitchFamily="34" charset="-122"/>
                <a:ea typeface="微软雅黑" panose="020B0503020204020204" pitchFamily="34" charset="-122"/>
              </a:rPr>
              <a:t>开三度彩鸡舞</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400" b="1" dirty="0" smtClean="0">
                <a:solidFill>
                  <a:srgbClr val="FF0000"/>
                </a:solidFill>
                <a:latin typeface="微软雅黑" panose="020B0503020204020204" pitchFamily="34" charset="-122"/>
                <a:ea typeface="微软雅黑" panose="020B0503020204020204" pitchFamily="34" charset="-122"/>
              </a:rPr>
              <a:t>西</a:t>
            </a:r>
            <a:r>
              <a:rPr lang="zh-CN" altLang="en-US" sz="2400" b="1" dirty="0">
                <a:solidFill>
                  <a:srgbClr val="FF0000"/>
                </a:solidFill>
                <a:latin typeface="微软雅黑" panose="020B0503020204020204" pitchFamily="34" charset="-122"/>
                <a:ea typeface="微软雅黑" panose="020B0503020204020204" pitchFamily="34" charset="-122"/>
              </a:rPr>
              <a:t>毒东邪俱上场</a:t>
            </a:r>
            <a:r>
              <a:rPr lang="zh-CN" altLang="en-US" sz="2400" b="1" dirty="0" smtClean="0">
                <a:solidFill>
                  <a:srgbClr val="FF0000"/>
                </a:solidFill>
                <a:latin typeface="微软雅黑" panose="020B0503020204020204" pitchFamily="34" charset="-122"/>
                <a:ea typeface="微软雅黑" panose="020B0503020204020204" pitchFamily="34" charset="-122"/>
              </a:rPr>
              <a:t>。</a:t>
            </a:r>
            <a:endParaRPr lang="en-US" altLang="zh-CN" sz="24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endParaRPr lang="en-US" altLang="zh-CN" sz="1800" b="1" dirty="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2000" b="1" dirty="0" smtClean="0">
                <a:latin typeface="微软雅黑" panose="020B0503020204020204" pitchFamily="34" charset="-122"/>
                <a:ea typeface="微软雅黑" panose="020B0503020204020204" pitchFamily="34" charset="-122"/>
              </a:rPr>
              <a:t>注：彩鸡</a:t>
            </a:r>
            <a:r>
              <a:rPr lang="zh-CN" altLang="en-US" sz="2000" b="1" dirty="0">
                <a:latin typeface="微软雅黑" panose="020B0503020204020204" pitchFamily="34" charset="-122"/>
                <a:ea typeface="微软雅黑" panose="020B0503020204020204" pitchFamily="34" charset="-122"/>
              </a:rPr>
              <a:t>＝</a:t>
            </a:r>
            <a:r>
              <a:rPr lang="en-US" altLang="zh-CN" sz="2000" b="1" dirty="0" err="1" smtClean="0">
                <a:latin typeface="微软雅黑" panose="020B0503020204020204" pitchFamily="34" charset="-122"/>
                <a:ea typeface="微软雅黑" panose="020B0503020204020204" pitchFamily="34" charset="-122"/>
              </a:rPr>
              <a:t>ChatGPT</a:t>
            </a:r>
            <a:endParaRPr lang="en-US" altLang="zh-CN" sz="20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endParaRPr lang="zh-CN" altLang="en-US" sz="1800" b="1" dirty="0">
              <a:latin typeface="微软雅黑" panose="020B0503020204020204" pitchFamily="34" charset="-122"/>
              <a:ea typeface="微软雅黑" panose="020B0503020204020204" pitchFamily="34" charset="-122"/>
            </a:endParaRPr>
          </a:p>
        </p:txBody>
      </p:sp>
      <p:sp>
        <p:nvSpPr>
          <p:cNvPr id="6" name="Freeform 3"/>
          <p:cNvSpPr/>
          <p:nvPr/>
        </p:nvSpPr>
        <p:spPr>
          <a:xfrm flipV="1">
            <a:off x="-17626" y="107052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0805"/>
            <a:ext cx="10515600" cy="716915"/>
          </a:xfrm>
        </p:spPr>
        <p:txBody>
          <a:bodyPr>
            <a:noAutofit/>
          </a:bodyPr>
          <a:lstStyle/>
          <a:p>
            <a:r>
              <a:rPr lang="zh-CN" altLang="en-US" sz="3600" b="1" dirty="0" smtClean="0">
                <a:latin typeface="微软雅黑" panose="020B0503020204020204" pitchFamily="34" charset="-122"/>
                <a:ea typeface="微软雅黑" panose="020B0503020204020204" pitchFamily="34" charset="-122"/>
              </a:rPr>
              <a:t>梦回珞珈：诗</a:t>
            </a:r>
            <a:r>
              <a:rPr lang="zh-CN" altLang="en-US" sz="3600" b="1" dirty="0">
                <a:latin typeface="微软雅黑" panose="020B0503020204020204" pitchFamily="34" charset="-122"/>
                <a:ea typeface="微软雅黑" panose="020B0503020204020204" pitchFamily="34" charset="-122"/>
              </a:rPr>
              <a:t>三</a:t>
            </a:r>
            <a:r>
              <a:rPr lang="zh-CN" altLang="en-US" sz="3600" b="1" dirty="0" smtClean="0">
                <a:latin typeface="微软雅黑" panose="020B0503020204020204" pitchFamily="34" charset="-122"/>
                <a:ea typeface="微软雅黑" panose="020B0503020204020204" pitchFamily="34" charset="-122"/>
              </a:rPr>
              <a:t>首</a:t>
            </a:r>
            <a:endParaRPr lang="zh-CN" altLang="en-US" sz="3600" b="1"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1"/>
          </p:nvPr>
        </p:nvSpPr>
        <p:spPr>
          <a:xfrm>
            <a:off x="304800" y="884713"/>
            <a:ext cx="3931920" cy="4515803"/>
          </a:xfrm>
        </p:spPr>
        <p:txBody>
          <a:bodyPr>
            <a:noAutofit/>
          </a:bodyPr>
          <a:lstStyle/>
          <a:p>
            <a:pPr>
              <a:lnSpc>
                <a:spcPct val="100000"/>
              </a:lnSpc>
              <a:spcBef>
                <a:spcPts val="300"/>
              </a:spcBef>
            </a:pPr>
            <a:r>
              <a:rPr lang="zh-CN" altLang="en-US" sz="1800" b="1" dirty="0" smtClean="0">
                <a:latin typeface="微软雅黑" panose="020B0503020204020204" pitchFamily="34" charset="-122"/>
                <a:ea typeface="微软雅黑" panose="020B0503020204020204" pitchFamily="34" charset="-122"/>
              </a:rPr>
              <a:t>三十八年过去，弹指一挥间</a:t>
            </a:r>
            <a:endParaRPr lang="en-US" altLang="zh-CN" sz="1800" b="1" dirty="0" smtClean="0">
              <a:latin typeface="微软雅黑" panose="020B0503020204020204" pitchFamily="34" charset="-122"/>
              <a:ea typeface="微软雅黑" panose="020B0503020204020204" pitchFamily="34" charset="-122"/>
            </a:endParaRPr>
          </a:p>
          <a:p>
            <a:pPr marL="0" indent="0">
              <a:lnSpc>
                <a:spcPct val="100000"/>
              </a:lnSpc>
              <a:spcBef>
                <a:spcPts val="300"/>
              </a:spcBef>
              <a:buNone/>
            </a:pPr>
            <a:endParaRPr lang="en-US" altLang="zh-CN" sz="18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a:solidFill>
                  <a:srgbClr val="FF0000"/>
                </a:solidFill>
                <a:latin typeface="微软雅黑" panose="020B0503020204020204" pitchFamily="34" charset="-122"/>
                <a:ea typeface="微软雅黑" panose="020B0503020204020204" pitchFamily="34" charset="-122"/>
              </a:rPr>
              <a:t>屈指匆匆卅八年</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smtClean="0">
                <a:solidFill>
                  <a:srgbClr val="FF0000"/>
                </a:solidFill>
                <a:latin typeface="微软雅黑" panose="020B0503020204020204" pitchFamily="34" charset="-122"/>
                <a:ea typeface="微软雅黑" panose="020B0503020204020204" pitchFamily="34" charset="-122"/>
              </a:rPr>
              <a:t>珞</a:t>
            </a:r>
            <a:r>
              <a:rPr lang="zh-CN" altLang="en-US" sz="1800" b="1" dirty="0">
                <a:solidFill>
                  <a:srgbClr val="FF0000"/>
                </a:solidFill>
                <a:latin typeface="微软雅黑" panose="020B0503020204020204" pitchFamily="34" charset="-122"/>
                <a:ea typeface="微软雅黑" panose="020B0503020204020204" pitchFamily="34" charset="-122"/>
              </a:rPr>
              <a:t>珈山上有神仙</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smtClean="0">
                <a:solidFill>
                  <a:srgbClr val="FF0000"/>
                </a:solidFill>
                <a:latin typeface="微软雅黑" panose="020B0503020204020204" pitchFamily="34" charset="-122"/>
                <a:ea typeface="微软雅黑" panose="020B0503020204020204" pitchFamily="34" charset="-122"/>
              </a:rPr>
              <a:t>少年</a:t>
            </a:r>
            <a:r>
              <a:rPr lang="zh-CN" altLang="en-US" sz="1800" b="1" dirty="0">
                <a:solidFill>
                  <a:srgbClr val="FF0000"/>
                </a:solidFill>
                <a:latin typeface="微软雅黑" panose="020B0503020204020204" pitchFamily="34" charset="-122"/>
                <a:ea typeface="微软雅黑" panose="020B0503020204020204" pitchFamily="34" charset="-122"/>
              </a:rPr>
              <a:t>不识人间苦</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smtClean="0">
                <a:solidFill>
                  <a:srgbClr val="FF0000"/>
                </a:solidFill>
                <a:latin typeface="微软雅黑" panose="020B0503020204020204" pitchFamily="34" charset="-122"/>
                <a:ea typeface="微软雅黑" panose="020B0503020204020204" pitchFamily="34" charset="-122"/>
              </a:rPr>
              <a:t>偷空</a:t>
            </a:r>
            <a:r>
              <a:rPr lang="zh-CN" altLang="en-US" sz="1800" b="1" dirty="0">
                <a:solidFill>
                  <a:srgbClr val="FF0000"/>
                </a:solidFill>
                <a:latin typeface="微软雅黑" panose="020B0503020204020204" pitchFamily="34" charset="-122"/>
                <a:ea typeface="微软雅黑" panose="020B0503020204020204" pitchFamily="34" charset="-122"/>
              </a:rPr>
              <a:t>东湖去划船</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smtClean="0">
              <a:latin typeface="微软雅黑" panose="020B0503020204020204" pitchFamily="34" charset="-122"/>
              <a:ea typeface="微软雅黑" panose="020B0503020204020204" pitchFamily="34" charset="-122"/>
            </a:endParaRPr>
          </a:p>
        </p:txBody>
      </p:sp>
      <p:sp>
        <p:nvSpPr>
          <p:cNvPr id="4" name="内容占位符 2"/>
          <p:cNvSpPr txBox="1"/>
          <p:nvPr/>
        </p:nvSpPr>
        <p:spPr>
          <a:xfrm>
            <a:off x="4556760" y="875506"/>
            <a:ext cx="3291840" cy="435133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b="1" dirty="0" smtClean="0">
                <a:latin typeface="微软雅黑" panose="020B0503020204020204" pitchFamily="34" charset="-122"/>
                <a:ea typeface="微软雅黑" panose="020B0503020204020204" pitchFamily="34" charset="-122"/>
              </a:rPr>
              <a:t>老</a:t>
            </a:r>
            <a:r>
              <a:rPr lang="zh-CN" altLang="en-US" sz="1800" b="1" dirty="0">
                <a:latin typeface="微软雅黑" panose="020B0503020204020204" pitchFamily="34" charset="-122"/>
                <a:ea typeface="微软雅黑" panose="020B0503020204020204" pitchFamily="34" charset="-122"/>
              </a:rPr>
              <a:t>斋舍樱花</a:t>
            </a:r>
            <a:endParaRPr lang="en-US" altLang="zh-CN" sz="1800" b="1" dirty="0">
              <a:latin typeface="微软雅黑" panose="020B0503020204020204" pitchFamily="34" charset="-122"/>
              <a:ea typeface="微软雅黑" panose="020B0503020204020204" pitchFamily="34" charset="-122"/>
            </a:endParaRPr>
          </a:p>
          <a:p>
            <a:pPr marL="0" indent="0">
              <a:lnSpc>
                <a:spcPct val="100000"/>
              </a:lnSpc>
              <a:spcBef>
                <a:spcPts val="300"/>
              </a:spcBef>
              <a:buFont typeface="Arial" panose="020B0604020202020204" pitchFamily="34" charset="0"/>
              <a:buNone/>
            </a:pP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a:solidFill>
                  <a:srgbClr val="FF0000"/>
                </a:solidFill>
                <a:latin typeface="微软雅黑" panose="020B0503020204020204" pitchFamily="34" charset="-122"/>
                <a:ea typeface="微软雅黑" panose="020B0503020204020204" pitchFamily="34" charset="-122"/>
              </a:rPr>
              <a:t>窗外樱花缀满枝</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smtClean="0">
                <a:solidFill>
                  <a:srgbClr val="FF0000"/>
                </a:solidFill>
                <a:latin typeface="微软雅黑" panose="020B0503020204020204" pitchFamily="34" charset="-122"/>
                <a:ea typeface="微软雅黑" panose="020B0503020204020204" pitchFamily="34" charset="-122"/>
              </a:rPr>
              <a:t>珞</a:t>
            </a:r>
            <a:r>
              <a:rPr lang="zh-CN" altLang="en-US" sz="1800" b="1" dirty="0">
                <a:solidFill>
                  <a:srgbClr val="FF0000"/>
                </a:solidFill>
                <a:latin typeface="微软雅黑" panose="020B0503020204020204" pitchFamily="34" charset="-122"/>
                <a:ea typeface="微软雅黑" panose="020B0503020204020204" pitchFamily="34" charset="-122"/>
              </a:rPr>
              <a:t>珈风物令人痴</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smtClean="0">
                <a:solidFill>
                  <a:srgbClr val="FF0000"/>
                </a:solidFill>
                <a:latin typeface="微软雅黑" panose="020B0503020204020204" pitchFamily="34" charset="-122"/>
                <a:ea typeface="微软雅黑" panose="020B0503020204020204" pitchFamily="34" charset="-122"/>
              </a:rPr>
              <a:t>当年</a:t>
            </a:r>
            <a:r>
              <a:rPr lang="zh-CN" altLang="en-US" sz="1800" b="1" dirty="0">
                <a:solidFill>
                  <a:srgbClr val="FF0000"/>
                </a:solidFill>
                <a:latin typeface="微软雅黑" panose="020B0503020204020204" pitchFamily="34" charset="-122"/>
                <a:ea typeface="微软雅黑" panose="020B0503020204020204" pitchFamily="34" charset="-122"/>
              </a:rPr>
              <a:t>只道寻常物</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smtClean="0">
                <a:solidFill>
                  <a:srgbClr val="FF0000"/>
                </a:solidFill>
                <a:latin typeface="微软雅黑" panose="020B0503020204020204" pitchFamily="34" charset="-122"/>
                <a:ea typeface="微软雅黑" panose="020B0503020204020204" pitchFamily="34" charset="-122"/>
              </a:rPr>
              <a:t>老</a:t>
            </a:r>
            <a:r>
              <a:rPr lang="zh-CN" altLang="en-US" sz="1800" b="1" dirty="0">
                <a:solidFill>
                  <a:srgbClr val="FF0000"/>
                </a:solidFill>
                <a:latin typeface="微软雅黑" panose="020B0503020204020204" pitchFamily="34" charset="-122"/>
                <a:ea typeface="微软雅黑" panose="020B0503020204020204" pitchFamily="34" charset="-122"/>
              </a:rPr>
              <a:t>去萦怀尽化诗</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smtClean="0">
              <a:latin typeface="微软雅黑" panose="020B0503020204020204" pitchFamily="34" charset="-122"/>
              <a:ea typeface="微软雅黑" panose="020B0503020204020204" pitchFamily="34" charset="-122"/>
            </a:endParaRPr>
          </a:p>
        </p:txBody>
      </p:sp>
      <p:sp>
        <p:nvSpPr>
          <p:cNvPr id="5" name="内容占位符 2"/>
          <p:cNvSpPr txBox="1"/>
          <p:nvPr/>
        </p:nvSpPr>
        <p:spPr>
          <a:xfrm>
            <a:off x="8290560" y="911225"/>
            <a:ext cx="3840480" cy="499348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300"/>
              </a:spcBef>
            </a:pPr>
            <a:r>
              <a:rPr lang="zh-CN" altLang="en-US" sz="1800" b="1" dirty="0">
                <a:latin typeface="微软雅黑" panose="020B0503020204020204" pitchFamily="34" charset="-122"/>
                <a:ea typeface="微软雅黑" panose="020B0503020204020204" pitchFamily="34" charset="-122"/>
              </a:rPr>
              <a:t>珞珈</a:t>
            </a:r>
            <a:r>
              <a:rPr lang="zh-CN" altLang="en-US" sz="1800" b="1" dirty="0" smtClean="0">
                <a:latin typeface="微软雅黑" panose="020B0503020204020204" pitchFamily="34" charset="-122"/>
                <a:ea typeface="微软雅黑" panose="020B0503020204020204" pitchFamily="34" charset="-122"/>
              </a:rPr>
              <a:t>秋色</a:t>
            </a:r>
            <a:endParaRPr lang="en-US" altLang="zh-CN" sz="1800" b="1" dirty="0" smtClean="0">
              <a:latin typeface="微软雅黑" panose="020B0503020204020204" pitchFamily="34" charset="-122"/>
              <a:ea typeface="微软雅黑" panose="020B0503020204020204" pitchFamily="34" charset="-122"/>
            </a:endParaRPr>
          </a:p>
          <a:p>
            <a:pPr marL="0" indent="0">
              <a:lnSpc>
                <a:spcPct val="100000"/>
              </a:lnSpc>
              <a:spcBef>
                <a:spcPts val="300"/>
              </a:spcBef>
              <a:buNone/>
            </a:pPr>
            <a:endParaRPr lang="en-US" altLang="zh-CN" sz="1800" b="1" dirty="0" smtClean="0">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smtClean="0">
                <a:solidFill>
                  <a:srgbClr val="FF0000"/>
                </a:solidFill>
                <a:latin typeface="微软雅黑" panose="020B0503020204020204" pitchFamily="34" charset="-122"/>
                <a:ea typeface="微软雅黑" panose="020B0503020204020204" pitchFamily="34" charset="-122"/>
              </a:rPr>
              <a:t>小雪</a:t>
            </a:r>
            <a:r>
              <a:rPr lang="zh-CN" altLang="en-US" sz="1800" b="1" dirty="0">
                <a:solidFill>
                  <a:srgbClr val="FF0000"/>
                </a:solidFill>
                <a:latin typeface="微软雅黑" panose="020B0503020204020204" pitchFamily="34" charset="-122"/>
                <a:ea typeface="微软雅黑" panose="020B0503020204020204" pitchFamily="34" charset="-122"/>
              </a:rPr>
              <a:t>阴晴未识途</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smtClean="0">
                <a:solidFill>
                  <a:srgbClr val="FF0000"/>
                </a:solidFill>
                <a:latin typeface="微软雅黑" panose="020B0503020204020204" pitchFamily="34" charset="-122"/>
                <a:ea typeface="微软雅黑" panose="020B0503020204020204" pitchFamily="34" charset="-122"/>
              </a:rPr>
              <a:t>珞</a:t>
            </a:r>
            <a:r>
              <a:rPr lang="zh-CN" altLang="en-US" sz="1800" b="1" dirty="0">
                <a:solidFill>
                  <a:srgbClr val="FF0000"/>
                </a:solidFill>
                <a:latin typeface="微软雅黑" panose="020B0503020204020204" pitchFamily="34" charset="-122"/>
                <a:ea typeface="微软雅黑" panose="020B0503020204020204" pitchFamily="34" charset="-122"/>
              </a:rPr>
              <a:t>珈处处有桃符</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smtClean="0">
                <a:solidFill>
                  <a:srgbClr val="FF0000"/>
                </a:solidFill>
                <a:latin typeface="微软雅黑" panose="020B0503020204020204" pitchFamily="34" charset="-122"/>
                <a:ea typeface="微软雅黑" panose="020B0503020204020204" pitchFamily="34" charset="-122"/>
              </a:rPr>
              <a:t>时</a:t>
            </a:r>
            <a:r>
              <a:rPr lang="zh-CN" altLang="en-US" sz="1800" b="1" dirty="0">
                <a:solidFill>
                  <a:srgbClr val="FF0000"/>
                </a:solidFill>
                <a:latin typeface="微软雅黑" panose="020B0503020204020204" pitchFamily="34" charset="-122"/>
                <a:ea typeface="微软雅黑" panose="020B0503020204020204" pitchFamily="34" charset="-122"/>
              </a:rPr>
              <a:t>穷终究能窥节</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smtClean="0">
              <a:solidFill>
                <a:srgbClr val="FF0000"/>
              </a:solidFill>
              <a:latin typeface="微软雅黑" panose="020B0503020204020204" pitchFamily="34" charset="-122"/>
              <a:ea typeface="微软雅黑" panose="020B0503020204020204" pitchFamily="34" charset="-122"/>
            </a:endParaRPr>
          </a:p>
          <a:p>
            <a:pPr marL="0" indent="0">
              <a:lnSpc>
                <a:spcPct val="125000"/>
              </a:lnSpc>
              <a:spcBef>
                <a:spcPts val="300"/>
              </a:spcBef>
              <a:buNone/>
            </a:pPr>
            <a:r>
              <a:rPr lang="zh-CN" altLang="en-US" sz="1800" b="1" dirty="0" smtClean="0">
                <a:solidFill>
                  <a:srgbClr val="FF0000"/>
                </a:solidFill>
                <a:latin typeface="微软雅黑" panose="020B0503020204020204" pitchFamily="34" charset="-122"/>
                <a:ea typeface="微软雅黑" panose="020B0503020204020204" pitchFamily="34" charset="-122"/>
              </a:rPr>
              <a:t>秋色</a:t>
            </a:r>
            <a:r>
              <a:rPr lang="zh-CN" altLang="en-US" sz="1800" b="1" dirty="0">
                <a:solidFill>
                  <a:srgbClr val="FF0000"/>
                </a:solidFill>
                <a:latin typeface="微软雅黑" panose="020B0503020204020204" pitchFamily="34" charset="-122"/>
                <a:ea typeface="微软雅黑" panose="020B0503020204020204" pitchFamily="34" charset="-122"/>
              </a:rPr>
              <a:t>依稀胜画图</a:t>
            </a:r>
            <a:r>
              <a:rPr lang="zh-CN" altLang="en-US" sz="1800" b="1" dirty="0" smtClean="0">
                <a:solidFill>
                  <a:srgbClr val="FF0000"/>
                </a:solidFill>
                <a:latin typeface="微软雅黑" panose="020B0503020204020204" pitchFamily="34" charset="-122"/>
                <a:ea typeface="微软雅黑" panose="020B0503020204020204" pitchFamily="34" charset="-122"/>
              </a:rPr>
              <a:t>。</a:t>
            </a:r>
            <a:endParaRPr lang="en-US" altLang="zh-CN" sz="1800" b="1" dirty="0">
              <a:latin typeface="微软雅黑" panose="020B0503020204020204" pitchFamily="34" charset="-122"/>
              <a:ea typeface="微软雅黑" panose="020B0503020204020204" pitchFamily="34" charset="-122"/>
            </a:endParaRPr>
          </a:p>
        </p:txBody>
      </p:sp>
      <p:sp>
        <p:nvSpPr>
          <p:cNvPr id="6" name="Freeform 3"/>
          <p:cNvSpPr/>
          <p:nvPr/>
        </p:nvSpPr>
        <p:spPr>
          <a:xfrm flipV="1">
            <a:off x="-17626" y="765720"/>
            <a:ext cx="12192000" cy="45719"/>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noFill/>
          <a:ln w="25400" cap="flat" cmpd="sng" algn="ctr">
            <a:solidFill>
              <a:srgbClr val="ED7D31">
                <a:alpha val="100000"/>
              </a:srgbClr>
            </a:solidFill>
            <a:prstDash val="solid"/>
          </a:ln>
          <a:effectLst/>
        </p:spPr>
        <p:txBody>
          <a:bodyPr lIns="68580" tIns="34290" rIns="68580" bIns="34290"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3234349"/>
            <a:ext cx="3808003" cy="287689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3170939"/>
            <a:ext cx="2786164" cy="3623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95197" y="3139983"/>
            <a:ext cx="2425611" cy="3638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89120" y="3153250"/>
            <a:ext cx="2403469" cy="36118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04001" y="3112136"/>
            <a:ext cx="4686620" cy="3602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34534" y="3153250"/>
            <a:ext cx="5395765" cy="36325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07442" y="3159223"/>
            <a:ext cx="2408358" cy="3612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99320" y="89277"/>
            <a:ext cx="8916480" cy="66891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500" fill="hold"/>
                                        <p:tgtEl>
                                          <p:spTgt spid="1026"/>
                                        </p:tgtEl>
                                        <p:attrNameLst>
                                          <p:attrName>ppt_x</p:attrName>
                                        </p:attrNameLst>
                                      </p:cBhvr>
                                      <p:tavLst>
                                        <p:tav tm="0">
                                          <p:val>
                                            <p:strVal val="#ppt_x"/>
                                          </p:val>
                                        </p:tav>
                                        <p:tav tm="100000">
                                          <p:val>
                                            <p:strVal val="#ppt_x"/>
                                          </p:val>
                                        </p:tav>
                                      </p:tavLst>
                                    </p:anim>
                                    <p:anim calcmode="lin" valueType="num">
                                      <p:cBhvr additive="base">
                                        <p:cTn id="8" dur="500" fill="hold"/>
                                        <p:tgtEl>
                                          <p:spTgt spid="10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9"/>
                                        </p:tgtEl>
                                        <p:attrNameLst>
                                          <p:attrName>style.visibility</p:attrName>
                                        </p:attrNameLst>
                                      </p:cBhvr>
                                      <p:to>
                                        <p:strVal val="visible"/>
                                      </p:to>
                                    </p:set>
                                    <p:anim calcmode="lin" valueType="num">
                                      <p:cBhvr additive="base">
                                        <p:cTn id="19" dur="500" fill="hold"/>
                                        <p:tgtEl>
                                          <p:spTgt spid="1029"/>
                                        </p:tgtEl>
                                        <p:attrNameLst>
                                          <p:attrName>ppt_x</p:attrName>
                                        </p:attrNameLst>
                                      </p:cBhvr>
                                      <p:tavLst>
                                        <p:tav tm="0">
                                          <p:val>
                                            <p:strVal val="#ppt_x"/>
                                          </p:val>
                                        </p:tav>
                                        <p:tav tm="100000">
                                          <p:val>
                                            <p:strVal val="#ppt_x"/>
                                          </p:val>
                                        </p:tav>
                                      </p:tavLst>
                                    </p:anim>
                                    <p:anim calcmode="lin" valueType="num">
                                      <p:cBhvr additive="base">
                                        <p:cTn id="20" dur="500" fill="hold"/>
                                        <p:tgtEl>
                                          <p:spTgt spid="10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30"/>
                                        </p:tgtEl>
                                        <p:attrNameLst>
                                          <p:attrName>style.visibility</p:attrName>
                                        </p:attrNameLst>
                                      </p:cBhvr>
                                      <p:to>
                                        <p:strVal val="visible"/>
                                      </p:to>
                                    </p:set>
                                    <p:anim calcmode="lin" valueType="num">
                                      <p:cBhvr additive="base">
                                        <p:cTn id="25" dur="500" fill="hold"/>
                                        <p:tgtEl>
                                          <p:spTgt spid="1030"/>
                                        </p:tgtEl>
                                        <p:attrNameLst>
                                          <p:attrName>ppt_x</p:attrName>
                                        </p:attrNameLst>
                                      </p:cBhvr>
                                      <p:tavLst>
                                        <p:tav tm="0">
                                          <p:val>
                                            <p:strVal val="#ppt_x"/>
                                          </p:val>
                                        </p:tav>
                                        <p:tav tm="100000">
                                          <p:val>
                                            <p:strVal val="#ppt_x"/>
                                          </p:val>
                                        </p:tav>
                                      </p:tavLst>
                                    </p:anim>
                                    <p:anim calcmode="lin" valueType="num">
                                      <p:cBhvr additive="base">
                                        <p:cTn id="26" dur="500" fill="hold"/>
                                        <p:tgtEl>
                                          <p:spTgt spid="10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32"/>
                                        </p:tgtEl>
                                        <p:attrNameLst>
                                          <p:attrName>style.visibility</p:attrName>
                                        </p:attrNameLst>
                                      </p:cBhvr>
                                      <p:to>
                                        <p:strVal val="visible"/>
                                      </p:to>
                                    </p:set>
                                    <p:anim calcmode="lin" valueType="num">
                                      <p:cBhvr additive="base">
                                        <p:cTn id="31" dur="500" fill="hold"/>
                                        <p:tgtEl>
                                          <p:spTgt spid="1032"/>
                                        </p:tgtEl>
                                        <p:attrNameLst>
                                          <p:attrName>ppt_x</p:attrName>
                                        </p:attrNameLst>
                                      </p:cBhvr>
                                      <p:tavLst>
                                        <p:tav tm="0">
                                          <p:val>
                                            <p:strVal val="#ppt_x"/>
                                          </p:val>
                                        </p:tav>
                                        <p:tav tm="100000">
                                          <p:val>
                                            <p:strVal val="#ppt_x"/>
                                          </p:val>
                                        </p:tav>
                                      </p:tavLst>
                                    </p:anim>
                                    <p:anim calcmode="lin" valueType="num">
                                      <p:cBhvr additive="base">
                                        <p:cTn id="32" dur="500" fill="hold"/>
                                        <p:tgtEl>
                                          <p:spTgt spid="103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033"/>
                                        </p:tgtEl>
                                        <p:attrNameLst>
                                          <p:attrName>style.visibility</p:attrName>
                                        </p:attrNameLst>
                                      </p:cBhvr>
                                      <p:to>
                                        <p:strVal val="visible"/>
                                      </p:to>
                                    </p:set>
                                    <p:anim calcmode="lin" valueType="num">
                                      <p:cBhvr additive="base">
                                        <p:cTn id="37" dur="500" fill="hold"/>
                                        <p:tgtEl>
                                          <p:spTgt spid="1033"/>
                                        </p:tgtEl>
                                        <p:attrNameLst>
                                          <p:attrName>ppt_x</p:attrName>
                                        </p:attrNameLst>
                                      </p:cBhvr>
                                      <p:tavLst>
                                        <p:tav tm="0">
                                          <p:val>
                                            <p:strVal val="#ppt_x"/>
                                          </p:val>
                                        </p:tav>
                                        <p:tav tm="100000">
                                          <p:val>
                                            <p:strVal val="#ppt_x"/>
                                          </p:val>
                                        </p:tav>
                                      </p:tavLst>
                                    </p:anim>
                                    <p:anim calcmode="lin" valueType="num">
                                      <p:cBhvr additive="base">
                                        <p:cTn id="38" dur="500" fill="hold"/>
                                        <p:tgtEl>
                                          <p:spTgt spid="1033"/>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1035"/>
                                        </p:tgtEl>
                                        <p:attrNameLst>
                                          <p:attrName>style.visibility</p:attrName>
                                        </p:attrNameLst>
                                      </p:cBhvr>
                                      <p:to>
                                        <p:strVal val="visible"/>
                                      </p:to>
                                    </p:set>
                                    <p:anim calcmode="lin" valueType="num">
                                      <p:cBhvr additive="base">
                                        <p:cTn id="49" dur="500" fill="hold"/>
                                        <p:tgtEl>
                                          <p:spTgt spid="1035"/>
                                        </p:tgtEl>
                                        <p:attrNameLst>
                                          <p:attrName>ppt_x</p:attrName>
                                        </p:attrNameLst>
                                      </p:cBhvr>
                                      <p:tavLst>
                                        <p:tav tm="0">
                                          <p:val>
                                            <p:strVal val="#ppt_x"/>
                                          </p:val>
                                        </p:tav>
                                        <p:tav tm="100000">
                                          <p:val>
                                            <p:strVal val="#ppt_x"/>
                                          </p:val>
                                        </p:tav>
                                      </p:tavLst>
                                    </p:anim>
                                    <p:anim calcmode="lin" valueType="num">
                                      <p:cBhvr additive="base">
                                        <p:cTn id="50" dur="500" fill="hold"/>
                                        <p:tgtEl>
                                          <p:spTgt spid="10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382645" y="2412365"/>
            <a:ext cx="5427345" cy="2399665"/>
          </a:xfrm>
          <a:prstGeom prst="rect">
            <a:avLst/>
          </a:prstGeom>
          <a:noFill/>
        </p:spPr>
        <p:txBody>
          <a:bodyPr wrap="square" rtlCol="0">
            <a:spAutoFit/>
          </a:bodyPr>
          <a:lstStyle/>
          <a:p>
            <a:r>
              <a:rPr lang="en-US" altLang="zh-CN" sz="15000" b="1">
                <a:solidFill>
                  <a:schemeClr val="bg1"/>
                </a:solidFill>
                <a:latin typeface="微软雅黑" panose="020B0503020204020204" pitchFamily="34" charset="-122"/>
                <a:ea typeface="微软雅黑" panose="020B0503020204020204" pitchFamily="34" charset="-122"/>
              </a:rPr>
              <a:t>Q&amp;A</a:t>
            </a:r>
            <a:endParaRPr lang="en-US" altLang="zh-CN" sz="15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rotWithShape="1">
          <a:blip r:embed="rId1"/>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359785" y="2517140"/>
            <a:ext cx="5810250" cy="1568450"/>
          </a:xfrm>
          <a:prstGeom prst="rect">
            <a:avLst/>
          </a:prstGeom>
          <a:noFill/>
        </p:spPr>
        <p:txBody>
          <a:bodyPr wrap="square" rtlCol="0">
            <a:spAutoFit/>
          </a:bodyPr>
          <a:lstStyle/>
          <a:p>
            <a:r>
              <a:rPr lang="en-US" altLang="zh-CN" sz="9600" b="1">
                <a:solidFill>
                  <a:schemeClr val="bg1"/>
                </a:solidFill>
                <a:latin typeface="微软雅黑" panose="020B0503020204020204" pitchFamily="34" charset="-122"/>
                <a:ea typeface="微软雅黑" panose="020B0503020204020204" pitchFamily="34" charset="-122"/>
              </a:rPr>
              <a:t>THANKS</a:t>
            </a:r>
            <a:endParaRPr lang="en-US" altLang="zh-CN" sz="96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36961" y="140380"/>
            <a:ext cx="3718967" cy="648896"/>
          </a:xfrm>
          <a:prstGeom prst="rect">
            <a:avLst/>
          </a:prstGeom>
          <a:noFill/>
        </p:spPr>
        <p:txBody>
          <a:bodyPr wrap="none" lIns="0" tIns="0" rIns="0" bIns="45720" rtlCol="0">
            <a:spAutoFit/>
          </a:bodyPr>
          <a:lstStyle/>
          <a:p>
            <a:pPr>
              <a:lnSpc>
                <a:spcPts val="4700"/>
              </a:lnSpc>
            </a:pPr>
            <a:r>
              <a:rPr lang="en-US" altLang="zh-CN" sz="2800" b="1" dirty="0" err="1">
                <a:latin typeface="微软雅黑" panose="020B0503020204020204" pitchFamily="34" charset="-122"/>
                <a:ea typeface="微软雅黑" panose="020B0503020204020204" pitchFamily="34" charset="-122"/>
                <a:sym typeface="+mn-ea"/>
              </a:rPr>
              <a:t>ChatGPT</a:t>
            </a:r>
            <a:r>
              <a:rPr lang="zh-CN" altLang="en-US" sz="2800" b="1" dirty="0">
                <a:latin typeface="微软雅黑" panose="020B0503020204020204" pitchFamily="34" charset="-122"/>
                <a:ea typeface="微软雅黑" panose="020B0503020204020204" pitchFamily="34" charset="-122"/>
                <a:cs typeface="Times New Roman" panose="02020603050405020304" pitchFamily="18" charset="0"/>
              </a:rPr>
              <a:t>引发世界瞩目</a:t>
            </a:r>
            <a:endParaRPr lang="zh-CN" altLang="en-US" sz="28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Rectangle 5"/>
          <p:cNvSpPr>
            <a:spLocks noChangeArrowheads="1"/>
          </p:cNvSpPr>
          <p:nvPr/>
        </p:nvSpPr>
        <p:spPr bwMode="gray">
          <a:xfrm flipH="1">
            <a:off x="227792" y="1041611"/>
            <a:ext cx="5368281" cy="493287"/>
          </a:xfrm>
          <a:prstGeom prst="rect">
            <a:avLst/>
          </a:prstGeom>
          <a:gradFill rotWithShape="1">
            <a:gsLst>
              <a:gs pos="0">
                <a:srgbClr val="FFFFFF">
                  <a:alpha val="0"/>
                </a:srgbClr>
              </a:gs>
              <a:gs pos="20000">
                <a:srgbClr val="002060"/>
              </a:gs>
            </a:gsLst>
            <a:lin ang="0" scaled="1"/>
          </a:gradFill>
          <a:ln w="9525">
            <a:noFill/>
            <a:miter lim="800000"/>
          </a:ln>
        </p:spPr>
        <p:txBody>
          <a:bodyPr wrap="none" anchor="ctr"/>
          <a:lstStyle/>
          <a:p>
            <a:pPr fontAlgn="auto">
              <a:spcBef>
                <a:spcPts val="0"/>
              </a:spcBef>
              <a:spcAft>
                <a:spcPts val="0"/>
              </a:spcAft>
              <a:defRPr/>
            </a:pPr>
            <a:endParaRPr lang="zh-CN" altLang="en-US" sz="2400" kern="0" dirty="0">
              <a:solidFill>
                <a:schemeClr val="bg1"/>
              </a:solidFill>
              <a:latin typeface="Times New Roman" panose="02020603050405020304" pitchFamily="18" charset="0"/>
              <a:ea typeface="微软雅黑" panose="020B0503020204020204" pitchFamily="34" charset="-122"/>
            </a:endParaRPr>
          </a:p>
        </p:txBody>
      </p:sp>
      <p:sp>
        <p:nvSpPr>
          <p:cNvPr id="9" name="文本框 8"/>
          <p:cNvSpPr txBox="1"/>
          <p:nvPr/>
        </p:nvSpPr>
        <p:spPr>
          <a:xfrm>
            <a:off x="339805" y="1088199"/>
            <a:ext cx="2512448"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国内外巨头反应迅速：</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Rectangle 5"/>
          <p:cNvSpPr>
            <a:spLocks noChangeArrowheads="1"/>
          </p:cNvSpPr>
          <p:nvPr/>
        </p:nvSpPr>
        <p:spPr bwMode="gray">
          <a:xfrm flipH="1">
            <a:off x="6096000" y="1041611"/>
            <a:ext cx="5868208" cy="493287"/>
          </a:xfrm>
          <a:prstGeom prst="rect">
            <a:avLst/>
          </a:prstGeom>
          <a:gradFill rotWithShape="1">
            <a:gsLst>
              <a:gs pos="0">
                <a:srgbClr val="FFFFFF">
                  <a:alpha val="0"/>
                </a:srgbClr>
              </a:gs>
              <a:gs pos="20000">
                <a:srgbClr val="002060"/>
              </a:gs>
            </a:gsLst>
            <a:lin ang="0" scaled="1"/>
          </a:gradFill>
          <a:ln w="9525">
            <a:noFill/>
            <a:miter lim="800000"/>
          </a:ln>
        </p:spPr>
        <p:txBody>
          <a:bodyPr wrap="none" anchor="ctr"/>
          <a:lstStyle/>
          <a:p>
            <a:pPr fontAlgn="auto">
              <a:spcBef>
                <a:spcPts val="0"/>
              </a:spcBef>
              <a:spcAft>
                <a:spcPts val="0"/>
              </a:spcAft>
              <a:defRPr/>
            </a:pPr>
            <a:endParaRPr lang="zh-CN" altLang="en-US" sz="2400" kern="0" dirty="0">
              <a:solidFill>
                <a:schemeClr val="bg1"/>
              </a:solidFill>
              <a:latin typeface="Times New Roman" panose="02020603050405020304" pitchFamily="18" charset="0"/>
              <a:ea typeface="微软雅黑" panose="020B0503020204020204" pitchFamily="34" charset="-122"/>
            </a:endParaRPr>
          </a:p>
        </p:txBody>
      </p:sp>
      <p:sp>
        <p:nvSpPr>
          <p:cNvPr id="12" name="文本框 11"/>
          <p:cNvSpPr txBox="1"/>
          <p:nvPr/>
        </p:nvSpPr>
        <p:spPr>
          <a:xfrm>
            <a:off x="6096000" y="1088199"/>
            <a:ext cx="3283670" cy="400110"/>
          </a:xfrm>
          <a:prstGeom prst="rect">
            <a:avLst/>
          </a:prstGeom>
          <a:noFill/>
        </p:spPr>
        <p:txBody>
          <a:bodyPr wrap="square" rtlCol="0">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各国政府高度关注：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6" name="AutoShape 6"/>
          <p:cNvSpPr>
            <a:spLocks noChangeArrowheads="1"/>
          </p:cNvSpPr>
          <p:nvPr/>
        </p:nvSpPr>
        <p:spPr bwMode="auto">
          <a:xfrm>
            <a:off x="1527949" y="1812508"/>
            <a:ext cx="4068125" cy="830997"/>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666875" y="1812508"/>
            <a:ext cx="3828515" cy="830997"/>
          </a:xfrm>
          <a:prstGeom prst="rect">
            <a:avLst/>
          </a:prstGeom>
          <a:noFill/>
        </p:spPr>
        <p:txBody>
          <a:bodyPr wrap="square" rtlCol="0">
            <a:spAutoFit/>
          </a:bodyPr>
          <a:lstStyle/>
          <a:p>
            <a:pPr algn="just"/>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6</a:t>
            </a:r>
            <a:r>
              <a:rPr lang="zh-CN" altLang="en-US" sz="1600" dirty="0">
                <a:latin typeface="微软雅黑" panose="020B0503020204020204" pitchFamily="34" charset="-122"/>
                <a:ea typeface="微软雅黑" panose="020B0503020204020204" pitchFamily="34" charset="-122"/>
              </a:rPr>
              <a:t>日，</a:t>
            </a:r>
            <a:r>
              <a:rPr lang="zh-CN" altLang="en-US" sz="1600" dirty="0">
                <a:solidFill>
                  <a:srgbClr val="000000"/>
                </a:solidFill>
                <a:latin typeface="微软雅黑" panose="020B0503020204020204" pitchFamily="34" charset="-122"/>
                <a:ea typeface="微软雅黑" panose="020B0503020204020204" pitchFamily="34" charset="-122"/>
              </a:rPr>
              <a:t>谷歌母公司</a:t>
            </a:r>
            <a:r>
              <a:rPr lang="en-US" altLang="zh-CN" sz="1600" dirty="0">
                <a:solidFill>
                  <a:srgbClr val="000000"/>
                </a:solidFill>
                <a:latin typeface="微软雅黑" panose="020B0503020204020204" pitchFamily="34" charset="-122"/>
                <a:ea typeface="微软雅黑" panose="020B0503020204020204" pitchFamily="34" charset="-122"/>
              </a:rPr>
              <a:t>Alphabet</a:t>
            </a:r>
            <a:r>
              <a:rPr lang="zh-CN" altLang="en-US" sz="1600" dirty="0">
                <a:solidFill>
                  <a:srgbClr val="000000"/>
                </a:solidFill>
                <a:latin typeface="微软雅黑" panose="020B0503020204020204" pitchFamily="34" charset="-122"/>
                <a:ea typeface="微软雅黑" panose="020B0503020204020204" pitchFamily="34" charset="-122"/>
              </a:rPr>
              <a:t>宣布将推出名为“</a:t>
            </a:r>
            <a:r>
              <a:rPr lang="en-US" altLang="zh-CN" sz="1600" b="1" dirty="0">
                <a:solidFill>
                  <a:srgbClr val="000000"/>
                </a:solidFill>
                <a:latin typeface="微软雅黑" panose="020B0503020204020204" pitchFamily="34" charset="-122"/>
                <a:ea typeface="微软雅黑" panose="020B0503020204020204" pitchFamily="34" charset="-122"/>
              </a:rPr>
              <a:t>Bard</a:t>
            </a:r>
            <a:r>
              <a:rPr lang="en-US" altLang="zh-CN" sz="1600" dirty="0">
                <a:solidFill>
                  <a:srgbClr val="000000"/>
                </a:solidFill>
                <a:latin typeface="微软雅黑" panose="020B0503020204020204" pitchFamily="34" charset="-122"/>
                <a:ea typeface="微软雅黑" panose="020B0503020204020204" pitchFamily="34" charset="-122"/>
              </a:rPr>
              <a:t>”</a:t>
            </a:r>
            <a:r>
              <a:rPr lang="zh-CN" altLang="en-US" sz="1600" dirty="0">
                <a:solidFill>
                  <a:srgbClr val="000000"/>
                </a:solidFill>
                <a:latin typeface="微软雅黑" panose="020B0503020204020204" pitchFamily="34" charset="-122"/>
                <a:ea typeface="微软雅黑" panose="020B0503020204020204" pitchFamily="34" charset="-122"/>
              </a:rPr>
              <a:t>的</a:t>
            </a:r>
            <a:r>
              <a:rPr lang="en-US" altLang="zh-CN" sz="1600" dirty="0">
                <a:solidFill>
                  <a:srgbClr val="000000"/>
                </a:solidFill>
                <a:latin typeface="微软雅黑" panose="020B0503020204020204" pitchFamily="34" charset="-122"/>
                <a:ea typeface="微软雅黑" panose="020B0503020204020204" pitchFamily="34" charset="-122"/>
              </a:rPr>
              <a:t>AI</a:t>
            </a:r>
            <a:r>
              <a:rPr lang="zh-CN" altLang="en-US" sz="1600" dirty="0">
                <a:solidFill>
                  <a:srgbClr val="000000"/>
                </a:solidFill>
                <a:latin typeface="微软雅黑" panose="020B0503020204020204" pitchFamily="34" charset="-122"/>
                <a:ea typeface="微软雅黑" panose="020B0503020204020204" pitchFamily="34" charset="-122"/>
              </a:rPr>
              <a:t>聊天机器人服务以应对竞争对手微软所引领的新计算浪潮。</a:t>
            </a:r>
            <a:endParaRPr lang="zh-CN" altLang="en-US" sz="1600" dirty="0">
              <a:solidFill>
                <a:srgbClr val="000000"/>
              </a:solidFill>
              <a:latin typeface="微软雅黑" panose="020B0503020204020204" pitchFamily="34" charset="-122"/>
              <a:ea typeface="微软雅黑" panose="020B0503020204020204" pitchFamily="34" charset="-122"/>
            </a:endParaRPr>
          </a:p>
        </p:txBody>
      </p:sp>
      <p:sp>
        <p:nvSpPr>
          <p:cNvPr id="21" name="AutoShape 6"/>
          <p:cNvSpPr>
            <a:spLocks noChangeArrowheads="1"/>
          </p:cNvSpPr>
          <p:nvPr/>
        </p:nvSpPr>
        <p:spPr bwMode="auto">
          <a:xfrm>
            <a:off x="1527951" y="4702056"/>
            <a:ext cx="4068120" cy="830997"/>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1718451" y="4701448"/>
            <a:ext cx="3877620" cy="830997"/>
          </a:xfrm>
          <a:prstGeom prst="rect">
            <a:avLst/>
          </a:prstGeom>
          <a:noFill/>
        </p:spPr>
        <p:txBody>
          <a:bodyPr wrap="square" rtlCol="0">
            <a:spAutoFit/>
          </a:bodyPr>
          <a:lstStyle/>
          <a:p>
            <a:pPr algn="just"/>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日，从阿里巴巴处获悉，阿里版聊天机器人</a:t>
            </a:r>
            <a:r>
              <a:rPr lang="en-US" altLang="zh-CN" sz="1600" dirty="0" err="1">
                <a:latin typeface="微软雅黑" panose="020B0503020204020204" pitchFamily="34" charset="-122"/>
                <a:ea typeface="微软雅黑" panose="020B0503020204020204" pitchFamily="34" charset="-122"/>
              </a:rPr>
              <a:t>ChatGPT</a:t>
            </a:r>
            <a:r>
              <a:rPr lang="zh-CN" altLang="en-US" sz="1600" dirty="0">
                <a:latin typeface="微软雅黑" panose="020B0503020204020204" pitchFamily="34" charset="-122"/>
                <a:ea typeface="微软雅黑" panose="020B0503020204020204" pitchFamily="34" charset="-122"/>
              </a:rPr>
              <a:t>正在研发中，阿里巴巴可能将该技术与钉钉</a:t>
            </a:r>
            <a:r>
              <a:rPr lang="zh-CN" altLang="en-US" sz="1600" b="1" dirty="0">
                <a:latin typeface="微软雅黑" panose="020B0503020204020204" pitchFamily="34" charset="-122"/>
                <a:ea typeface="微软雅黑" panose="020B0503020204020204" pitchFamily="34" charset="-122"/>
              </a:rPr>
              <a:t>生产力工具</a:t>
            </a:r>
            <a:r>
              <a:rPr lang="zh-CN" altLang="en-US" sz="1600" dirty="0">
                <a:latin typeface="微软雅黑" panose="020B0503020204020204" pitchFamily="34" charset="-122"/>
                <a:ea typeface="微软雅黑" panose="020B0503020204020204" pitchFamily="34" charset="-122"/>
              </a:rPr>
              <a:t>深度结合。</a:t>
            </a:r>
            <a:endParaRPr lang="zh-CN" altLang="en-US" sz="1600" dirty="0">
              <a:latin typeface="微软雅黑" panose="020B0503020204020204" pitchFamily="34" charset="-122"/>
              <a:ea typeface="微软雅黑" panose="020B0503020204020204" pitchFamily="34" charset="-122"/>
            </a:endParaRPr>
          </a:p>
        </p:txBody>
      </p:sp>
      <p:sp>
        <p:nvSpPr>
          <p:cNvPr id="27" name="AutoShape 6"/>
          <p:cNvSpPr>
            <a:spLocks noChangeArrowheads="1"/>
          </p:cNvSpPr>
          <p:nvPr/>
        </p:nvSpPr>
        <p:spPr bwMode="auto">
          <a:xfrm>
            <a:off x="1527951" y="3740027"/>
            <a:ext cx="4068122" cy="830997"/>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29" name="文本框 28"/>
          <p:cNvSpPr txBox="1"/>
          <p:nvPr/>
        </p:nvSpPr>
        <p:spPr>
          <a:xfrm>
            <a:off x="1632865" y="3740027"/>
            <a:ext cx="3862525" cy="830997"/>
          </a:xfrm>
          <a:prstGeom prst="rect">
            <a:avLst/>
          </a:prstGeom>
          <a:noFill/>
        </p:spPr>
        <p:txBody>
          <a:bodyPr wrap="square" rtlCol="0">
            <a:spAutoFit/>
          </a:bodyPr>
          <a:lstStyle/>
          <a:p>
            <a:pPr algn="just"/>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7</a:t>
            </a:r>
            <a:r>
              <a:rPr lang="zh-CN" altLang="en-US" sz="1600" dirty="0">
                <a:latin typeface="微软雅黑" panose="020B0503020204020204" pitchFamily="34" charset="-122"/>
                <a:ea typeface="微软雅黑" panose="020B0503020204020204" pitchFamily="34" charset="-122"/>
              </a:rPr>
              <a:t>日下午，百度在微信公众号官宣大模型新项目</a:t>
            </a:r>
            <a:r>
              <a:rPr lang="zh-CN" altLang="en-US" sz="1600" b="1" dirty="0">
                <a:latin typeface="微软雅黑" panose="020B0503020204020204" pitchFamily="34" charset="-122"/>
                <a:ea typeface="微软雅黑" panose="020B0503020204020204" pitchFamily="34" charset="-122"/>
              </a:rPr>
              <a:t>文心一言</a:t>
            </a:r>
            <a:r>
              <a:rPr lang="en-US" altLang="zh-CN"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ErnieBot</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a:t>
            </a:r>
            <a:r>
              <a:rPr lang="zh-CN" altLang="en-US" sz="1600" dirty="0" smtClean="0">
                <a:latin typeface="微软雅黑" panose="020B0503020204020204" pitchFamily="34" charset="-122"/>
                <a:ea typeface="微软雅黑" panose="020B0503020204020204" pitchFamily="34" charset="-122"/>
              </a:rPr>
              <a:t>是</a:t>
            </a:r>
            <a:r>
              <a:rPr lang="zh-CN" altLang="en-US" sz="1600" dirty="0">
                <a:latin typeface="微软雅黑" panose="020B0503020204020204" pitchFamily="34" charset="-122"/>
                <a:ea typeface="微软雅黑" panose="020B0503020204020204" pitchFamily="34" charset="-122"/>
              </a:rPr>
              <a:t>类似于</a:t>
            </a:r>
            <a:r>
              <a:rPr lang="en-US" altLang="zh-CN" sz="1600" dirty="0" err="1">
                <a:latin typeface="微软雅黑" panose="020B0503020204020204" pitchFamily="34" charset="-122"/>
                <a:ea typeface="微软雅黑" panose="020B0503020204020204" pitchFamily="34" charset="-122"/>
              </a:rPr>
              <a:t>ChatGPT</a:t>
            </a:r>
            <a:r>
              <a:rPr lang="zh-CN" altLang="en-US" sz="1600" dirty="0">
                <a:latin typeface="微软雅黑" panose="020B0503020204020204" pitchFamily="34" charset="-122"/>
                <a:ea typeface="微软雅黑" panose="020B0503020204020204" pitchFamily="34" charset="-122"/>
              </a:rPr>
              <a:t>的</a:t>
            </a:r>
            <a:r>
              <a:rPr lang="zh-CN" altLang="en-US" sz="1600" dirty="0" smtClean="0">
                <a:latin typeface="微软雅黑" panose="020B0503020204020204" pitchFamily="34" charset="-122"/>
                <a:ea typeface="微软雅黑" panose="020B0503020204020204" pitchFamily="34" charset="-122"/>
              </a:rPr>
              <a:t>项目，已于</a:t>
            </a:r>
            <a:r>
              <a:rPr lang="en-US" altLang="zh-CN" sz="1600" dirty="0" smtClean="0">
                <a:latin typeface="微软雅黑" panose="020B0503020204020204" pitchFamily="34" charset="-122"/>
                <a:ea typeface="微软雅黑" panose="020B0503020204020204" pitchFamily="34" charset="-122"/>
              </a:rPr>
              <a:t>3</a:t>
            </a:r>
            <a:r>
              <a:rPr lang="zh-CN" altLang="en-US" sz="1600" dirty="0" smtClean="0">
                <a:latin typeface="微软雅黑" panose="020B0503020204020204" pitchFamily="34" charset="-122"/>
                <a:ea typeface="微软雅黑" panose="020B0503020204020204" pitchFamily="34" charset="-122"/>
              </a:rPr>
              <a:t>月</a:t>
            </a:r>
            <a:r>
              <a:rPr lang="en-US" altLang="zh-CN" sz="1600" dirty="0" smtClean="0">
                <a:latin typeface="微软雅黑" panose="020B0503020204020204" pitchFamily="34" charset="-122"/>
                <a:ea typeface="微软雅黑" panose="020B0503020204020204" pitchFamily="34" charset="-122"/>
              </a:rPr>
              <a:t>16</a:t>
            </a:r>
            <a:r>
              <a:rPr lang="zh-CN" altLang="en-US" sz="1600" dirty="0" smtClean="0">
                <a:latin typeface="微软雅黑" panose="020B0503020204020204" pitchFamily="34" charset="-122"/>
                <a:ea typeface="微软雅黑" panose="020B0503020204020204" pitchFamily="34" charset="-122"/>
              </a:rPr>
              <a:t>日路演。</a:t>
            </a:r>
            <a:endParaRPr lang="zh-CN" altLang="en-US" sz="1600" dirty="0">
              <a:latin typeface="微软雅黑" panose="020B0503020204020204" pitchFamily="34" charset="-122"/>
              <a:ea typeface="微软雅黑" panose="020B0503020204020204" pitchFamily="34" charset="-122"/>
            </a:endParaRPr>
          </a:p>
        </p:txBody>
      </p:sp>
      <p:sp>
        <p:nvSpPr>
          <p:cNvPr id="33" name="AutoShape 6"/>
          <p:cNvSpPr>
            <a:spLocks noChangeArrowheads="1"/>
          </p:cNvSpPr>
          <p:nvPr/>
        </p:nvSpPr>
        <p:spPr bwMode="auto">
          <a:xfrm>
            <a:off x="7757517" y="3786582"/>
            <a:ext cx="4231713" cy="1374769"/>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7757517" y="3837912"/>
            <a:ext cx="4149804" cy="1322070"/>
          </a:xfrm>
          <a:prstGeom prst="rect">
            <a:avLst/>
          </a:prstGeom>
          <a:noFill/>
        </p:spPr>
        <p:txBody>
          <a:bodyPr wrap="square" rtlCol="0">
            <a:spAutoFit/>
          </a:bodyPr>
          <a:lstStyle/>
          <a:p>
            <a:pPr algn="just"/>
            <a:r>
              <a:rPr lang="zh-CN" altLang="en-US" sz="1600" dirty="0">
                <a:latin typeface="微软雅黑" panose="020B0503020204020204" pitchFamily="34" charset="-122"/>
                <a:ea typeface="微软雅黑" panose="020B0503020204020204" pitchFamily="34" charset="-122"/>
              </a:rPr>
              <a:t>美国众议院科学委员会民主党代表刘云平（</a:t>
            </a:r>
            <a:r>
              <a:rPr lang="en-US" altLang="zh-CN" sz="1600" dirty="0">
                <a:latin typeface="微软雅黑" panose="020B0503020204020204" pitchFamily="34" charset="-122"/>
                <a:ea typeface="微软雅黑" panose="020B0503020204020204" pitchFamily="34" charset="-122"/>
              </a:rPr>
              <a:t>TedLieu</a:t>
            </a:r>
            <a:r>
              <a:rPr lang="zh-CN" altLang="en-US" sz="1600" dirty="0">
                <a:latin typeface="微软雅黑" panose="020B0503020204020204" pitchFamily="34" charset="-122"/>
                <a:ea typeface="微软雅黑" panose="020B0503020204020204" pitchFamily="34" charset="-122"/>
              </a:rPr>
              <a:t>）发表评论文章，坦言对人工智能及其推动社会发展相当兴奋，但也感到恐惧，特别是不受控制和监管的</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，呼吁国会关注这项议题。</a:t>
            </a:r>
            <a:endParaRPr lang="zh-CN" altLang="en-US" sz="1600" dirty="0">
              <a:latin typeface="微软雅黑" panose="020B0503020204020204" pitchFamily="34" charset="-122"/>
              <a:ea typeface="微软雅黑" panose="020B0503020204020204" pitchFamily="34" charset="-122"/>
            </a:endParaRPr>
          </a:p>
        </p:txBody>
      </p:sp>
      <p:sp>
        <p:nvSpPr>
          <p:cNvPr id="36" name="AutoShape 6"/>
          <p:cNvSpPr>
            <a:spLocks noChangeArrowheads="1"/>
          </p:cNvSpPr>
          <p:nvPr/>
        </p:nvSpPr>
        <p:spPr bwMode="auto">
          <a:xfrm>
            <a:off x="7757518" y="5301744"/>
            <a:ext cx="4231712" cy="1388928"/>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859405" y="5367233"/>
            <a:ext cx="4129826" cy="1322070"/>
          </a:xfrm>
          <a:prstGeom prst="rect">
            <a:avLst/>
          </a:prstGeom>
          <a:noFill/>
        </p:spPr>
        <p:txBody>
          <a:bodyPr wrap="square" rtlCol="0">
            <a:spAutoFit/>
          </a:bodyPr>
          <a:lstStyle/>
          <a:p>
            <a:pPr algn="just"/>
            <a:r>
              <a:rPr lang="zh-CN" altLang="en-US" sz="1600" dirty="0">
                <a:latin typeface="微软雅黑" panose="020B0503020204020204" pitchFamily="34" charset="-122"/>
                <a:ea typeface="微软雅黑" panose="020B0503020204020204" pitchFamily="34" charset="-122"/>
              </a:rPr>
              <a:t>欧洲议会</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伦理领域的顾问</a:t>
            </a:r>
            <a:r>
              <a:rPr lang="en-US" altLang="zh-CN" sz="1600" dirty="0">
                <a:latin typeface="微软雅黑" panose="020B0503020204020204" pitchFamily="34" charset="-122"/>
                <a:ea typeface="微软雅黑" panose="020B0503020204020204" pitchFamily="34" charset="-122"/>
              </a:rPr>
              <a:t>Anna</a:t>
            </a:r>
            <a:r>
              <a:rPr lang="en-US" altLang="zh-CN" sz="1600" dirty="0" err="1">
                <a:latin typeface="微软雅黑" panose="020B0503020204020204" pitchFamily="34" charset="-122"/>
                <a:ea typeface="微软雅黑" panose="020B0503020204020204" pitchFamily="34" charset="-122"/>
              </a:rPr>
              <a:t>Felländer</a:t>
            </a:r>
            <a:r>
              <a:rPr lang="zh-CN" altLang="en-US" sz="1600" dirty="0">
                <a:latin typeface="微软雅黑" panose="020B0503020204020204" pitchFamily="34" charset="-122"/>
                <a:ea typeface="微软雅黑" panose="020B0503020204020204" pitchFamily="34" charset="-122"/>
              </a:rPr>
              <a:t>在欧盟委员会官网发表文章，提出了关于为什么要对生成式</a:t>
            </a:r>
            <a:r>
              <a:rPr lang="en-US" altLang="zh-CN" sz="1600" dirty="0">
                <a:latin typeface="微软雅黑" panose="020B0503020204020204" pitchFamily="34" charset="-122"/>
                <a:ea typeface="微软雅黑" panose="020B0503020204020204" pitchFamily="34" charset="-122"/>
              </a:rPr>
              <a:t>AI</a:t>
            </a:r>
            <a:r>
              <a:rPr lang="zh-CN" altLang="en-US" sz="1600" dirty="0">
                <a:latin typeface="微软雅黑" panose="020B0503020204020204" pitchFamily="34" charset="-122"/>
                <a:ea typeface="微软雅黑" panose="020B0503020204020204" pitchFamily="34" charset="-122"/>
              </a:rPr>
              <a:t>进行监管的背景、原因和解释。被认为代表了欧盟对生成式人工智能的监管方向</a:t>
            </a:r>
            <a:endParaRPr lang="zh-CN" altLang="en-US"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1"/>
          <a:stretch>
            <a:fillRect/>
          </a:stretch>
        </p:blipFill>
        <p:spPr>
          <a:xfrm>
            <a:off x="194176" y="1614806"/>
            <a:ext cx="1110000" cy="1110000"/>
          </a:xfrm>
          <a:prstGeom prst="rect">
            <a:avLst/>
          </a:prstGeom>
          <a:ln>
            <a:noFill/>
          </a:ln>
        </p:spPr>
      </p:pic>
      <p:pic>
        <p:nvPicPr>
          <p:cNvPr id="18" name="图片 17"/>
          <p:cNvPicPr>
            <a:picLocks noChangeAspect="1"/>
          </p:cNvPicPr>
          <p:nvPr/>
        </p:nvPicPr>
        <p:blipFill>
          <a:blip r:embed="rId2"/>
          <a:stretch>
            <a:fillRect/>
          </a:stretch>
        </p:blipFill>
        <p:spPr>
          <a:xfrm>
            <a:off x="95596" y="3704415"/>
            <a:ext cx="1307161" cy="730775"/>
          </a:xfrm>
          <a:prstGeom prst="rect">
            <a:avLst/>
          </a:prstGeom>
        </p:spPr>
      </p:pic>
      <p:cxnSp>
        <p:nvCxnSpPr>
          <p:cNvPr id="40" name="直接连接符 39"/>
          <p:cNvCxnSpPr/>
          <p:nvPr/>
        </p:nvCxnSpPr>
        <p:spPr>
          <a:xfrm>
            <a:off x="5788958" y="905972"/>
            <a:ext cx="0" cy="5767844"/>
          </a:xfrm>
          <a:prstGeom prst="line">
            <a:avLst/>
          </a:prstGeom>
          <a:ln w="28575" cmpd="sng">
            <a:solidFill>
              <a:schemeClr val="accent1">
                <a:shade val="50000"/>
              </a:schemeClr>
            </a:solidFill>
            <a:prstDash val="lgDash"/>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41405" y="4685465"/>
            <a:ext cx="1415543" cy="739622"/>
          </a:xfrm>
          <a:prstGeom prst="rect">
            <a:avLst/>
          </a:prstGeom>
        </p:spPr>
      </p:pic>
      <p:sp>
        <p:nvSpPr>
          <p:cNvPr id="31" name="AutoShape 6"/>
          <p:cNvSpPr>
            <a:spLocks noChangeArrowheads="1"/>
          </p:cNvSpPr>
          <p:nvPr/>
        </p:nvSpPr>
        <p:spPr bwMode="auto">
          <a:xfrm>
            <a:off x="1527950" y="2752512"/>
            <a:ext cx="4068124" cy="830997"/>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34" name="文本框 33"/>
          <p:cNvSpPr txBox="1"/>
          <p:nvPr/>
        </p:nvSpPr>
        <p:spPr>
          <a:xfrm>
            <a:off x="1666875" y="2751904"/>
            <a:ext cx="3828515" cy="829945"/>
          </a:xfrm>
          <a:prstGeom prst="rect">
            <a:avLst/>
          </a:prstGeom>
          <a:noFill/>
        </p:spPr>
        <p:txBody>
          <a:bodyPr wrap="square" rtlCol="0">
            <a:spAutoFit/>
          </a:bodyPr>
          <a:lstStyle/>
          <a:p>
            <a:pPr algn="just"/>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8</a:t>
            </a:r>
            <a:r>
              <a:rPr lang="zh-CN" altLang="en-US" sz="1600" dirty="0">
                <a:latin typeface="微软雅黑" panose="020B0503020204020204" pitchFamily="34" charset="-122"/>
                <a:ea typeface="微软雅黑" panose="020B0503020204020204" pitchFamily="34" charset="-122"/>
              </a:rPr>
              <a:t>日凌晨，微软在“神秘活动”中高调宣布推出了新的人工智能搜索引擎</a:t>
            </a:r>
            <a:r>
              <a:rPr lang="en-US" altLang="zh-CN" sz="1600" b="1" dirty="0">
                <a:latin typeface="微软雅黑" panose="020B0503020204020204" pitchFamily="34" charset="-122"/>
                <a:ea typeface="微软雅黑" panose="020B0503020204020204" pitchFamily="34" charset="-122"/>
              </a:rPr>
              <a:t>NewBing</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Edge</a:t>
            </a:r>
            <a:r>
              <a:rPr lang="zh-CN" altLang="en-US" sz="1600" dirty="0">
                <a:latin typeface="微软雅黑" panose="020B0503020204020204" pitchFamily="34" charset="-122"/>
                <a:ea typeface="微软雅黑" panose="020B0503020204020204" pitchFamily="34" charset="-122"/>
              </a:rPr>
              <a:t>浏览器。</a:t>
            </a:r>
            <a:endParaRPr lang="zh-CN" altLang="en-US" sz="1600" dirty="0">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4"/>
          <a:stretch>
            <a:fillRect/>
          </a:stretch>
        </p:blipFill>
        <p:spPr>
          <a:xfrm>
            <a:off x="41404" y="2549747"/>
            <a:ext cx="1415544" cy="1054199"/>
          </a:xfrm>
          <a:prstGeom prst="rect">
            <a:avLst/>
          </a:prstGeom>
        </p:spPr>
      </p:pic>
      <p:sp>
        <p:nvSpPr>
          <p:cNvPr id="41"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pic>
        <p:nvPicPr>
          <p:cNvPr id="7170" name="Picture 2" descr="歐洲聯盟- 維基百科，自由嘅百科全書"/>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4990" y="5537678"/>
            <a:ext cx="1330967" cy="88908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29947" y="4047639"/>
            <a:ext cx="1437643" cy="757009"/>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p:cNvPicPr>
            <a:picLocks noChangeAspect="1"/>
          </p:cNvPicPr>
          <p:nvPr/>
        </p:nvPicPr>
        <p:blipFill rotWithShape="1">
          <a:blip r:embed="rId7"/>
          <a:srcRect b="32988"/>
          <a:stretch>
            <a:fillRect/>
          </a:stretch>
        </p:blipFill>
        <p:spPr>
          <a:xfrm>
            <a:off x="5953939" y="1664725"/>
            <a:ext cx="3662009" cy="1962202"/>
          </a:xfrm>
          <a:prstGeom prst="rect">
            <a:avLst/>
          </a:prstGeom>
        </p:spPr>
      </p:pic>
      <p:pic>
        <p:nvPicPr>
          <p:cNvPr id="17" name="图片 16"/>
          <p:cNvPicPr>
            <a:picLocks noChangeAspect="1"/>
          </p:cNvPicPr>
          <p:nvPr/>
        </p:nvPicPr>
        <p:blipFill>
          <a:blip r:embed="rId8"/>
          <a:stretch>
            <a:fillRect/>
          </a:stretch>
        </p:blipFill>
        <p:spPr>
          <a:xfrm>
            <a:off x="9873373" y="2630171"/>
            <a:ext cx="2031123" cy="982228"/>
          </a:xfrm>
          <a:prstGeom prst="rect">
            <a:avLst/>
          </a:prstGeom>
        </p:spPr>
      </p:pic>
      <p:pic>
        <p:nvPicPr>
          <p:cNvPr id="39" name="图片 38"/>
          <p:cNvPicPr>
            <a:picLocks noChangeAspect="1"/>
          </p:cNvPicPr>
          <p:nvPr/>
        </p:nvPicPr>
        <p:blipFill rotWithShape="1">
          <a:blip r:embed="rId9"/>
          <a:srcRect t="76454"/>
          <a:stretch>
            <a:fillRect/>
          </a:stretch>
        </p:blipFill>
        <p:spPr>
          <a:xfrm>
            <a:off x="9486935" y="2384443"/>
            <a:ext cx="2702937" cy="160823"/>
          </a:xfrm>
          <a:prstGeom prst="rect">
            <a:avLst/>
          </a:prstGeom>
        </p:spPr>
      </p:pic>
      <p:pic>
        <p:nvPicPr>
          <p:cNvPr id="1026" name="Picture 2" descr="新华社- 维基百科，自由的百科全书"/>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97511" y="1628036"/>
            <a:ext cx="2095520" cy="697054"/>
          </a:xfrm>
          <a:prstGeom prst="rect">
            <a:avLst/>
          </a:prstGeom>
          <a:noFill/>
          <a:extLst>
            <a:ext uri="{909E8E84-426E-40DD-AFC4-6F175D3DCCD1}">
              <a14:hiddenFill xmlns:a14="http://schemas.microsoft.com/office/drawing/2010/main">
                <a:solidFill>
                  <a:srgbClr val="FFFFFF"/>
                </a:solidFill>
              </a14:hiddenFill>
            </a:ext>
          </a:extLst>
        </p:spPr>
      </p:pic>
      <p:sp>
        <p:nvSpPr>
          <p:cNvPr id="45" name="AutoShape 6"/>
          <p:cNvSpPr>
            <a:spLocks noChangeArrowheads="1"/>
          </p:cNvSpPr>
          <p:nvPr/>
        </p:nvSpPr>
        <p:spPr bwMode="auto">
          <a:xfrm>
            <a:off x="1527951" y="5739488"/>
            <a:ext cx="4068119" cy="1027915"/>
          </a:xfrm>
          <a:prstGeom prst="roundRect">
            <a:avLst>
              <a:gd name="adj" fmla="val 6213"/>
            </a:avLst>
          </a:prstGeom>
          <a:solidFill>
            <a:schemeClr val="bg1">
              <a:lumMod val="95000"/>
              <a:alpha val="79999"/>
            </a:schemeClr>
          </a:solidFill>
          <a:ln w="19050">
            <a:solidFill>
              <a:schemeClr val="bg1">
                <a:lumMod val="50000"/>
              </a:schemeClr>
            </a:solidFill>
            <a:prstDash val="sysDot"/>
            <a:round/>
          </a:ln>
        </p:spPr>
        <p:txBody>
          <a:bodyPr wrap="none" anchor="t" anchorCtr="0"/>
          <a:lstStyle>
            <a:lvl1pPr>
              <a:lnSpc>
                <a:spcPct val="150000"/>
              </a:lnSpc>
              <a:spcBef>
                <a:spcPct val="20000"/>
              </a:spcBef>
              <a:buClr>
                <a:srgbClr val="0000FF"/>
              </a:buClr>
              <a:buSzPct val="75000"/>
              <a:buFont typeface="Wingdings" panose="05000000000000000000" pitchFamily="2" charset="2"/>
              <a:buChar char="n"/>
              <a:defRPr sz="2400">
                <a:solidFill>
                  <a:schemeClr val="tx1"/>
                </a:solidFill>
                <a:latin typeface="Arial" panose="020B0604020202020204" pitchFamily="34" charset="0"/>
                <a:ea typeface="黑体" panose="02010609060101010101" pitchFamily="18" charset="-122"/>
              </a:defRPr>
            </a:lvl1pPr>
            <a:lvl2pPr marL="742950" indent="-285750">
              <a:lnSpc>
                <a:spcPct val="150000"/>
              </a:lnSpc>
              <a:spcBef>
                <a:spcPct val="20000"/>
              </a:spcBef>
              <a:buClr>
                <a:srgbClr val="0000FF"/>
              </a:buClr>
              <a:buSzPct val="60000"/>
              <a:buFont typeface="Wingdings" panose="05000000000000000000" pitchFamily="2" charset="2"/>
              <a:buChar char="Ø"/>
              <a:defRPr sz="2000">
                <a:solidFill>
                  <a:schemeClr val="tx1"/>
                </a:solidFill>
                <a:latin typeface="Arial" panose="020B0604020202020204" pitchFamily="34" charset="0"/>
                <a:ea typeface="黑体" panose="02010609060101010101" pitchFamily="18" charset="-122"/>
              </a:defRPr>
            </a:lvl2pPr>
            <a:lvl3pPr marL="1143000" indent="-228600">
              <a:lnSpc>
                <a:spcPct val="150000"/>
              </a:lnSpc>
              <a:spcBef>
                <a:spcPct val="20000"/>
              </a:spcBef>
              <a:buClr>
                <a:srgbClr val="0000FF"/>
              </a:buClr>
              <a:buChar char="•"/>
              <a:defRPr>
                <a:solidFill>
                  <a:schemeClr val="tx1"/>
                </a:solidFill>
                <a:latin typeface="Arial" panose="020B0604020202020204" pitchFamily="34" charset="0"/>
                <a:ea typeface="黑体" panose="02010609060101010101" pitchFamily="18" charset="-122"/>
              </a:defRPr>
            </a:lvl3pPr>
            <a:lvl4pPr marL="1600200" indent="-228600">
              <a:lnSpc>
                <a:spcPct val="150000"/>
              </a:lnSpc>
              <a:spcBef>
                <a:spcPct val="20000"/>
              </a:spcBef>
              <a:buClr>
                <a:srgbClr val="0000FF"/>
              </a:buClr>
              <a:buFont typeface="Arial" panose="020B0604020202020204" pitchFamily="34" charset="0"/>
              <a:buChar char="–"/>
              <a:defRPr sz="1600">
                <a:solidFill>
                  <a:schemeClr val="tx1"/>
                </a:solidFill>
                <a:latin typeface="Arial" panose="020B0604020202020204" pitchFamily="34" charset="0"/>
                <a:ea typeface="黑体" panose="02010609060101010101" pitchFamily="18" charset="-122"/>
              </a:defRPr>
            </a:lvl4pPr>
            <a:lvl5pPr marL="2057400" indent="-228600">
              <a:lnSpc>
                <a:spcPct val="125000"/>
              </a:lnSpc>
              <a:spcBef>
                <a:spcPct val="20000"/>
              </a:spcBef>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5pPr>
            <a:lvl6pPr marL="25146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6pPr>
            <a:lvl7pPr marL="29718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7pPr>
            <a:lvl8pPr marL="34290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8pPr>
            <a:lvl9pPr marL="3886200" indent="-228600" eaLnBrk="0" fontAlgn="base" hangingPunct="0">
              <a:lnSpc>
                <a:spcPct val="125000"/>
              </a:lnSpc>
              <a:spcBef>
                <a:spcPct val="20000"/>
              </a:spcBef>
              <a:spcAft>
                <a:spcPct val="0"/>
              </a:spcAft>
              <a:buClr>
                <a:srgbClr val="0000FF"/>
              </a:buClr>
              <a:buFont typeface="Arial" panose="020B0604020202020204" pitchFamily="34" charset="0"/>
              <a:buChar char="»"/>
              <a:defRPr sz="1400">
                <a:solidFill>
                  <a:schemeClr val="tx1"/>
                </a:solidFill>
                <a:latin typeface="Arial" panose="020B0604020202020204" pitchFamily="34" charset="0"/>
                <a:ea typeface="黑体" panose="02010609060101010101" pitchFamily="18" charset="-122"/>
              </a:defRPr>
            </a:lvl9pPr>
          </a:lstStyle>
          <a:p>
            <a:pPr>
              <a:spcBef>
                <a:spcPct val="0"/>
              </a:spcBef>
              <a:buNone/>
            </a:pPr>
            <a:endParaRPr lang="zh-CN" altLang="en-US" sz="1600" dirty="0">
              <a:solidFill>
                <a:prstClr val="black"/>
              </a:solidFill>
              <a:latin typeface="微软雅黑" panose="020B0503020204020204" pitchFamily="34" charset="-122"/>
              <a:ea typeface="微软雅黑" panose="020B0503020204020204" pitchFamily="34" charset="-122"/>
            </a:endParaRPr>
          </a:p>
        </p:txBody>
      </p:sp>
      <p:sp>
        <p:nvSpPr>
          <p:cNvPr id="46" name="文本框 45"/>
          <p:cNvSpPr txBox="1"/>
          <p:nvPr/>
        </p:nvSpPr>
        <p:spPr>
          <a:xfrm>
            <a:off x="1718451" y="5738880"/>
            <a:ext cx="3877619" cy="1077218"/>
          </a:xfrm>
          <a:prstGeom prst="rect">
            <a:avLst/>
          </a:prstGeom>
          <a:noFill/>
        </p:spPr>
        <p:txBody>
          <a:bodyPr wrap="square" rtlCol="0">
            <a:spAutoFit/>
          </a:bodyPr>
          <a:lstStyle/>
          <a:p>
            <a:pPr algn="just"/>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月</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日，腾讯发言人表示，该公司有计划开发类似</a:t>
            </a:r>
            <a:r>
              <a:rPr lang="en-US" altLang="zh-CN" sz="1600" dirty="0" err="1">
                <a:latin typeface="微软雅黑" panose="020B0503020204020204" pitchFamily="34" charset="-122"/>
                <a:ea typeface="微软雅黑" panose="020B0503020204020204" pitchFamily="34" charset="-122"/>
              </a:rPr>
              <a:t>ChatGPT</a:t>
            </a:r>
            <a:r>
              <a:rPr lang="zh-CN" altLang="en-US" sz="1600" dirty="0">
                <a:latin typeface="微软雅黑" panose="020B0503020204020204" pitchFamily="34" charset="-122"/>
                <a:ea typeface="微软雅黑" panose="020B0503020204020204" pitchFamily="34" charset="-122"/>
              </a:rPr>
              <a:t>的工具，以及人工智能生成内容（</a:t>
            </a:r>
            <a:r>
              <a:rPr lang="en-US" altLang="zh-CN" sz="1600" dirty="0">
                <a:latin typeface="微软雅黑" panose="020B0503020204020204" pitchFamily="34" charset="-122"/>
                <a:ea typeface="微软雅黑" panose="020B0503020204020204" pitchFamily="34" charset="-122"/>
              </a:rPr>
              <a:t>AIGC</a:t>
            </a:r>
            <a:r>
              <a:rPr lang="zh-CN" altLang="en-US" sz="1600" dirty="0">
                <a:latin typeface="微软雅黑" panose="020B0503020204020204" pitchFamily="34" charset="-122"/>
                <a:ea typeface="微软雅黑" panose="020B0503020204020204" pitchFamily="34" charset="-122"/>
              </a:rPr>
              <a:t>）工具，并已经展开研发工作。</a:t>
            </a:r>
            <a:endParaRPr lang="zh-CN" altLang="en-US" sz="1600" dirty="0">
              <a:latin typeface="微软雅黑" panose="020B0503020204020204" pitchFamily="34" charset="-122"/>
              <a:ea typeface="微软雅黑" panose="020B0503020204020204" pitchFamily="34" charset="-122"/>
            </a:endParaRPr>
          </a:p>
        </p:txBody>
      </p:sp>
      <p:pic>
        <p:nvPicPr>
          <p:cNvPr id="1028" name="Picture 4" descr="upload.wikimedia.org/wikipedia/commons/thumb/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6060" y="6055750"/>
            <a:ext cx="1370888" cy="257208"/>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239896" y="1526805"/>
            <a:ext cx="11714614" cy="1200329"/>
          </a:xfrm>
          <a:prstGeom prst="rect">
            <a:avLst/>
          </a:prstGeom>
          <a:solidFill>
            <a:schemeClr val="accent1">
              <a:lumMod val="40000"/>
              <a:lumOff val="60000"/>
            </a:schemeClr>
          </a:solidFill>
          <a:ln w="28575">
            <a:solidFill>
              <a:schemeClr val="tx1"/>
            </a:solidFill>
          </a:ln>
          <a:scene3d>
            <a:camera prst="orthographicFront"/>
            <a:lightRig rig="threePt" dir="t"/>
          </a:scene3d>
          <a:sp3d>
            <a:bevelT/>
          </a:sp3d>
        </p:spPr>
        <p:txBody>
          <a:bodyPr wrap="square">
            <a:spAutoFit/>
          </a:bodyPr>
          <a:lstStyle/>
          <a:p>
            <a:pPr>
              <a:lnSpc>
                <a:spcPct val="150000"/>
              </a:lnSpc>
            </a:pPr>
            <a:r>
              <a:rPr lang="en-US" altLang="zh-CN" sz="2400" dirty="0">
                <a:latin typeface="微软雅黑" panose="020B0503020204020204" pitchFamily="34" charset="-122"/>
                <a:ea typeface="微软雅黑" panose="020B0503020204020204" pitchFamily="34" charset="-122"/>
              </a:rPr>
              <a:t>4</a:t>
            </a:r>
            <a:r>
              <a:rPr lang="zh-CN" altLang="en-US" sz="2400" dirty="0">
                <a:latin typeface="微软雅黑" panose="020B0503020204020204" pitchFamily="34" charset="-122"/>
                <a:ea typeface="微软雅黑" panose="020B0503020204020204" pitchFamily="34" charset="-122"/>
              </a:rPr>
              <a:t>月</a:t>
            </a:r>
            <a:r>
              <a:rPr lang="en-US" altLang="zh-CN" sz="2400" dirty="0">
                <a:latin typeface="微软雅黑" panose="020B0503020204020204" pitchFamily="34" charset="-122"/>
                <a:ea typeface="微软雅黑" panose="020B0503020204020204" pitchFamily="34" charset="-122"/>
              </a:rPr>
              <a:t>28</a:t>
            </a:r>
            <a:r>
              <a:rPr lang="zh-CN" altLang="en-US" sz="2400" dirty="0">
                <a:latin typeface="微软雅黑" panose="020B0503020204020204" pitchFamily="34" charset="-122"/>
                <a:ea typeface="微软雅黑" panose="020B0503020204020204" pitchFamily="34" charset="-122"/>
              </a:rPr>
              <a:t>日，中共中央政治局召开会议，分析研究当前经济形势和经济工作。会议提出要</a:t>
            </a:r>
            <a:r>
              <a:rPr lang="zh-CN" altLang="en-US" sz="2400" b="1" dirty="0">
                <a:latin typeface="微软雅黑" panose="020B0503020204020204" pitchFamily="34" charset="-122"/>
                <a:ea typeface="微软雅黑" panose="020B0503020204020204" pitchFamily="34" charset="-122"/>
              </a:rPr>
              <a:t>重视通用人工智能发展，营造创新生态，重视防范风险</a:t>
            </a:r>
            <a:r>
              <a:rPr lang="zh-CN" altLang="en-US" sz="2400" dirty="0">
                <a:latin typeface="微软雅黑" panose="020B0503020204020204" pitchFamily="34" charset="-122"/>
                <a:ea typeface="微软雅黑" panose="020B0503020204020204" pitchFamily="34" charset="-122"/>
              </a:rPr>
              <a:t>。</a:t>
            </a:r>
            <a:endParaRPr lang="zh-CN" altLang="en-US" sz="2400" dirty="0">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13095" y="2638941"/>
            <a:ext cx="4676775" cy="3790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48776" y="3375346"/>
            <a:ext cx="6789790" cy="26735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7" name="矩形 46"/>
          <p:cNvSpPr/>
          <p:nvPr/>
        </p:nvSpPr>
        <p:spPr>
          <a:xfrm>
            <a:off x="228232" y="4184406"/>
            <a:ext cx="11714614" cy="2400657"/>
          </a:xfrm>
          <a:prstGeom prst="rect">
            <a:avLst/>
          </a:prstGeom>
          <a:solidFill>
            <a:schemeClr val="accent1">
              <a:lumMod val="40000"/>
              <a:lumOff val="60000"/>
            </a:schemeClr>
          </a:solidFill>
          <a:ln w="28575">
            <a:solidFill>
              <a:schemeClr val="tx1"/>
            </a:solidFill>
          </a:ln>
          <a:scene3d>
            <a:camera prst="orthographicFront"/>
            <a:lightRig rig="threePt" dir="t"/>
          </a:scene3d>
          <a:sp3d>
            <a:bevelT/>
          </a:sp3d>
        </p:spPr>
        <p:txBody>
          <a:bodyPr wrap="square">
            <a:spAutoFit/>
          </a:bodyPr>
          <a:lstStyle/>
          <a:p>
            <a:pPr>
              <a:lnSpc>
                <a:spcPct val="150000"/>
              </a:lnSpc>
            </a:pPr>
            <a:r>
              <a:rPr lang="en-US" altLang="zh-CN" sz="2000" dirty="0" smtClean="0">
                <a:latin typeface="微软雅黑" panose="020B0503020204020204" pitchFamily="34" charset="-122"/>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月</a:t>
            </a:r>
            <a:r>
              <a:rPr lang="en-US" altLang="zh-CN" sz="2000" dirty="0" smtClean="0">
                <a:latin typeface="微软雅黑" panose="020B0503020204020204" pitchFamily="34" charset="-122"/>
                <a:ea typeface="微软雅黑" panose="020B0503020204020204" pitchFamily="34" charset="-122"/>
              </a:rPr>
              <a:t>12</a:t>
            </a:r>
            <a:r>
              <a:rPr lang="zh-CN" altLang="en-US" sz="2000" dirty="0" smtClean="0">
                <a:latin typeface="微软雅黑" panose="020B0503020204020204" pitchFamily="34" charset="-122"/>
                <a:ea typeface="微软雅黑" panose="020B0503020204020204" pitchFamily="34" charset="-122"/>
              </a:rPr>
              <a:t>日，</a:t>
            </a:r>
            <a:r>
              <a:rPr lang="zh-CN" altLang="en-US" sz="2000" b="1" dirty="0" smtClean="0">
                <a:latin typeface="微软雅黑" panose="020B0503020204020204" pitchFamily="34" charset="-122"/>
                <a:ea typeface="微软雅黑" panose="020B0503020204020204" pitchFamily="34" charset="-122"/>
              </a:rPr>
              <a:t>北京</a:t>
            </a:r>
            <a:r>
              <a:rPr lang="zh-CN" altLang="en-US" sz="2000" b="1" dirty="0">
                <a:latin typeface="微软雅黑" panose="020B0503020204020204" pitchFamily="34" charset="-122"/>
                <a:ea typeface="微软雅黑" panose="020B0503020204020204" pitchFamily="34" charset="-122"/>
              </a:rPr>
              <a:t>就促进</a:t>
            </a:r>
            <a:r>
              <a:rPr lang="en-US" altLang="zh-CN" sz="2000" b="1" dirty="0">
                <a:latin typeface="微软雅黑" panose="020B0503020204020204" pitchFamily="34" charset="-122"/>
                <a:ea typeface="微软雅黑" panose="020B0503020204020204" pitchFamily="34" charset="-122"/>
              </a:rPr>
              <a:t>AGI</a:t>
            </a:r>
            <a:r>
              <a:rPr lang="zh-CN" altLang="en-US" sz="2000" b="1" dirty="0">
                <a:latin typeface="微软雅黑" panose="020B0503020204020204" pitchFamily="34" charset="-122"/>
                <a:ea typeface="微软雅黑" panose="020B0503020204020204" pitchFamily="34" charset="-122"/>
              </a:rPr>
              <a:t>创新发展措施征集</a:t>
            </a:r>
            <a:r>
              <a:rPr lang="zh-CN" altLang="en-US" sz="2000" b="1" dirty="0" smtClean="0">
                <a:latin typeface="微软雅黑" panose="020B0503020204020204" pitchFamily="34" charset="-122"/>
                <a:ea typeface="微软雅黑" panose="020B0503020204020204" pitchFamily="34" charset="-122"/>
              </a:rPr>
              <a:t>意见：  五大方向（</a:t>
            </a:r>
            <a:r>
              <a:rPr lang="en-US" altLang="zh-CN" sz="2000" b="1" dirty="0">
                <a:latin typeface="微软雅黑" panose="020B0503020204020204" pitchFamily="34" charset="-122"/>
                <a:ea typeface="微软雅黑" panose="020B0503020204020204" pitchFamily="34" charset="-122"/>
              </a:rPr>
              <a:t>21</a:t>
            </a:r>
            <a:r>
              <a:rPr lang="zh-CN" altLang="en-US" sz="2000" b="1" dirty="0">
                <a:latin typeface="微软雅黑" panose="020B0503020204020204" pitchFamily="34" charset="-122"/>
                <a:ea typeface="微软雅黑" panose="020B0503020204020204" pitchFamily="34" charset="-122"/>
              </a:rPr>
              <a:t>条措施</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1</a:t>
            </a:r>
            <a:r>
              <a:rPr lang="zh-CN" altLang="en-US" sz="2000" dirty="0" smtClean="0">
                <a:latin typeface="微软雅黑" panose="020B0503020204020204" pitchFamily="34" charset="-122"/>
                <a:ea typeface="微软雅黑" panose="020B0503020204020204" pitchFamily="34" charset="-122"/>
              </a:rPr>
              <a:t>）加强</a:t>
            </a:r>
            <a:r>
              <a:rPr lang="zh-CN" altLang="en-US" sz="2000" dirty="0">
                <a:latin typeface="微软雅黑" panose="020B0503020204020204" pitchFamily="34" charset="-122"/>
                <a:ea typeface="微软雅黑" panose="020B0503020204020204" pitchFamily="34" charset="-122"/>
              </a:rPr>
              <a:t>算力资源统筹供给</a:t>
            </a:r>
            <a:r>
              <a:rPr lang="zh-CN" altLang="en-US" sz="2000" dirty="0" smtClean="0">
                <a:latin typeface="微软雅黑" panose="020B0503020204020204" pitchFamily="34" charset="-122"/>
                <a:ea typeface="微软雅黑" panose="020B0503020204020204" pitchFamily="34" charset="-122"/>
              </a:rPr>
              <a:t>能力；</a:t>
            </a:r>
            <a:r>
              <a:rPr lang="en-US" altLang="zh-CN" sz="2000" dirty="0" smtClean="0">
                <a:latin typeface="微软雅黑" panose="020B0503020204020204" pitchFamily="34" charset="-122"/>
                <a:ea typeface="微软雅黑" panose="020B0503020204020204" pitchFamily="34" charset="-122"/>
              </a:rPr>
              <a:t>2</a:t>
            </a:r>
            <a:r>
              <a:rPr lang="zh-CN" altLang="en-US" sz="2000" dirty="0" smtClean="0">
                <a:latin typeface="微软雅黑" panose="020B0503020204020204" pitchFamily="34" charset="-122"/>
                <a:ea typeface="微软雅黑" panose="020B0503020204020204" pitchFamily="34" charset="-122"/>
              </a:rPr>
              <a:t>）提升</a:t>
            </a:r>
            <a:r>
              <a:rPr lang="zh-CN" altLang="en-US" sz="2000" dirty="0">
                <a:latin typeface="微软雅黑" panose="020B0503020204020204" pitchFamily="34" charset="-122"/>
                <a:ea typeface="微软雅黑" panose="020B0503020204020204" pitchFamily="34" charset="-122"/>
              </a:rPr>
              <a:t>高质量数据要素供给</a:t>
            </a:r>
            <a:r>
              <a:rPr lang="zh-CN" altLang="en-US" sz="2000" dirty="0" smtClean="0">
                <a:latin typeface="微软雅黑" panose="020B0503020204020204" pitchFamily="34" charset="-122"/>
                <a:ea typeface="微软雅黑" panose="020B0503020204020204" pitchFamily="34" charset="-122"/>
              </a:rPr>
              <a:t>能力；</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3</a:t>
            </a:r>
            <a:r>
              <a:rPr lang="zh-CN" altLang="en-US" sz="2000" dirty="0" smtClean="0">
                <a:latin typeface="微软雅黑" panose="020B0503020204020204" pitchFamily="34" charset="-122"/>
                <a:ea typeface="微软雅黑" panose="020B0503020204020204" pitchFamily="34" charset="-122"/>
              </a:rPr>
              <a:t>）系统</a:t>
            </a:r>
            <a:r>
              <a:rPr lang="zh-CN" altLang="en-US" sz="2000" dirty="0">
                <a:latin typeface="微软雅黑" panose="020B0503020204020204" pitchFamily="34" charset="-122"/>
                <a:ea typeface="微软雅黑" panose="020B0503020204020204" pitchFamily="34" charset="-122"/>
              </a:rPr>
              <a:t>布局大模型技术体系，持续探索通用人工智能</a:t>
            </a:r>
            <a:r>
              <a:rPr lang="zh-CN" altLang="en-US" sz="2000" dirty="0" smtClean="0">
                <a:latin typeface="微软雅黑" panose="020B0503020204020204" pitchFamily="34" charset="-122"/>
                <a:ea typeface="微软雅黑" panose="020B0503020204020204" pitchFamily="34" charset="-122"/>
              </a:rPr>
              <a:t>路径；</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4</a:t>
            </a:r>
            <a:r>
              <a:rPr lang="zh-CN" altLang="en-US" sz="2000" dirty="0" smtClean="0">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推动</a:t>
            </a:r>
            <a:r>
              <a:rPr lang="zh-CN" altLang="en-US" sz="2000" dirty="0">
                <a:solidFill>
                  <a:srgbClr val="FF0000"/>
                </a:solidFill>
                <a:latin typeface="微软雅黑" panose="020B0503020204020204" pitchFamily="34" charset="-122"/>
                <a:ea typeface="微软雅黑" panose="020B0503020204020204" pitchFamily="34" charset="-122"/>
              </a:rPr>
              <a:t>通用人工智能技术创新场景</a:t>
            </a:r>
            <a:r>
              <a:rPr lang="zh-CN" altLang="en-US" sz="2000" dirty="0" smtClean="0">
                <a:solidFill>
                  <a:srgbClr val="FF0000"/>
                </a:solidFill>
                <a:latin typeface="微软雅黑" panose="020B0503020204020204" pitchFamily="34" charset="-122"/>
                <a:ea typeface="微软雅黑" panose="020B0503020204020204" pitchFamily="34" charset="-122"/>
              </a:rPr>
              <a:t>应用</a:t>
            </a:r>
            <a:r>
              <a:rPr lang="zh-CN" altLang="en-US"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a:p>
            <a:pPr>
              <a:lnSpc>
                <a:spcPct val="150000"/>
              </a:lnSpc>
            </a:pPr>
            <a:r>
              <a:rPr lang="en-US" altLang="zh-CN" sz="2000" dirty="0" smtClean="0">
                <a:latin typeface="微软雅黑" panose="020B0503020204020204" pitchFamily="34" charset="-122"/>
                <a:ea typeface="微软雅黑" panose="020B0503020204020204" pitchFamily="34" charset="-122"/>
              </a:rPr>
              <a:t>5</a:t>
            </a:r>
            <a:r>
              <a:rPr lang="zh-CN" altLang="en-US" sz="2000" dirty="0" smtClean="0">
                <a:latin typeface="微软雅黑" panose="020B0503020204020204" pitchFamily="34" charset="-122"/>
                <a:ea typeface="微软雅黑" panose="020B0503020204020204" pitchFamily="34" charset="-122"/>
              </a:rPr>
              <a:t>）</a:t>
            </a:r>
            <a:r>
              <a:rPr lang="zh-CN" altLang="en-US" sz="2000" dirty="0" smtClean="0">
                <a:solidFill>
                  <a:srgbClr val="FF0000"/>
                </a:solidFill>
                <a:latin typeface="微软雅黑" panose="020B0503020204020204" pitchFamily="34" charset="-122"/>
                <a:ea typeface="微软雅黑" panose="020B0503020204020204" pitchFamily="34" charset="-122"/>
              </a:rPr>
              <a:t>探索</a:t>
            </a:r>
            <a:r>
              <a:rPr lang="zh-CN" altLang="en-US" sz="2000" dirty="0">
                <a:solidFill>
                  <a:srgbClr val="FF0000"/>
                </a:solidFill>
                <a:latin typeface="微软雅黑" panose="020B0503020204020204" pitchFamily="34" charset="-122"/>
                <a:ea typeface="微软雅黑" panose="020B0503020204020204" pitchFamily="34" charset="-122"/>
              </a:rPr>
              <a:t>营造包容审慎的监管</a:t>
            </a:r>
            <a:r>
              <a:rPr lang="zh-CN" altLang="en-US" sz="2000" dirty="0" smtClean="0">
                <a:solidFill>
                  <a:srgbClr val="FF0000"/>
                </a:solidFill>
                <a:latin typeface="微软雅黑" panose="020B0503020204020204" pitchFamily="34" charset="-122"/>
                <a:ea typeface="微软雅黑" panose="020B0503020204020204" pitchFamily="34" charset="-122"/>
              </a:rPr>
              <a:t>环境</a:t>
            </a:r>
            <a:r>
              <a:rPr lang="zh-CN" altLang="en-US"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ppt_x"/>
                                          </p:val>
                                        </p:tav>
                                        <p:tav tm="100000">
                                          <p:val>
                                            <p:strVal val="#ppt_x"/>
                                          </p:val>
                                        </p:tav>
                                      </p:tavLst>
                                    </p:anim>
                                    <p:anim calcmode="lin" valueType="num">
                                      <p:cBhvr additive="base">
                                        <p:cTn id="8"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additive="base">
                                        <p:cTn id="19" dur="500" fill="hold"/>
                                        <p:tgtEl>
                                          <p:spTgt spid="1027"/>
                                        </p:tgtEl>
                                        <p:attrNameLst>
                                          <p:attrName>ppt_x</p:attrName>
                                        </p:attrNameLst>
                                      </p:cBhvr>
                                      <p:tavLst>
                                        <p:tav tm="0">
                                          <p:val>
                                            <p:strVal val="#ppt_x"/>
                                          </p:val>
                                        </p:tav>
                                        <p:tav tm="100000">
                                          <p:val>
                                            <p:strVal val="#ppt_x"/>
                                          </p:val>
                                        </p:tav>
                                      </p:tavLst>
                                    </p:anim>
                                    <p:anim calcmode="lin" valueType="num">
                                      <p:cBhvr additive="base">
                                        <p:cTn id="20" dur="500" fill="hold"/>
                                        <p:tgtEl>
                                          <p:spTgt spid="102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fill="hold"/>
                                        <p:tgtEl>
                                          <p:spTgt spid="47"/>
                                        </p:tgtEl>
                                        <p:attrNameLst>
                                          <p:attrName>ppt_x</p:attrName>
                                        </p:attrNameLst>
                                      </p:cBhvr>
                                      <p:tavLst>
                                        <p:tav tm="0">
                                          <p:val>
                                            <p:strVal val="#ppt_x"/>
                                          </p:val>
                                        </p:tav>
                                        <p:tav tm="100000">
                                          <p:val>
                                            <p:strVal val="#ppt_x"/>
                                          </p:val>
                                        </p:tav>
                                      </p:tavLst>
                                    </p:anim>
                                    <p:anim calcmode="lin" valueType="num">
                                      <p:cBhvr additive="base">
                                        <p:cTn id="26" dur="500" fill="hold"/>
                                        <p:tgtEl>
                                          <p:spTgt spid="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203326" y="91979"/>
            <a:ext cx="1641475" cy="595869"/>
          </a:xfrm>
          <a:prstGeom prst="rect">
            <a:avLst/>
          </a:prstGeom>
          <a:noFill/>
        </p:spPr>
        <p:txBody>
          <a:bodyPr wrap="none" lIns="0" tIns="0" rIns="0" bIns="45720" rtlCol="0">
            <a:spAutoFit/>
          </a:bodyPr>
          <a:lstStyle/>
          <a:p>
            <a:pPr>
              <a:lnSpc>
                <a:spcPts val="4700"/>
              </a:lnSpc>
            </a:pPr>
            <a:r>
              <a:rPr lang="zh-CN" altLang="en-US"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汇报提纲</a:t>
            </a:r>
            <a:endParaRPr lang="en-US" altLang="zh-CN" sz="3200" b="1"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TextBox 1"/>
          <p:cNvSpPr txBox="1"/>
          <p:nvPr/>
        </p:nvSpPr>
        <p:spPr>
          <a:xfrm>
            <a:off x="885407" y="1193801"/>
            <a:ext cx="6896100" cy="5187315"/>
          </a:xfrm>
          <a:prstGeom prst="rect">
            <a:avLst/>
          </a:prstGeom>
          <a:noFill/>
        </p:spPr>
        <p:txBody>
          <a:bodyPr wrap="square" lIns="0" tIns="0" rIns="0" bIns="45720" rtlCol="0">
            <a:spAutoFit/>
          </a:bodyPr>
          <a:lstStyle/>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rPr>
              <a:t>ChatGPT</a:t>
            </a:r>
            <a:r>
              <a:rPr lang="zh-CN" altLang="en-US" sz="2665" b="1" dirty="0" err="1">
                <a:solidFill>
                  <a:schemeClr val="bg2">
                    <a:lumMod val="90000"/>
                  </a:schemeClr>
                </a:solidFill>
                <a:latin typeface="微软雅黑" panose="020B0503020204020204" pitchFamily="34" charset="-122"/>
                <a:ea typeface="微软雅黑" panose="020B0503020204020204" pitchFamily="34" charset="-122"/>
              </a:rPr>
              <a:t>简介</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latin typeface="微软雅黑" panose="020B0503020204020204" pitchFamily="34" charset="-122"/>
                <a:ea typeface="微软雅黑" panose="020B0503020204020204" pitchFamily="34" charset="-122"/>
              </a:rPr>
              <a:t>ChatGPT</a:t>
            </a:r>
            <a:r>
              <a:rPr lang="zh-CN" altLang="en-US" sz="2665" b="1" dirty="0">
                <a:latin typeface="微软雅黑" panose="020B0503020204020204" pitchFamily="34" charset="-122"/>
                <a:ea typeface="微软雅黑" panose="020B0503020204020204" pitchFamily="34" charset="-122"/>
              </a:rPr>
              <a:t>的原理与技术</a:t>
            </a:r>
            <a:endParaRPr lang="en-US" altLang="zh-CN" sz="2665"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solidFill>
                  <a:srgbClr val="FF0000"/>
                </a:solidFill>
                <a:latin typeface="微软雅黑" panose="020B0503020204020204" pitchFamily="34" charset="-122"/>
                <a:ea typeface="微软雅黑" panose="020B0503020204020204" pitchFamily="34" charset="-122"/>
              </a:rPr>
              <a:t>聊天机器人的演变</a:t>
            </a:r>
            <a:endParaRPr lang="en-US" altLang="zh-CN" sz="2400" b="1" dirty="0">
              <a:solidFill>
                <a:srgbClr val="FF0000"/>
              </a:solidFill>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zh-CN" altLang="en-US" sz="2400" b="1" dirty="0">
                <a:latin typeface="微软雅黑" panose="020B0503020204020204" pitchFamily="34" charset="-122"/>
                <a:ea typeface="微软雅黑" panose="020B0503020204020204" pitchFamily="34" charset="-122"/>
              </a:rPr>
              <a:t>深入剖析</a:t>
            </a:r>
            <a:r>
              <a:rPr lang="en-US" altLang="zh-CN" sz="2400" b="1" dirty="0" err="1">
                <a:latin typeface="微软雅黑" panose="020B0503020204020204" pitchFamily="34" charset="-122"/>
                <a:ea typeface="微软雅黑" panose="020B0503020204020204" pitchFamily="34" charset="-122"/>
              </a:rPr>
              <a:t>ChatGPT</a:t>
            </a:r>
            <a:endParaRPr lang="en-US" altLang="zh-CN" sz="2400" b="1" dirty="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en-US" altLang="zh-CN" sz="2400" b="1" dirty="0" err="1">
                <a:latin typeface="微软雅黑" panose="020B0503020204020204" pitchFamily="34" charset="-122"/>
                <a:ea typeface="微软雅黑" panose="020B0503020204020204" pitchFamily="34" charset="-122"/>
              </a:rPr>
              <a:t>ChatGPT</a:t>
            </a:r>
            <a:r>
              <a:rPr lang="zh-CN" altLang="en-US" sz="2400" b="1" dirty="0">
                <a:latin typeface="微软雅黑" panose="020B0503020204020204" pitchFamily="34" charset="-122"/>
                <a:ea typeface="微软雅黑" panose="020B0503020204020204" pitchFamily="34" charset="-122"/>
              </a:rPr>
              <a:t>的优势与</a:t>
            </a:r>
            <a:r>
              <a:rPr lang="zh-CN" altLang="en-US" sz="2400" b="1" dirty="0" smtClean="0">
                <a:latin typeface="微软雅黑" panose="020B0503020204020204" pitchFamily="34" charset="-122"/>
                <a:ea typeface="微软雅黑" panose="020B0503020204020204" pitchFamily="34" charset="-122"/>
              </a:rPr>
              <a:t>不足</a:t>
            </a:r>
            <a:endParaRPr lang="en-US" altLang="zh-CN" sz="2400" b="1" dirty="0" smtClean="0">
              <a:latin typeface="微软雅黑" panose="020B0503020204020204" pitchFamily="34" charset="-122"/>
              <a:ea typeface="微软雅黑" panose="020B0503020204020204" pitchFamily="34" charset="-122"/>
            </a:endParaRPr>
          </a:p>
          <a:p>
            <a:pPr marL="914400" lvl="1" indent="-457200">
              <a:lnSpc>
                <a:spcPct val="150000"/>
              </a:lnSpc>
              <a:spcBef>
                <a:spcPts val="600"/>
              </a:spcBef>
              <a:buFont typeface="Wingdings" panose="05000000000000000000" pitchFamily="2" charset="2"/>
              <a:buChar char="n"/>
            </a:pPr>
            <a:r>
              <a:rPr lang="en-US" sz="2400" b="1" dirty="0" smtClean="0">
                <a:latin typeface="微软雅黑" panose="020B0503020204020204" pitchFamily="34" charset="-122"/>
                <a:ea typeface="微软雅黑" panose="020B0503020204020204" pitchFamily="34" charset="-122"/>
              </a:rPr>
              <a:t>GPT4</a:t>
            </a:r>
            <a:r>
              <a:rPr lang="zh-CN" altLang="en-US" sz="2400" b="1" dirty="0" smtClean="0">
                <a:latin typeface="微软雅黑" panose="020B0503020204020204" pitchFamily="34" charset="-122"/>
                <a:ea typeface="微软雅黑" panose="020B0503020204020204" pitchFamily="34" charset="-122"/>
              </a:rPr>
              <a:t>的提升</a:t>
            </a:r>
            <a:endParaRPr lang="en-US" altLang="zh-CN" sz="2400" b="1" dirty="0">
              <a:latin typeface="微软雅黑" panose="020B0503020204020204" pitchFamily="34" charset="-122"/>
              <a:ea typeface="微软雅黑" panose="020B0503020204020204" pitchFamily="34" charset="-122"/>
            </a:endParaRPr>
          </a:p>
          <a:p>
            <a:pPr marL="457200" indent="-457200">
              <a:lnSpc>
                <a:spcPct val="200000"/>
              </a:lnSpc>
              <a:spcBef>
                <a:spcPts val="600"/>
              </a:spcBef>
              <a:buFont typeface="Wingdings" panose="05000000000000000000" pitchFamily="2" charset="2"/>
              <a:buChar char="n"/>
            </a:pPr>
            <a:r>
              <a:rPr lang="en-US" altLang="zh-CN" sz="2665" b="1" dirty="0" err="1">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rPr>
              <a:t>ChatGPT</a:t>
            </a:r>
            <a:r>
              <a:rPr lang="zh-CN" altLang="en-US" sz="2665" b="1" dirty="0">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rPr>
              <a:t>带来的机会与挑战</a:t>
            </a:r>
            <a:endParaRPr lang="en-US" altLang="zh-CN" sz="2665" b="1" dirty="0">
              <a:solidFill>
                <a:schemeClr val="bg2">
                  <a:lumMod val="90000"/>
                </a:schemeClr>
              </a:solidFill>
              <a:latin typeface="微软雅黑" panose="020B0503020204020204" pitchFamily="34" charset="-122"/>
              <a:ea typeface="微软雅黑" panose="020B0503020204020204" pitchFamily="34" charset="-122"/>
              <a:cs typeface="黑体" panose="02010609060101010101" pitchFamily="18" charset="-122"/>
            </a:endParaRPr>
          </a:p>
        </p:txBody>
      </p:sp>
      <p:sp>
        <p:nvSpPr>
          <p:cNvPr id="6"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66298" y="39571"/>
            <a:ext cx="3077520" cy="920856"/>
          </a:xfrm>
        </p:spPr>
        <p:txBody>
          <a:bodyPr>
            <a:normAutofit/>
          </a:bodyPr>
          <a:lstStyle/>
          <a:p>
            <a:r>
              <a:rPr lang="zh-CN" altLang="en-US" sz="2800" b="1" dirty="0">
                <a:latin typeface="微软雅黑" panose="020B0503020204020204" pitchFamily="34" charset="-122"/>
                <a:ea typeface="微软雅黑" panose="020B0503020204020204" pitchFamily="34" charset="-122"/>
              </a:rPr>
              <a:t>什么是</a:t>
            </a:r>
            <a:r>
              <a:rPr lang="en-US" altLang="zh-CN" sz="2800" b="1" dirty="0" err="1">
                <a:latin typeface="微软雅黑" panose="020B0503020204020204" pitchFamily="34" charset="-122"/>
                <a:ea typeface="微软雅黑" panose="020B0503020204020204" pitchFamily="34" charset="-122"/>
              </a:rPr>
              <a:t>ChatGPT</a:t>
            </a:r>
            <a:endParaRPr lang="zh-CN" altLang="en-US" sz="2800" b="1" dirty="0">
              <a:latin typeface="微软雅黑" panose="020B0503020204020204" pitchFamily="34" charset="-122"/>
              <a:ea typeface="微软雅黑" panose="020B0503020204020204" pitchFamily="34" charset="-122"/>
            </a:endParaRPr>
          </a:p>
        </p:txBody>
      </p:sp>
      <p:sp>
        <p:nvSpPr>
          <p:cNvPr id="4" name="圆角矩形 6"/>
          <p:cNvSpPr/>
          <p:nvPr/>
        </p:nvSpPr>
        <p:spPr bwMode="auto">
          <a:xfrm>
            <a:off x="580477" y="1298711"/>
            <a:ext cx="11031046" cy="1130590"/>
          </a:xfrm>
          <a:prstGeom prst="roundRect">
            <a:avLst/>
          </a:prstGeom>
          <a:noFill/>
          <a:ln w="19050" cap="flat" cmpd="sng" algn="ctr">
            <a:solidFill>
              <a:srgbClr val="002060"/>
            </a:solidFill>
            <a:prstDash val="solid"/>
            <a:round/>
            <a:headEnd type="none" w="med" len="med"/>
            <a:tailEnd type="none" w="med" len="sm"/>
          </a:ln>
          <a:effectLst/>
        </p:spPr>
        <p:txBody>
          <a:bodyPr rot="0" spcFirstLastPara="0" vertOverflow="overflow" horzOverflow="overflow" vert="horz" wrap="none" lIns="91440" tIns="45720" rIns="91440" bIns="45720" numCol="1" spcCol="0" rtlCol="0" fromWordArt="0" anchor="ctr" anchorCtr="0" forceAA="0" compatLnSpc="1">
            <a:noAutofit/>
          </a:bodyPr>
          <a:lstStyle/>
          <a:p>
            <a:pPr algn="ctr" fontAlgn="base" latinLnBrk="1">
              <a:lnSpc>
                <a:spcPct val="80000"/>
              </a:lnSpc>
              <a:spcBef>
                <a:spcPct val="50000"/>
              </a:spcBef>
              <a:spcAft>
                <a:spcPct val="0"/>
              </a:spcAft>
              <a:buClr>
                <a:srgbClr val="FF0000"/>
              </a:buClr>
            </a:pPr>
            <a:endParaRPr kumimoji="1" lang="zh-CN" altLang="en-US" sz="2000" dirty="0">
              <a:solidFill>
                <a:srgbClr val="C00000"/>
              </a:solidFill>
              <a:latin typeface="微软雅黑" panose="020B0503020204020204" pitchFamily="34" charset="-122"/>
              <a:ea typeface="微软雅黑" panose="020B0503020204020204" pitchFamily="34" charset="-122"/>
              <a:cs typeface="Tahoma" panose="020B0604030504040204" pitchFamily="34" charset="0"/>
            </a:endParaRPr>
          </a:p>
        </p:txBody>
      </p:sp>
      <p:sp>
        <p:nvSpPr>
          <p:cNvPr id="5" name="矩形 4"/>
          <p:cNvSpPr/>
          <p:nvPr/>
        </p:nvSpPr>
        <p:spPr>
          <a:xfrm>
            <a:off x="1270611" y="1138673"/>
            <a:ext cx="10163814" cy="1323439"/>
          </a:xfrm>
          <a:prstGeom prst="rect">
            <a:avLst/>
          </a:prstGeom>
        </p:spPr>
        <p:txBody>
          <a:bodyPr wrap="square">
            <a:spAutoFit/>
          </a:bodyPr>
          <a:lstStyle/>
          <a:p>
            <a:pPr algn="just">
              <a:lnSpc>
                <a:spcPct val="200000"/>
              </a:lnSpc>
            </a:pP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产品层面：</a:t>
            </a:r>
            <a:r>
              <a:rPr lang="en-US" altLang="zh-CN" sz="2000" b="1" dirty="0" err="1">
                <a:solidFill>
                  <a:srgbClr val="002060"/>
                </a:solidFill>
                <a:latin typeface="微软雅黑" panose="020B0503020204020204" pitchFamily="34" charset="-122"/>
                <a:ea typeface="微软雅黑" panose="020B0503020204020204" pitchFamily="34" charset="-122"/>
                <a:cs typeface="Tahoma" panose="020B0604030504040204"/>
              </a:rPr>
              <a:t>ChatGPT</a:t>
            </a: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是</a:t>
            </a:r>
            <a:r>
              <a:rPr lang="en-US" altLang="zh-CN" sz="2000" dirty="0" err="1">
                <a:solidFill>
                  <a:srgbClr val="002060"/>
                </a:solidFill>
                <a:latin typeface="微软雅黑" panose="020B0503020204020204" pitchFamily="34" charset="-122"/>
                <a:ea typeface="微软雅黑" panose="020B0503020204020204" pitchFamily="34" charset="-122"/>
                <a:cs typeface="Tahoma" panose="020B0604030504040204"/>
              </a:rPr>
              <a:t>OpenAI</a:t>
            </a: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公司在</a:t>
            </a:r>
            <a:r>
              <a:rPr lang="en-US" altLang="zh-CN" sz="2000" dirty="0">
                <a:solidFill>
                  <a:srgbClr val="002060"/>
                </a:solidFill>
                <a:latin typeface="微软雅黑" panose="020B0503020204020204" pitchFamily="34" charset="-122"/>
                <a:ea typeface="微软雅黑" panose="020B0503020204020204" pitchFamily="34" charset="-122"/>
                <a:cs typeface="Tahoma" panose="020B0604030504040204"/>
              </a:rPr>
              <a:t>2022</a:t>
            </a: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年</a:t>
            </a:r>
            <a:r>
              <a:rPr lang="en-US" altLang="zh-CN" sz="2000" dirty="0">
                <a:solidFill>
                  <a:srgbClr val="002060"/>
                </a:solidFill>
                <a:latin typeface="微软雅黑" panose="020B0503020204020204" pitchFamily="34" charset="-122"/>
                <a:ea typeface="微软雅黑" panose="020B0503020204020204" pitchFamily="34" charset="-122"/>
                <a:cs typeface="Tahoma" panose="020B0604030504040204"/>
              </a:rPr>
              <a:t>11</a:t>
            </a: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月</a:t>
            </a:r>
            <a:r>
              <a:rPr lang="en-US" altLang="zh-CN" sz="2000" dirty="0">
                <a:solidFill>
                  <a:srgbClr val="002060"/>
                </a:solidFill>
                <a:latin typeface="微软雅黑" panose="020B0503020204020204" pitchFamily="34" charset="-122"/>
                <a:ea typeface="微软雅黑" panose="020B0503020204020204" pitchFamily="34" charset="-122"/>
                <a:cs typeface="Tahoma" panose="020B0604030504040204"/>
              </a:rPr>
              <a:t>30</a:t>
            </a: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日发布的一款</a:t>
            </a:r>
            <a:r>
              <a:rPr lang="zh-CN" altLang="en-US" sz="2000" b="1" dirty="0">
                <a:solidFill>
                  <a:srgbClr val="FF0000"/>
                </a:solidFill>
                <a:latin typeface="微软雅黑" panose="020B0503020204020204" pitchFamily="34" charset="-122"/>
                <a:ea typeface="微软雅黑" panose="020B0503020204020204" pitchFamily="34" charset="-122"/>
                <a:cs typeface="Tahoma" panose="020B0604030504040204"/>
              </a:rPr>
              <a:t>聊天机器人</a:t>
            </a: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系统</a:t>
            </a:r>
            <a:endParaRPr lang="en-US" altLang="zh-CN" sz="2000" dirty="0">
              <a:solidFill>
                <a:srgbClr val="002060"/>
              </a:solidFill>
              <a:latin typeface="微软雅黑" panose="020B0503020204020204" pitchFamily="34" charset="-122"/>
              <a:ea typeface="微软雅黑" panose="020B0503020204020204" pitchFamily="34" charset="-122"/>
              <a:cs typeface="Tahoma" panose="020B0604030504040204"/>
            </a:endParaRPr>
          </a:p>
          <a:p>
            <a:pPr algn="just">
              <a:lnSpc>
                <a:spcPct val="200000"/>
              </a:lnSpc>
            </a:pP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技术层面：经过对话指令训练的，以</a:t>
            </a:r>
            <a:r>
              <a:rPr lang="en-US" altLang="zh-CN" sz="2000" b="1" dirty="0">
                <a:solidFill>
                  <a:srgbClr val="002060"/>
                </a:solidFill>
                <a:latin typeface="微软雅黑" panose="020B0503020204020204" pitchFamily="34" charset="-122"/>
                <a:ea typeface="微软雅黑" panose="020B0503020204020204" pitchFamily="34" charset="-122"/>
                <a:cs typeface="Tahoma" panose="020B0604030504040204"/>
              </a:rPr>
              <a:t>Transformer</a:t>
            </a:r>
            <a:r>
              <a:rPr lang="zh-CN" altLang="en-US" sz="2000" dirty="0">
                <a:solidFill>
                  <a:srgbClr val="002060"/>
                </a:solidFill>
                <a:latin typeface="微软雅黑" panose="020B0503020204020204" pitchFamily="34" charset="-122"/>
                <a:ea typeface="微软雅黑" panose="020B0503020204020204" pitchFamily="34" charset="-122"/>
                <a:cs typeface="Tahoma" panose="020B0604030504040204"/>
              </a:rPr>
              <a:t>为神经网络结构的预训练</a:t>
            </a:r>
            <a:r>
              <a:rPr lang="zh-CN" altLang="en-US" sz="2000" b="1" dirty="0">
                <a:solidFill>
                  <a:srgbClr val="FF0000"/>
                </a:solidFill>
                <a:latin typeface="微软雅黑" panose="020B0503020204020204" pitchFamily="34" charset="-122"/>
                <a:ea typeface="微软雅黑" panose="020B0503020204020204" pitchFamily="34" charset="-122"/>
                <a:cs typeface="Tahoma" panose="020B0604030504040204"/>
              </a:rPr>
              <a:t>语言模型</a:t>
            </a:r>
            <a:endParaRPr lang="en-US" altLang="zh-CN" sz="2000" b="1" dirty="0">
              <a:solidFill>
                <a:srgbClr val="FF0000"/>
              </a:solidFill>
              <a:latin typeface="微软雅黑" panose="020B0503020204020204" pitchFamily="34" charset="-122"/>
              <a:ea typeface="微软雅黑" panose="020B0503020204020204" pitchFamily="34" charset="-122"/>
              <a:cs typeface="Tahoma" panose="020B0604030504040204"/>
            </a:endParaRPr>
          </a:p>
        </p:txBody>
      </p:sp>
      <p:pic>
        <p:nvPicPr>
          <p:cNvPr id="13" name="图片 12"/>
          <p:cNvPicPr>
            <a:picLocks noChangeAspect="1"/>
          </p:cNvPicPr>
          <p:nvPr/>
        </p:nvPicPr>
        <p:blipFill>
          <a:blip r:embed="rId1"/>
          <a:stretch>
            <a:fillRect/>
          </a:stretch>
        </p:blipFill>
        <p:spPr>
          <a:xfrm>
            <a:off x="757575" y="1398407"/>
            <a:ext cx="335938" cy="373264"/>
          </a:xfrm>
          <a:prstGeom prst="rect">
            <a:avLst/>
          </a:prstGeom>
        </p:spPr>
      </p:pic>
      <p:grpSp>
        <p:nvGrpSpPr>
          <p:cNvPr id="29" name="组合 28"/>
          <p:cNvGrpSpPr/>
          <p:nvPr/>
        </p:nvGrpSpPr>
        <p:grpSpPr>
          <a:xfrm>
            <a:off x="4798129" y="3503643"/>
            <a:ext cx="644262" cy="646305"/>
            <a:chOff x="294681" y="1470606"/>
            <a:chExt cx="644262" cy="646305"/>
          </a:xfrm>
        </p:grpSpPr>
        <p:sp>
          <p:nvSpPr>
            <p:cNvPr id="30" name="椭圆 29"/>
            <p:cNvSpPr/>
            <p:nvPr/>
          </p:nvSpPr>
          <p:spPr bwMode="auto">
            <a:xfrm>
              <a:off x="294681" y="1472649"/>
              <a:ext cx="644262" cy="644262"/>
            </a:xfrm>
            <a:prstGeom prst="ellipse">
              <a:avLst/>
            </a:prstGeom>
            <a:solidFill>
              <a:srgbClr val="3D699C"/>
            </a:solidFill>
            <a:ln w="12700" cap="flat" cmpd="sng" algn="ctr">
              <a:noFill/>
              <a:prstDash val="solid"/>
              <a:round/>
              <a:headEnd type="none" w="med" len="med"/>
              <a:tailEnd type="none" w="med" len="sm"/>
            </a:ln>
            <a:effectLst/>
          </p:spPr>
          <p:txBody>
            <a:bodyPr vert="horz" wrap="none" lIns="91440" tIns="45720" rIns="91440" bIns="45720" numCol="1" rtlCol="0" anchor="ctr" anchorCtr="0" compatLnSpc="1"/>
            <a:lstStyle/>
            <a:p>
              <a: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pPr>
              <a:endParaRPr kumimoji="1" lang="zh-CN" altLang="en-US" sz="1000" b="0" i="0" u="none" strike="noStrike" cap="none" normalizeH="0" baseline="0">
                <a:ln>
                  <a:noFill/>
                </a:ln>
                <a:solidFill>
                  <a:schemeClr val="tx1"/>
                </a:solidFill>
                <a:effectLst/>
                <a:latin typeface="굴림" pitchFamily="50" charset="-127"/>
                <a:ea typeface="굴림" pitchFamily="50" charset="-127"/>
                <a:cs typeface="Tahoma" panose="020B0604030504040204" pitchFamily="34" charset="0"/>
              </a:endParaRPr>
            </a:p>
          </p:txBody>
        </p:sp>
        <p:sp>
          <p:nvSpPr>
            <p:cNvPr id="31" name="文本框 30"/>
            <p:cNvSpPr txBox="1"/>
            <p:nvPr/>
          </p:nvSpPr>
          <p:spPr>
            <a:xfrm>
              <a:off x="383780" y="1470606"/>
              <a:ext cx="495649" cy="584775"/>
            </a:xfrm>
            <a:prstGeom prst="rect">
              <a:avLst/>
            </a:prstGeom>
            <a:noFill/>
          </p:spPr>
          <p:txBody>
            <a:bodyPr wrap="none" rtlCol="0">
              <a:spAutoFit/>
            </a:bodyPr>
            <a:lstStyle/>
            <a:p>
              <a:r>
                <a:rPr lang="en-US" altLang="zh-CN" sz="3200" dirty="0">
                  <a:solidFill>
                    <a:schemeClr val="bg1"/>
                  </a:solidFill>
                  <a:latin typeface="Times New Roman" panose="02020603050405020304" pitchFamily="18" charset="0"/>
                  <a:cs typeface="Times New Roman" panose="02020603050405020304" pitchFamily="18" charset="0"/>
                </a:rPr>
                <a:t>G</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grpSp>
      <p:sp>
        <p:nvSpPr>
          <p:cNvPr id="32" name="右箭头 63"/>
          <p:cNvSpPr/>
          <p:nvPr/>
        </p:nvSpPr>
        <p:spPr bwMode="auto">
          <a:xfrm>
            <a:off x="7624174" y="3501532"/>
            <a:ext cx="567254" cy="650526"/>
          </a:xfrm>
          <a:prstGeom prst="rightArrow">
            <a:avLst/>
          </a:prstGeom>
          <a:solidFill>
            <a:srgbClr val="3D699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350">
              <a:solidFill>
                <a:prstClr val="white"/>
              </a:solidFill>
              <a:latin typeface="Times New Roman" panose="02020603050405020304" pitchFamily="18" charset="0"/>
              <a:ea typeface="微软雅黑" panose="020B0503020204020204" pitchFamily="34" charset="-122"/>
              <a:cs typeface="Tahoma" panose="020B0604030504040204"/>
            </a:endParaRPr>
          </a:p>
        </p:txBody>
      </p:sp>
      <p:sp>
        <p:nvSpPr>
          <p:cNvPr id="33" name="矩形 32"/>
          <p:cNvSpPr/>
          <p:nvPr/>
        </p:nvSpPr>
        <p:spPr bwMode="auto">
          <a:xfrm>
            <a:off x="8414992" y="3340795"/>
            <a:ext cx="3019433" cy="972000"/>
          </a:xfrm>
          <a:prstGeom prst="rect">
            <a:avLst/>
          </a:prstGeom>
          <a:solidFill>
            <a:schemeClr val="bg1"/>
          </a:solidFill>
          <a:effectLst>
            <a:outerShdw blurRad="50800" dist="38100" dir="18900000" algn="b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lstStyle/>
          <a:p>
            <a:pPr algn="ctr" defTabSz="685800" eaLnBrk="0" fontAlgn="base" hangingPunct="0">
              <a:spcBef>
                <a:spcPct val="0"/>
              </a:spcBef>
              <a:spcAft>
                <a:spcPct val="0"/>
              </a:spcAft>
              <a:defRPr/>
            </a:pPr>
            <a:endParaRPr lang="zh-CN" altLang="en-US" dirty="0">
              <a:solidFill>
                <a:srgbClr val="002060"/>
              </a:solidFill>
              <a:latin typeface="Times New Roman" panose="02020603050405020304" pitchFamily="18" charset="0"/>
              <a:ea typeface="微软雅黑" panose="020B0503020204020204" pitchFamily="34" charset="-122"/>
            </a:endParaRPr>
          </a:p>
        </p:txBody>
      </p:sp>
      <p:sp>
        <p:nvSpPr>
          <p:cNvPr id="40" name="矩形 39"/>
          <p:cNvSpPr/>
          <p:nvPr/>
        </p:nvSpPr>
        <p:spPr bwMode="auto">
          <a:xfrm>
            <a:off x="5633504" y="3460493"/>
            <a:ext cx="1800000" cy="732605"/>
          </a:xfrm>
          <a:prstGeom prst="rect">
            <a:avLst/>
          </a:prstGeom>
          <a:solidFill>
            <a:srgbClr val="4F81BD">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defTabSz="685800" eaLnBrk="0" fontAlgn="base" hangingPunct="0">
              <a:spcBef>
                <a:spcPct val="0"/>
              </a:spcBef>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rPr>
              <a:t>Generative</a:t>
            </a:r>
            <a:endParaRPr lang="en-US" altLang="zh-CN" sz="2000" b="1" dirty="0">
              <a:solidFill>
                <a:schemeClr val="bg1"/>
              </a:solidFill>
              <a:latin typeface="Times New Roman" panose="02020603050405020304" pitchFamily="18" charset="0"/>
              <a:ea typeface="微软雅黑" panose="020B0503020204020204" pitchFamily="34" charset="-122"/>
            </a:endParaRPr>
          </a:p>
          <a:p>
            <a:pPr algn="ctr" defTabSz="685800" eaLnBrk="0" fontAlgn="base" hangingPunct="0">
              <a:spcBef>
                <a:spcPct val="0"/>
              </a:spcBef>
              <a:spcAft>
                <a:spcPct val="0"/>
              </a:spcAft>
            </a:pPr>
            <a:r>
              <a:rPr lang="en-US" altLang="zh-CN" sz="2000" b="1" dirty="0">
                <a:solidFill>
                  <a:schemeClr val="bg1"/>
                </a:solidFill>
                <a:latin typeface="Times New Roman" panose="02020603050405020304" pitchFamily="18" charset="0"/>
                <a:ea typeface="微软雅黑" panose="020B0503020204020204" pitchFamily="34" charset="-122"/>
              </a:rPr>
              <a:t>(</a:t>
            </a:r>
            <a:r>
              <a:rPr lang="zh-CN" altLang="en-US" sz="2000" b="1" dirty="0">
                <a:solidFill>
                  <a:schemeClr val="bg1"/>
                </a:solidFill>
                <a:latin typeface="Times New Roman" panose="02020603050405020304" pitchFamily="18" charset="0"/>
                <a:ea typeface="微软雅黑" panose="020B0503020204020204" pitchFamily="34" charset="-122"/>
              </a:rPr>
              <a:t>生成式</a:t>
            </a:r>
            <a:r>
              <a:rPr lang="en-US" altLang="zh-CN" sz="2000" b="1" dirty="0">
                <a:solidFill>
                  <a:schemeClr val="bg1"/>
                </a:solidFill>
                <a:latin typeface="Times New Roman" panose="02020603050405020304" pitchFamily="18" charset="0"/>
                <a:ea typeface="微软雅黑" panose="020B0503020204020204" pitchFamily="34" charset="-122"/>
              </a:rPr>
              <a:t>)</a:t>
            </a:r>
            <a:endParaRPr lang="zh-CN" altLang="en-US" sz="2000" b="1" dirty="0">
              <a:solidFill>
                <a:schemeClr val="bg1"/>
              </a:solidFill>
              <a:latin typeface="Times New Roman" panose="02020603050405020304" pitchFamily="18" charset="0"/>
              <a:ea typeface="微软雅黑" panose="020B0503020204020204" pitchFamily="34" charset="-122"/>
            </a:endParaRPr>
          </a:p>
        </p:txBody>
      </p:sp>
      <p:sp>
        <p:nvSpPr>
          <p:cNvPr id="41" name="矩形 40"/>
          <p:cNvSpPr/>
          <p:nvPr/>
        </p:nvSpPr>
        <p:spPr bwMode="auto">
          <a:xfrm>
            <a:off x="8747760" y="3420708"/>
            <a:ext cx="2383760" cy="812175"/>
          </a:xfrm>
          <a:prstGeom prst="rect">
            <a:avLst/>
          </a:prstGeom>
          <a:solidFill>
            <a:srgbClr val="4F81BD">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defTabSz="685800" eaLnBrk="0" fontAlgn="base" hangingPunct="0">
              <a:spcBef>
                <a:spcPct val="0"/>
              </a:spcBef>
              <a:spcAft>
                <a:spcPct val="0"/>
              </a:spcAft>
              <a:defRPr/>
            </a:pPr>
            <a:r>
              <a:rPr lang="zh-CN" altLang="en-US" b="1" dirty="0">
                <a:solidFill>
                  <a:prstClr val="white"/>
                </a:solidFill>
                <a:latin typeface="Times New Roman" panose="02020603050405020304" pitchFamily="18" charset="0"/>
                <a:ea typeface="微软雅黑" panose="020B0503020204020204" pitchFamily="34" charset="-122"/>
              </a:rPr>
              <a:t>利用语言模型一个接一个预测单词</a:t>
            </a:r>
            <a:endParaRPr lang="zh-CN" altLang="en-US" b="1" dirty="0">
              <a:solidFill>
                <a:prstClr val="white"/>
              </a:solidFill>
              <a:latin typeface="Times New Roman" panose="02020603050405020304" pitchFamily="18" charset="0"/>
              <a:ea typeface="微软雅黑" panose="020B0503020204020204" pitchFamily="34" charset="-122"/>
            </a:endParaRPr>
          </a:p>
        </p:txBody>
      </p:sp>
      <p:sp>
        <p:nvSpPr>
          <p:cNvPr id="47" name="矩形 46"/>
          <p:cNvSpPr/>
          <p:nvPr/>
        </p:nvSpPr>
        <p:spPr bwMode="auto">
          <a:xfrm>
            <a:off x="8399665" y="4486656"/>
            <a:ext cx="3019433" cy="972000"/>
          </a:xfrm>
          <a:prstGeom prst="rect">
            <a:avLst/>
          </a:prstGeom>
          <a:solidFill>
            <a:schemeClr val="bg1"/>
          </a:solidFill>
          <a:effectLst>
            <a:outerShdw blurRad="50800" dist="38100" dir="18900000" algn="b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lstStyle/>
          <a:p>
            <a:pPr algn="ctr" defTabSz="685800" eaLnBrk="0" fontAlgn="base" hangingPunct="0">
              <a:spcBef>
                <a:spcPct val="0"/>
              </a:spcBef>
              <a:spcAft>
                <a:spcPct val="0"/>
              </a:spcAft>
              <a:defRPr/>
            </a:pPr>
            <a:endParaRPr lang="zh-CN" altLang="en-US" dirty="0">
              <a:solidFill>
                <a:srgbClr val="002060"/>
              </a:solidFill>
              <a:latin typeface="Times New Roman" panose="02020603050405020304" pitchFamily="18" charset="0"/>
              <a:ea typeface="微软雅黑" panose="020B0503020204020204" pitchFamily="34" charset="-122"/>
            </a:endParaRPr>
          </a:p>
        </p:txBody>
      </p:sp>
      <p:grpSp>
        <p:nvGrpSpPr>
          <p:cNvPr id="49" name="组合 48"/>
          <p:cNvGrpSpPr/>
          <p:nvPr/>
        </p:nvGrpSpPr>
        <p:grpSpPr>
          <a:xfrm>
            <a:off x="4768054" y="4653658"/>
            <a:ext cx="644262" cy="644262"/>
            <a:chOff x="294681" y="1472649"/>
            <a:chExt cx="644262" cy="644262"/>
          </a:xfrm>
        </p:grpSpPr>
        <p:sp>
          <p:nvSpPr>
            <p:cNvPr id="50" name="椭圆 49"/>
            <p:cNvSpPr/>
            <p:nvPr/>
          </p:nvSpPr>
          <p:spPr bwMode="auto">
            <a:xfrm>
              <a:off x="294681" y="1472649"/>
              <a:ext cx="644262" cy="644262"/>
            </a:xfrm>
            <a:prstGeom prst="ellipse">
              <a:avLst/>
            </a:prstGeom>
            <a:solidFill>
              <a:srgbClr val="695184"/>
            </a:solidFill>
            <a:ln w="12700" cap="flat" cmpd="sng" algn="ctr">
              <a:noFill/>
              <a:prstDash val="solid"/>
              <a:round/>
              <a:headEnd type="none" w="med" len="med"/>
              <a:tailEnd type="none" w="med" len="sm"/>
            </a:ln>
            <a:effectLst/>
          </p:spPr>
          <p:txBody>
            <a:bodyPr vert="horz" wrap="none" lIns="91440" tIns="45720" rIns="91440" bIns="45720" numCol="1" rtlCol="0" anchor="ctr" anchorCtr="0" compatLnSpc="1"/>
            <a:lstStyle/>
            <a:p>
              <a:pPr marL="0" marR="0" indent="0" algn="ctr" defTabSz="914400" rtl="0" eaLnBrk="1" fontAlgn="base" latinLnBrk="1" hangingPunct="1">
                <a:lnSpc>
                  <a:spcPct val="80000"/>
                </a:lnSpc>
                <a:spcBef>
                  <a:spcPct val="50000"/>
                </a:spcBef>
                <a:spcAft>
                  <a:spcPct val="0"/>
                </a:spcAft>
                <a:buClr>
                  <a:srgbClr val="FF0000"/>
                </a:buClr>
                <a:buSzTx/>
                <a:buFont typeface="Wingdings" panose="05000000000000000000" pitchFamily="2" charset="2"/>
                <a:buNone/>
              </a:pPr>
              <a:endParaRPr kumimoji="1" lang="zh-CN" altLang="en-US" sz="1000" b="0" i="0" u="none" strike="noStrike" cap="none" normalizeH="0" baseline="0">
                <a:ln>
                  <a:noFill/>
                </a:ln>
                <a:solidFill>
                  <a:schemeClr val="tx1"/>
                </a:solidFill>
                <a:effectLst/>
                <a:latin typeface="굴림" pitchFamily="50" charset="-127"/>
                <a:ea typeface="굴림" pitchFamily="50" charset="-127"/>
                <a:cs typeface="Tahoma" panose="020B0604030504040204" pitchFamily="34" charset="0"/>
              </a:endParaRPr>
            </a:p>
          </p:txBody>
        </p:sp>
        <p:sp>
          <p:nvSpPr>
            <p:cNvPr id="51" name="文本框 50"/>
            <p:cNvSpPr txBox="1"/>
            <p:nvPr/>
          </p:nvSpPr>
          <p:spPr>
            <a:xfrm>
              <a:off x="446575" y="1499260"/>
              <a:ext cx="412292" cy="584775"/>
            </a:xfrm>
            <a:prstGeom prst="rect">
              <a:avLst/>
            </a:prstGeom>
            <a:noFill/>
          </p:spPr>
          <p:txBody>
            <a:bodyPr wrap="none" rtlCol="0">
              <a:spAutoFit/>
            </a:bodyPr>
            <a:lstStyle/>
            <a:p>
              <a:r>
                <a:rPr lang="en-US" altLang="zh-CN" sz="3200" dirty="0">
                  <a:solidFill>
                    <a:schemeClr val="bg1"/>
                  </a:solidFill>
                  <a:latin typeface="Times New Roman" panose="02020603050405020304" pitchFamily="18" charset="0"/>
                  <a:cs typeface="Times New Roman" panose="02020603050405020304" pitchFamily="18" charset="0"/>
                </a:rPr>
                <a:t>P</a:t>
              </a:r>
              <a:endParaRPr lang="zh-CN" altLang="en-US" sz="3200" dirty="0">
                <a:solidFill>
                  <a:schemeClr val="bg1"/>
                </a:solidFill>
                <a:latin typeface="Times New Roman" panose="02020603050405020304" pitchFamily="18" charset="0"/>
                <a:cs typeface="Times New Roman" panose="02020603050405020304" pitchFamily="18" charset="0"/>
              </a:endParaRPr>
            </a:p>
          </p:txBody>
        </p:sp>
      </p:grpSp>
      <p:sp>
        <p:nvSpPr>
          <p:cNvPr id="52" name="矩形 51"/>
          <p:cNvSpPr/>
          <p:nvPr/>
        </p:nvSpPr>
        <p:spPr bwMode="auto">
          <a:xfrm>
            <a:off x="5600610" y="4609487"/>
            <a:ext cx="1800000" cy="732605"/>
          </a:xfrm>
          <a:prstGeom prst="rect">
            <a:avLst/>
          </a:prstGeom>
          <a:solidFill>
            <a:srgbClr val="8064A2">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defTabSz="685800" eaLnBrk="0" fontAlgn="base" hangingPunct="0">
              <a:spcBef>
                <a:spcPct val="0"/>
              </a:spcBef>
              <a:spcAft>
                <a:spcPct val="0"/>
              </a:spcAft>
              <a:defRPr/>
            </a:pPr>
            <a:r>
              <a:rPr kumimoji="0" lang="en-US" altLang="zh-CN" sz="18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ahoma" panose="020B0604030504040204"/>
              </a:rPr>
              <a:t>Pre-trained</a:t>
            </a:r>
            <a:endParaRPr kumimoji="0" lang="en-US" altLang="zh-CN" sz="18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ahoma" panose="020B0604030504040204"/>
            </a:endParaRPr>
          </a:p>
          <a:p>
            <a:pPr algn="ctr" defTabSz="685800" eaLnBrk="0" fontAlgn="base" hangingPunct="0">
              <a:spcBef>
                <a:spcPct val="0"/>
              </a:spcBef>
              <a:spcAft>
                <a:spcPct val="0"/>
              </a:spcAft>
              <a:defRPr/>
            </a:pPr>
            <a:r>
              <a:rPr lang="en-US" altLang="zh-CN" b="1" kern="0" dirty="0">
                <a:solidFill>
                  <a:prstClr val="white"/>
                </a:solidFill>
                <a:latin typeface="Times New Roman" panose="02020603050405020304" pitchFamily="18" charset="0"/>
                <a:ea typeface="微软雅黑" panose="020B0503020204020204" pitchFamily="34" charset="-122"/>
                <a:cs typeface="Tahoma" panose="020B0604030504040204"/>
              </a:rPr>
              <a:t>(</a:t>
            </a:r>
            <a:r>
              <a:rPr lang="zh-CN" altLang="en-US" b="1" kern="0" dirty="0">
                <a:solidFill>
                  <a:prstClr val="white"/>
                </a:solidFill>
                <a:latin typeface="Times New Roman" panose="02020603050405020304" pitchFamily="18" charset="0"/>
                <a:ea typeface="微软雅黑" panose="020B0503020204020204" pitchFamily="34" charset="-122"/>
                <a:cs typeface="Tahoma" panose="020B0604030504040204"/>
              </a:rPr>
              <a:t>预训练</a:t>
            </a:r>
            <a:r>
              <a:rPr lang="en-US" altLang="zh-CN" b="1" kern="0" dirty="0">
                <a:solidFill>
                  <a:prstClr val="white"/>
                </a:solidFill>
                <a:latin typeface="Times New Roman" panose="02020603050405020304" pitchFamily="18" charset="0"/>
                <a:ea typeface="微软雅黑" panose="020B0503020204020204" pitchFamily="34" charset="-122"/>
                <a:cs typeface="Tahoma" panose="020B0604030504040204"/>
              </a:rPr>
              <a:t>)</a:t>
            </a:r>
            <a:endParaRPr kumimoji="0" lang="zh-CN" altLang="en-US" sz="18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ahoma" panose="020B0604030504040204"/>
            </a:endParaRPr>
          </a:p>
        </p:txBody>
      </p:sp>
      <p:sp>
        <p:nvSpPr>
          <p:cNvPr id="53" name="右箭头 11"/>
          <p:cNvSpPr/>
          <p:nvPr/>
        </p:nvSpPr>
        <p:spPr bwMode="auto">
          <a:xfrm>
            <a:off x="7624174" y="4650526"/>
            <a:ext cx="567254" cy="650526"/>
          </a:xfrm>
          <a:prstGeom prst="rightArrow">
            <a:avLst/>
          </a:prstGeom>
          <a:solidFill>
            <a:srgbClr val="69518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350">
              <a:solidFill>
                <a:prstClr val="white"/>
              </a:solidFill>
              <a:latin typeface="Times New Roman" panose="02020603050405020304" pitchFamily="18" charset="0"/>
              <a:ea typeface="微软雅黑" panose="020B0503020204020204" pitchFamily="34" charset="-122"/>
              <a:cs typeface="Tahoma" panose="020B0604030504040204"/>
            </a:endParaRPr>
          </a:p>
        </p:txBody>
      </p:sp>
      <p:sp>
        <p:nvSpPr>
          <p:cNvPr id="54" name="矩形 53"/>
          <p:cNvSpPr/>
          <p:nvPr/>
        </p:nvSpPr>
        <p:spPr bwMode="auto">
          <a:xfrm>
            <a:off x="8747760" y="4564008"/>
            <a:ext cx="2383760" cy="823562"/>
          </a:xfrm>
          <a:prstGeom prst="rect">
            <a:avLst/>
          </a:prstGeom>
          <a:solidFill>
            <a:srgbClr val="8064A2">
              <a:lumMod val="75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defTabSz="685800" eaLnBrk="0" fontAlgn="base" hangingPunct="0">
              <a:spcBef>
                <a:spcPct val="0"/>
              </a:spcBef>
              <a:spcAft>
                <a:spcPct val="0"/>
              </a:spcAft>
              <a:defRPr/>
            </a:pPr>
            <a:r>
              <a:rPr lang="zh-CN" altLang="en-US" b="1" dirty="0" smtClean="0">
                <a:solidFill>
                  <a:prstClr val="white"/>
                </a:solidFill>
                <a:latin typeface="Times New Roman" panose="02020603050405020304" pitchFamily="18" charset="0"/>
                <a:ea typeface="微软雅黑" panose="020B0503020204020204" pitchFamily="34" charset="-122"/>
              </a:rPr>
              <a:t>利用</a:t>
            </a:r>
            <a:r>
              <a:rPr lang="zh-CN" altLang="en-US" b="1" dirty="0">
                <a:solidFill>
                  <a:prstClr val="white"/>
                </a:solidFill>
                <a:latin typeface="Times New Roman" panose="02020603050405020304" pitchFamily="18" charset="0"/>
                <a:ea typeface="微软雅黑" panose="020B0503020204020204" pitchFamily="34" charset="-122"/>
              </a:rPr>
              <a:t>大规模语料</a:t>
            </a:r>
            <a:r>
              <a:rPr lang="zh-CN" altLang="en-US" b="1" dirty="0" smtClean="0">
                <a:solidFill>
                  <a:prstClr val="white"/>
                </a:solidFill>
                <a:latin typeface="Times New Roman" panose="02020603050405020304" pitchFamily="18" charset="0"/>
                <a:ea typeface="微软雅黑" panose="020B0503020204020204" pitchFamily="34" charset="-122"/>
              </a:rPr>
              <a:t>来</a:t>
            </a:r>
            <a:endParaRPr lang="en-US" altLang="zh-CN" b="1" dirty="0" smtClean="0">
              <a:solidFill>
                <a:prstClr val="white"/>
              </a:solidFill>
              <a:latin typeface="Times New Roman" panose="02020603050405020304" pitchFamily="18" charset="0"/>
              <a:ea typeface="微软雅黑" panose="020B0503020204020204" pitchFamily="34" charset="-122"/>
            </a:endParaRPr>
          </a:p>
          <a:p>
            <a:pPr algn="ctr" defTabSz="685800" eaLnBrk="0" fontAlgn="base" hangingPunct="0">
              <a:spcBef>
                <a:spcPct val="0"/>
              </a:spcBef>
              <a:spcAft>
                <a:spcPct val="0"/>
              </a:spcAft>
              <a:defRPr/>
            </a:pPr>
            <a:r>
              <a:rPr lang="zh-CN" altLang="en-US" b="1" dirty="0" smtClean="0">
                <a:solidFill>
                  <a:prstClr val="white"/>
                </a:solidFill>
                <a:latin typeface="Times New Roman" panose="02020603050405020304" pitchFamily="18" charset="0"/>
                <a:ea typeface="微软雅黑" panose="020B0503020204020204" pitchFamily="34" charset="-122"/>
              </a:rPr>
              <a:t>训练</a:t>
            </a:r>
            <a:r>
              <a:rPr lang="zh-CN" altLang="en-US" b="1" dirty="0">
                <a:solidFill>
                  <a:prstClr val="white"/>
                </a:solidFill>
                <a:latin typeface="Times New Roman" panose="02020603050405020304" pitchFamily="18" charset="0"/>
                <a:ea typeface="微软雅黑" panose="020B0503020204020204" pitchFamily="34" charset="-122"/>
              </a:rPr>
              <a:t>语言模型</a:t>
            </a:r>
            <a:endParaRPr lang="zh-CN" altLang="en-US" b="1" dirty="0">
              <a:solidFill>
                <a:prstClr val="white"/>
              </a:solidFill>
              <a:latin typeface="Times New Roman" panose="02020603050405020304" pitchFamily="18" charset="0"/>
              <a:ea typeface="微软雅黑" panose="020B0503020204020204" pitchFamily="34" charset="-122"/>
            </a:endParaRPr>
          </a:p>
        </p:txBody>
      </p:sp>
      <p:grpSp>
        <p:nvGrpSpPr>
          <p:cNvPr id="55" name="组合 54"/>
          <p:cNvGrpSpPr/>
          <p:nvPr/>
        </p:nvGrpSpPr>
        <p:grpSpPr>
          <a:xfrm>
            <a:off x="4779642" y="5895677"/>
            <a:ext cx="644262" cy="646305"/>
            <a:chOff x="294681" y="1470606"/>
            <a:chExt cx="644262" cy="646305"/>
          </a:xfrm>
        </p:grpSpPr>
        <p:sp>
          <p:nvSpPr>
            <p:cNvPr id="56" name="椭圆 55"/>
            <p:cNvSpPr/>
            <p:nvPr/>
          </p:nvSpPr>
          <p:spPr bwMode="auto">
            <a:xfrm>
              <a:off x="294681" y="1472649"/>
              <a:ext cx="644262" cy="644262"/>
            </a:xfrm>
            <a:prstGeom prst="ellipse">
              <a:avLst/>
            </a:prstGeom>
            <a:solidFill>
              <a:srgbClr val="AA4341"/>
            </a:solidFill>
            <a:ln w="12700" cap="flat" cmpd="sng" algn="ctr">
              <a:noFill/>
              <a:prstDash val="solid"/>
              <a:round/>
              <a:headEnd type="none" w="med" len="med"/>
              <a:tailEnd type="none" w="med" len="sm"/>
            </a:ln>
            <a:effectLst/>
          </p:spPr>
          <p:txBody>
            <a:bodyPr vert="horz" wrap="none" lIns="91440" tIns="45720" rIns="91440" bIns="45720" numCol="1" rtlCol="0" anchor="ctr" anchorCtr="0" compatLnSpc="1"/>
            <a:lstStyle/>
            <a:p>
              <a:pPr algn="ctr" fontAlgn="base" latinLnBrk="1">
                <a:lnSpc>
                  <a:spcPct val="80000"/>
                </a:lnSpc>
                <a:spcBef>
                  <a:spcPct val="50000"/>
                </a:spcBef>
                <a:spcAft>
                  <a:spcPct val="0"/>
                </a:spcAft>
                <a:buClr>
                  <a:srgbClr val="FF0000"/>
                </a:buClr>
                <a:buFont typeface="Wingdings" panose="05000000000000000000" pitchFamily="2" charset="2"/>
                <a:buNone/>
              </a:pPr>
              <a:endParaRPr kumimoji="1" lang="zh-CN" altLang="en-US" sz="1000">
                <a:solidFill>
                  <a:prstClr val="black"/>
                </a:solidFill>
                <a:latin typeface="굴림" pitchFamily="50" charset="-127"/>
                <a:ea typeface="굴림" pitchFamily="50" charset="-127"/>
                <a:cs typeface="Tahoma" panose="020B0604030504040204" pitchFamily="34" charset="0"/>
              </a:endParaRPr>
            </a:p>
          </p:txBody>
        </p:sp>
        <p:sp>
          <p:nvSpPr>
            <p:cNvPr id="57" name="文本框 56"/>
            <p:cNvSpPr txBox="1"/>
            <p:nvPr/>
          </p:nvSpPr>
          <p:spPr>
            <a:xfrm>
              <a:off x="383780" y="1470606"/>
              <a:ext cx="434734" cy="584775"/>
            </a:xfrm>
            <a:prstGeom prst="rect">
              <a:avLst/>
            </a:prstGeom>
            <a:noFill/>
          </p:spPr>
          <p:txBody>
            <a:bodyPr wrap="none" rtlCol="0">
              <a:spAutoFit/>
            </a:bodyPr>
            <a:lstStyle/>
            <a:p>
              <a:r>
                <a:rPr lang="en-US" altLang="zh-CN" sz="3200" dirty="0">
                  <a:solidFill>
                    <a:prstClr val="white"/>
                  </a:solidFill>
                  <a:latin typeface="Times New Roman" panose="02020603050405020304" pitchFamily="18" charset="0"/>
                  <a:ea typeface="굴림"/>
                  <a:cs typeface="Times New Roman" panose="02020603050405020304" pitchFamily="18" charset="0"/>
                </a:rPr>
                <a:t>T</a:t>
              </a:r>
              <a:endParaRPr lang="zh-CN" altLang="en-US" sz="3200" dirty="0">
                <a:solidFill>
                  <a:prstClr val="white"/>
                </a:solidFill>
                <a:latin typeface="Times New Roman" panose="02020603050405020304" pitchFamily="18" charset="0"/>
                <a:ea typeface="굴림"/>
                <a:cs typeface="Times New Roman" panose="02020603050405020304" pitchFamily="18" charset="0"/>
              </a:endParaRPr>
            </a:p>
          </p:txBody>
        </p:sp>
      </p:grpSp>
      <p:sp>
        <p:nvSpPr>
          <p:cNvPr id="58" name="矩形 57"/>
          <p:cNvSpPr/>
          <p:nvPr/>
        </p:nvSpPr>
        <p:spPr bwMode="auto">
          <a:xfrm>
            <a:off x="5593465" y="5852527"/>
            <a:ext cx="1800000" cy="732605"/>
          </a:xfrm>
          <a:prstGeom prst="rect">
            <a:avLst/>
          </a:prstGeom>
          <a:solidFill>
            <a:srgbClr val="A03D3B"/>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algn="ctr" defTabSz="685800" eaLnBrk="0" fontAlgn="base" hangingPunct="0">
              <a:spcBef>
                <a:spcPct val="0"/>
              </a:spcBef>
              <a:spcAft>
                <a:spcPct val="0"/>
              </a:spcAft>
              <a:defRPr/>
            </a:pPr>
            <a:r>
              <a:rPr kumimoji="0" lang="en-US" altLang="zh-CN" sz="18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ahoma" panose="020B0604030504040204"/>
              </a:rPr>
              <a:t>Transformer</a:t>
            </a:r>
            <a:endParaRPr kumimoji="0" lang="en-US" altLang="zh-CN" sz="1800" b="1" i="0" u="none" strike="noStrike" kern="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ahoma" panose="020B0604030504040204"/>
            </a:endParaRPr>
          </a:p>
        </p:txBody>
      </p:sp>
      <p:sp>
        <p:nvSpPr>
          <p:cNvPr id="59" name="右箭头 11"/>
          <p:cNvSpPr/>
          <p:nvPr/>
        </p:nvSpPr>
        <p:spPr bwMode="auto">
          <a:xfrm>
            <a:off x="7624174" y="5893566"/>
            <a:ext cx="567254" cy="650526"/>
          </a:xfrm>
          <a:prstGeom prst="rightArrow">
            <a:avLst/>
          </a:prstGeom>
          <a:solidFill>
            <a:srgbClr val="AA434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eaLnBrk="0" fontAlgn="base" hangingPunct="0">
              <a:spcBef>
                <a:spcPct val="0"/>
              </a:spcBef>
              <a:spcAft>
                <a:spcPct val="0"/>
              </a:spcAft>
              <a:defRPr/>
            </a:pPr>
            <a:endParaRPr lang="zh-CN" altLang="en-US" sz="1350">
              <a:solidFill>
                <a:prstClr val="white"/>
              </a:solidFill>
              <a:latin typeface="Times New Roman" panose="02020603050405020304" pitchFamily="18" charset="0"/>
              <a:ea typeface="微软雅黑" panose="020B0503020204020204" pitchFamily="34" charset="-122"/>
              <a:cs typeface="Tahoma" panose="020B0604030504040204"/>
            </a:endParaRPr>
          </a:p>
        </p:txBody>
      </p:sp>
      <p:sp>
        <p:nvSpPr>
          <p:cNvPr id="60" name="矩形 59"/>
          <p:cNvSpPr/>
          <p:nvPr/>
        </p:nvSpPr>
        <p:spPr bwMode="auto">
          <a:xfrm>
            <a:off x="8414992" y="5732829"/>
            <a:ext cx="3019433" cy="972000"/>
          </a:xfrm>
          <a:prstGeom prst="rect">
            <a:avLst/>
          </a:prstGeom>
          <a:solidFill>
            <a:schemeClr val="bg1"/>
          </a:solidFill>
          <a:effectLst>
            <a:outerShdw blurRad="50800" dist="38100" dir="18900000" algn="bl" rotWithShape="0">
              <a:prstClr val="black">
                <a:alpha val="40000"/>
              </a:prstClr>
            </a:outerShdw>
          </a:effectLst>
        </p:spPr>
        <p:style>
          <a:lnRef idx="1">
            <a:schemeClr val="accent3"/>
          </a:lnRef>
          <a:fillRef idx="2">
            <a:schemeClr val="accent3"/>
          </a:fillRef>
          <a:effectRef idx="1">
            <a:schemeClr val="accent3"/>
          </a:effectRef>
          <a:fontRef idx="minor">
            <a:schemeClr val="dk1"/>
          </a:fontRef>
        </p:style>
        <p:txBody>
          <a:bodyPr/>
          <a:lstStyle/>
          <a:p>
            <a:pPr algn="ctr" defTabSz="685800" eaLnBrk="0" fontAlgn="base" hangingPunct="0">
              <a:spcBef>
                <a:spcPct val="0"/>
              </a:spcBef>
              <a:spcAft>
                <a:spcPct val="0"/>
              </a:spcAft>
              <a:defRPr/>
            </a:pPr>
            <a:endParaRPr lang="zh-CN" altLang="en-US" dirty="0">
              <a:solidFill>
                <a:srgbClr val="002060"/>
              </a:solidFill>
              <a:latin typeface="Times New Roman" panose="02020603050405020304" pitchFamily="18" charset="0"/>
              <a:ea typeface="微软雅黑" panose="020B0503020204020204" pitchFamily="34" charset="-122"/>
            </a:endParaRPr>
          </a:p>
        </p:txBody>
      </p:sp>
      <p:sp>
        <p:nvSpPr>
          <p:cNvPr id="62" name="矩形 61"/>
          <p:cNvSpPr/>
          <p:nvPr/>
        </p:nvSpPr>
        <p:spPr bwMode="auto">
          <a:xfrm>
            <a:off x="8763000" y="5821820"/>
            <a:ext cx="2383760" cy="794019"/>
          </a:xfrm>
          <a:prstGeom prst="rect">
            <a:avLst/>
          </a:prstGeom>
          <a:solidFill>
            <a:srgbClr val="A03D3B"/>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lIns="0" rIns="0" anchor="ctr"/>
          <a:lstStyle/>
          <a:p>
            <a:pPr algn="ctr" defTabSz="685800" eaLnBrk="0" fontAlgn="base" hangingPunct="0">
              <a:spcBef>
                <a:spcPct val="0"/>
              </a:spcBef>
              <a:spcAft>
                <a:spcPct val="0"/>
              </a:spcAft>
              <a:defRPr/>
            </a:pPr>
            <a:r>
              <a:rPr lang="zh-CN" altLang="en-US" b="1" dirty="0">
                <a:solidFill>
                  <a:prstClr val="white"/>
                </a:solidFill>
                <a:latin typeface="Times New Roman" panose="02020603050405020304" pitchFamily="18" charset="0"/>
                <a:ea typeface="微软雅黑" panose="020B0503020204020204" pitchFamily="34" charset="-122"/>
              </a:rPr>
              <a:t>一种采用注意力机制的深度学习模型</a:t>
            </a:r>
            <a:endParaRPr lang="zh-CN" altLang="en-US" b="1" dirty="0">
              <a:solidFill>
                <a:prstClr val="white"/>
              </a:solidFill>
              <a:latin typeface="Times New Roman" panose="02020603050405020304" pitchFamily="18" charset="0"/>
              <a:ea typeface="微软雅黑" panose="020B0503020204020204" pitchFamily="34" charset="-122"/>
            </a:endParaRPr>
          </a:p>
        </p:txBody>
      </p:sp>
      <p:pic>
        <p:nvPicPr>
          <p:cNvPr id="66" name="Picture 2"/>
          <p:cNvPicPr>
            <a:picLocks noChangeAspect="1" noChangeArrowheads="1" noCrop="1"/>
          </p:cNvPicPr>
          <p:nvPr/>
        </p:nvPicPr>
        <p:blipFill>
          <a:blip r:embed="rId2"/>
          <a:srcRect/>
          <a:stretch>
            <a:fillRect/>
          </a:stretch>
        </p:blipFill>
        <p:spPr bwMode="auto">
          <a:xfrm>
            <a:off x="534222" y="3460493"/>
            <a:ext cx="3639027" cy="3069503"/>
          </a:xfrm>
          <a:prstGeom prst="rect">
            <a:avLst/>
          </a:prstGeom>
          <a:noFill/>
          <a:extLst>
            <a:ext uri="{909E8E84-426E-40DD-AFC4-6F175D3DCCD1}">
              <a14:hiddenFill xmlns:a14="http://schemas.microsoft.com/office/drawing/2010/main">
                <a:solidFill>
                  <a:srgbClr val="FFFFFF"/>
                </a:solidFill>
              </a14:hiddenFill>
            </a:ext>
          </a:extLst>
        </p:spPr>
      </p:pic>
      <p:cxnSp>
        <p:nvCxnSpPr>
          <p:cNvPr id="34" name="直接连接符 33"/>
          <p:cNvCxnSpPr/>
          <p:nvPr/>
        </p:nvCxnSpPr>
        <p:spPr>
          <a:xfrm>
            <a:off x="5092390" y="4176658"/>
            <a:ext cx="0" cy="375821"/>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5092390" y="5329689"/>
            <a:ext cx="0" cy="421362"/>
          </a:xfrm>
          <a:prstGeom prst="line">
            <a:avLst/>
          </a:prstGeom>
          <a:ln w="57150">
            <a:solidFill>
              <a:srgbClr val="C00000"/>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3"/>
          <a:stretch>
            <a:fillRect/>
          </a:stretch>
        </p:blipFill>
        <p:spPr>
          <a:xfrm>
            <a:off x="757574" y="1995073"/>
            <a:ext cx="334800" cy="371999"/>
          </a:xfrm>
          <a:prstGeom prst="rect">
            <a:avLst/>
          </a:prstGeom>
        </p:spPr>
      </p:pic>
      <p:sp>
        <p:nvSpPr>
          <p:cNvPr id="7" name="文本框 6"/>
          <p:cNvSpPr txBox="1"/>
          <p:nvPr/>
        </p:nvSpPr>
        <p:spPr>
          <a:xfrm>
            <a:off x="3057104" y="2616939"/>
            <a:ext cx="1091966" cy="584775"/>
          </a:xfrm>
          <a:prstGeom prst="rect">
            <a:avLst/>
          </a:prstGeom>
          <a:noFill/>
        </p:spPr>
        <p:txBody>
          <a:bodyPr wrap="none" rtlCol="0">
            <a:spAutoFit/>
          </a:bodyPr>
          <a:lstStyle/>
          <a:p>
            <a:r>
              <a:rPr lang="en-US" altLang="zh-CN" sz="3200" dirty="0">
                <a:latin typeface="微软雅黑" panose="020B0503020204020204" pitchFamily="34" charset="-122"/>
                <a:ea typeface="微软雅黑" panose="020B0503020204020204" pitchFamily="34" charset="-122"/>
              </a:rPr>
              <a:t>Chat</a:t>
            </a:r>
            <a:endParaRPr lang="zh-CN" altLang="en-US" sz="3200"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6803406" y="2597786"/>
            <a:ext cx="976549" cy="584775"/>
          </a:xfrm>
          <a:prstGeom prst="rect">
            <a:avLst/>
          </a:prstGeom>
          <a:noFill/>
        </p:spPr>
        <p:txBody>
          <a:bodyPr wrap="none" rtlCol="0">
            <a:spAutoFit/>
          </a:bodyPr>
          <a:lstStyle/>
          <a:p>
            <a:r>
              <a:rPr lang="en-US" altLang="zh-CN" sz="3200" dirty="0">
                <a:latin typeface="微软雅黑" panose="020B0503020204020204" pitchFamily="34" charset="-122"/>
                <a:ea typeface="微软雅黑" panose="020B0503020204020204" pitchFamily="34" charset="-122"/>
              </a:rPr>
              <a:t>GPT</a:t>
            </a:r>
            <a:endParaRPr lang="zh-CN" altLang="en-US" sz="3200" dirty="0">
              <a:latin typeface="微软雅黑" panose="020B0503020204020204" pitchFamily="34" charset="-122"/>
              <a:ea typeface="微软雅黑" panose="020B0503020204020204" pitchFamily="34" charset="-122"/>
            </a:endParaRPr>
          </a:p>
        </p:txBody>
      </p:sp>
      <p:sp>
        <p:nvSpPr>
          <p:cNvPr id="39" name="Freeform 3"/>
          <p:cNvSpPr/>
          <p:nvPr/>
        </p:nvSpPr>
        <p:spPr>
          <a:xfrm>
            <a:off x="-15844" y="720000"/>
            <a:ext cx="12220956" cy="57911"/>
          </a:xfrm>
          <a:custGeom>
            <a:avLst/>
            <a:gdLst>
              <a:gd name="connsiteX0" fmla="*/ 14478 w 12220956"/>
              <a:gd name="connsiteY0" fmla="*/ 14477 h 57911"/>
              <a:gd name="connsiteX1" fmla="*/ 12206477 w 12220956"/>
              <a:gd name="connsiteY1" fmla="*/ 14477 h 57911"/>
            </a:gdLst>
            <a:ahLst/>
            <a:cxnLst>
              <a:cxn ang="0">
                <a:pos x="connsiteX0" y="connsiteY0"/>
              </a:cxn>
              <a:cxn ang="1">
                <a:pos x="connsiteX1" y="connsiteY1"/>
              </a:cxn>
            </a:cxnLst>
            <a:rect l="l" t="t" r="r" b="b"/>
            <a:pathLst>
              <a:path w="12220956" h="57911">
                <a:moveTo>
                  <a:pt x="14477" y="14477"/>
                </a:moveTo>
                <a:lnTo>
                  <a:pt x="12206477" y="14477"/>
                </a:lnTo>
              </a:path>
            </a:pathLst>
          </a:custGeom>
          <a:ln w="25400">
            <a:solidFill>
              <a:srgbClr val="ED7D31">
                <a:alpha val="100000"/>
              </a:srgbClr>
            </a:solidFill>
            <a:prstDash val="solid"/>
          </a:ln>
        </p:spPr>
        <p:style>
          <a:lnRef idx="1">
            <a:schemeClr val="accent1"/>
          </a:lnRef>
          <a:fillRef idx="0">
            <a:schemeClr val="accent1"/>
          </a:fillRef>
          <a:effectRef idx="0">
            <a:schemeClr val="accent1"/>
          </a:effectRef>
          <a:fontRef idx="minor">
            <a:schemeClr val="tx1"/>
          </a:fontRef>
        </p:style>
        <p:txBody>
          <a:bodyPr lIns="91440" tIns="45720" rIns="91440" bIns="45720" rtlCol="0" anchor="ctr"/>
          <a:lstStyle/>
          <a:p>
            <a:pPr algn="ctr" defTabSz="914400"/>
            <a:endParaRPr lang="zh-CN" altLang="en-US" sz="1865">
              <a:solidFill>
                <a:prstClr val="black"/>
              </a:solidFill>
              <a:latin typeface="宋体" panose="02010600030101010101" pitchFamily="2" charset="-122"/>
              <a:ea typeface="宋体" panose="02010600030101010101" pitchFamily="2"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PLACING_PICTURE_USER_VIEWPORT" val="{&quot;height&quot;:3383,&quot;width&quot;:3426}"/>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BEAUTIFY_FLAG" val=""/>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UNIT_TABLE_BEAUTIFY" val="smartTable{b5adf106-7119-4109-961e-cd436c1646d4}"/>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UNIT_PLACING_PICTURE_USER_VIEWPORT" val="{&quot;height&quot;:2292,&quot;width&quot;:4027}"/>
</p:tagLst>
</file>

<file path=ppt/tags/tag137.xml><?xml version="1.0" encoding="utf-8"?>
<p:tagLst xmlns:p="http://schemas.openxmlformats.org/presentationml/2006/main">
  <p:tag name="KSO_WM_FULL_TEXT_BEAUTIFY_COPY_ID" val="6"/>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BEAUTIFY_FLAG" val=""/>
</p:tagLst>
</file>

<file path=ppt/tags/tag141.xml><?xml version="1.0" encoding="utf-8"?>
<p:tagLst xmlns:p="http://schemas.openxmlformats.org/presentationml/2006/main">
  <p:tag name="KSO_WM_BEAUTIFY_FLAG" val=""/>
</p:tagLst>
</file>

<file path=ppt/tags/tag142.xml><?xml version="1.0" encoding="utf-8"?>
<p:tagLst xmlns:p="http://schemas.openxmlformats.org/presentationml/2006/main">
  <p:tag name="KSO_WM_BEAUTIFY_FLAG" val=""/>
</p:tagLst>
</file>

<file path=ppt/tags/tag143.xml><?xml version="1.0" encoding="utf-8"?>
<p:tagLst xmlns:p="http://schemas.openxmlformats.org/presentationml/2006/main">
  <p:tag name="KSO_WM_BEAUTIFY_FLAG" val=""/>
</p:tagLst>
</file>

<file path=ppt/tags/tag144.xml><?xml version="1.0" encoding="utf-8"?>
<p:tagLst xmlns:p="http://schemas.openxmlformats.org/presentationml/2006/main">
  <p:tag name="KSO_WM_BEAUTIFY_FLAG" val=""/>
</p:tagLst>
</file>

<file path=ppt/tags/tag145.xml><?xml version="1.0" encoding="utf-8"?>
<p:tagLst xmlns:p="http://schemas.openxmlformats.org/presentationml/2006/main">
  <p:tag name="KSO_WM_BEAUTIFY_FLAG" val=""/>
</p:tagLst>
</file>

<file path=ppt/tags/tag146.xml><?xml version="1.0" encoding="utf-8"?>
<p:tagLst xmlns:p="http://schemas.openxmlformats.org/presentationml/2006/main">
  <p:tag name="KSO_WM_BEAUTIFY_FLAG" val=""/>
</p:tagLst>
</file>

<file path=ppt/tags/tag147.xml><?xml version="1.0" encoding="utf-8"?>
<p:tagLst xmlns:p="http://schemas.openxmlformats.org/presentationml/2006/main">
  <p:tag name="KSO_WM_BEAUTIFY_FLAG" val=""/>
</p:tagLst>
</file>

<file path=ppt/tags/tag148.xml><?xml version="1.0" encoding="utf-8"?>
<p:tagLst xmlns:p="http://schemas.openxmlformats.org/presentationml/2006/main">
  <p:tag name="KSO_WM_BEAUTIFY_FLAG" val=""/>
</p:tagLst>
</file>

<file path=ppt/tags/tag149.xml><?xml version="1.0" encoding="utf-8"?>
<p:tagLst xmlns:p="http://schemas.openxmlformats.org/presentationml/2006/main">
  <p:tag name="KSO_WM_BEAUTIFY_FLAG" val=""/>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BEAUTIFY_FLAG" val=""/>
</p:tagLst>
</file>

<file path=ppt/tags/tag151.xml><?xml version="1.0" encoding="utf-8"?>
<p:tagLst xmlns:p="http://schemas.openxmlformats.org/presentationml/2006/main">
  <p:tag name="KSO_WM_BEAUTIFY_FLAG" val=""/>
</p:tagLst>
</file>

<file path=ppt/tags/tag152.xml><?xml version="1.0" encoding="utf-8"?>
<p:tagLst xmlns:p="http://schemas.openxmlformats.org/presentationml/2006/main">
  <p:tag name="KSO_WM_BEAUTIFY_FLAG" val=""/>
</p:tagLst>
</file>

<file path=ppt/tags/tag153.xml><?xml version="1.0" encoding="utf-8"?>
<p:tagLst xmlns:p="http://schemas.openxmlformats.org/presentationml/2006/main">
  <p:tag name="KSO_WM_BEAUTIFY_FLAG" val=""/>
</p:tagLst>
</file>

<file path=ppt/tags/tag154.xml><?xml version="1.0" encoding="utf-8"?>
<p:tagLst xmlns:p="http://schemas.openxmlformats.org/presentationml/2006/main">
  <p:tag name="KSO_WM_BEAUTIFY_FLAG" val=""/>
</p:tagLst>
</file>

<file path=ppt/tags/tag155.xml><?xml version="1.0" encoding="utf-8"?>
<p:tagLst xmlns:p="http://schemas.openxmlformats.org/presentationml/2006/main">
  <p:tag name="KSO_WM_BEAUTIFY_FLAG" val=""/>
</p:tagLst>
</file>

<file path=ppt/tags/tag156.xml><?xml version="1.0" encoding="utf-8"?>
<p:tagLst xmlns:p="http://schemas.openxmlformats.org/presentationml/2006/main">
  <p:tag name="KSO_WM_BEAUTIFY_FLAG" val=""/>
</p:tagLst>
</file>

<file path=ppt/tags/tag157.xml><?xml version="1.0" encoding="utf-8"?>
<p:tagLst xmlns:p="http://schemas.openxmlformats.org/presentationml/2006/main">
  <p:tag name="KSO_WM_BEAUTIFY_FLAG" val=""/>
</p:tagLst>
</file>

<file path=ppt/tags/tag158.xml><?xml version="1.0" encoding="utf-8"?>
<p:tagLst xmlns:p="http://schemas.openxmlformats.org/presentationml/2006/main">
  <p:tag name="KSO_WM_BEAUTIFY_FLAG" val=""/>
</p:tagLst>
</file>

<file path=ppt/tags/tag159.xml><?xml version="1.0" encoding="utf-8"?>
<p:tagLst xmlns:p="http://schemas.openxmlformats.org/presentationml/2006/main">
  <p:tag name="KSO_WM_BEAUTIFY_FLAG" val=""/>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BEAUTIFY_FLAG" val=""/>
</p:tagLst>
</file>

<file path=ppt/tags/tag161.xml><?xml version="1.0" encoding="utf-8"?>
<p:tagLst xmlns:p="http://schemas.openxmlformats.org/presentationml/2006/main">
  <p:tag name="KSO_WM_BEAUTIFY_FLAG" val=""/>
</p:tagLst>
</file>

<file path=ppt/tags/tag162.xml><?xml version="1.0" encoding="utf-8"?>
<p:tagLst xmlns:p="http://schemas.openxmlformats.org/presentationml/2006/main">
  <p:tag name="KSO_WM_BEAUTIFY_FLAG" val=""/>
</p:tagLst>
</file>

<file path=ppt/tags/tag163.xml><?xml version="1.0" encoding="utf-8"?>
<p:tagLst xmlns:p="http://schemas.openxmlformats.org/presentationml/2006/main">
  <p:tag name="KSO_WM_BEAUTIFY_FLAG" val=""/>
</p:tagLst>
</file>

<file path=ppt/tags/tag164.xml><?xml version="1.0" encoding="utf-8"?>
<p:tagLst xmlns:p="http://schemas.openxmlformats.org/presentationml/2006/main">
  <p:tag name="KSO_WM_BEAUTIFY_FLAG" val=""/>
</p:tagLst>
</file>

<file path=ppt/tags/tag165.xml><?xml version="1.0" encoding="utf-8"?>
<p:tagLst xmlns:p="http://schemas.openxmlformats.org/presentationml/2006/main">
  <p:tag name="KSO_WM_BEAUTIFY_FLAG" val=""/>
</p:tagLst>
</file>

<file path=ppt/tags/tag166.xml><?xml version="1.0" encoding="utf-8"?>
<p:tagLst xmlns:p="http://schemas.openxmlformats.org/presentationml/2006/main">
  <p:tag name="KSO_WM_BEAUTIFY_FLAG" val=""/>
</p:tagLst>
</file>

<file path=ppt/tags/tag167.xml><?xml version="1.0" encoding="utf-8"?>
<p:tagLst xmlns:p="http://schemas.openxmlformats.org/presentationml/2006/main">
  <p:tag name="KSO_WM_BEAUTIFY_FLAG" val=""/>
</p:tagLst>
</file>

<file path=ppt/tags/tag168.xml><?xml version="1.0" encoding="utf-8"?>
<p:tagLst xmlns:p="http://schemas.openxmlformats.org/presentationml/2006/main">
  <p:tag name="KSO_WM_BEAUTIFY_FLAG" val=""/>
</p:tagLst>
</file>

<file path=ppt/tags/tag169.xml><?xml version="1.0" encoding="utf-8"?>
<p:tagLst xmlns:p="http://schemas.openxmlformats.org/presentationml/2006/main">
  <p:tag name="KSO_WM_BEAUTIFY_FLAG" val=""/>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BEAUTIFY_FLAG" val=""/>
</p:tagLst>
</file>

<file path=ppt/tags/tag171.xml><?xml version="1.0" encoding="utf-8"?>
<p:tagLst xmlns:p="http://schemas.openxmlformats.org/presentationml/2006/main">
  <p:tag name="KSO_WM_BEAUTIFY_FLAG" val=""/>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FULL_TEXT_BEAUTIFY_COPY_ID" val="6"/>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BEAUTIFY_FLAG" val=""/>
</p:tagLst>
</file>

<file path=ppt/tags/tag205.xml><?xml version="1.0" encoding="utf-8"?>
<p:tagLst xmlns:p="http://schemas.openxmlformats.org/presentationml/2006/main">
  <p:tag name="KSO_WM_BEAUTIFY_FLAG" val=""/>
</p:tagLst>
</file>

<file path=ppt/tags/tag206.xml><?xml version="1.0" encoding="utf-8"?>
<p:tagLst xmlns:p="http://schemas.openxmlformats.org/presentationml/2006/main">
  <p:tag name="KSO_WM_BEAUTIFY_FLAG" val=""/>
</p:tagLst>
</file>

<file path=ppt/tags/tag207.xml><?xml version="1.0" encoding="utf-8"?>
<p:tagLst xmlns:p="http://schemas.openxmlformats.org/presentationml/2006/main">
  <p:tag name="KSO_WM_BEAUTIFY_FLAG" val=""/>
</p:tagLst>
</file>

<file path=ppt/tags/tag208.xml><?xml version="1.0" encoding="utf-8"?>
<p:tagLst xmlns:p="http://schemas.openxmlformats.org/presentationml/2006/main">
  <p:tag name="KSO_WM_BEAUTIFY_FLAG" val=""/>
</p:tagLst>
</file>

<file path=ppt/tags/tag209.xml><?xml version="1.0" encoding="utf-8"?>
<p:tagLst xmlns:p="http://schemas.openxmlformats.org/presentationml/2006/main">
  <p:tag name="KSO_WM_BEAUTIFY_FLAG" val=""/>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BEAUTIFY_FLAG" val=""/>
</p:tagLst>
</file>

<file path=ppt/tags/tag211.xml><?xml version="1.0" encoding="utf-8"?>
<p:tagLst xmlns:p="http://schemas.openxmlformats.org/presentationml/2006/main">
  <p:tag name="KSO_WM_BEAUTIFY_FLAG" val=""/>
</p:tagLst>
</file>

<file path=ppt/tags/tag212.xml><?xml version="1.0" encoding="utf-8"?>
<p:tagLst xmlns:p="http://schemas.openxmlformats.org/presentationml/2006/main">
  <p:tag name="KSO_WM_BEAUTIFY_FLAG" val=""/>
</p:tagLst>
</file>

<file path=ppt/tags/tag213.xml><?xml version="1.0" encoding="utf-8"?>
<p:tagLst xmlns:p="http://schemas.openxmlformats.org/presentationml/2006/main">
  <p:tag name="KSO_WM_BEAUTIFY_FLAG" val=""/>
</p:tagLst>
</file>

<file path=ppt/tags/tag214.xml><?xml version="1.0" encoding="utf-8"?>
<p:tagLst xmlns:p="http://schemas.openxmlformats.org/presentationml/2006/main">
  <p:tag name="KSO_WM_BEAUTIFY_FLAG" val=""/>
</p:tagLst>
</file>

<file path=ppt/tags/tag215.xml><?xml version="1.0" encoding="utf-8"?>
<p:tagLst xmlns:p="http://schemas.openxmlformats.org/presentationml/2006/main">
  <p:tag name="KSO_WM_BEAUTIFY_FLAG" val=""/>
</p:tagLst>
</file>

<file path=ppt/tags/tag216.xml><?xml version="1.0" encoding="utf-8"?>
<p:tagLst xmlns:p="http://schemas.openxmlformats.org/presentationml/2006/main">
  <p:tag name="KSO_WM_BEAUTIFY_FLAG" val=""/>
</p:tagLst>
</file>

<file path=ppt/tags/tag217.xml><?xml version="1.0" encoding="utf-8"?>
<p:tagLst xmlns:p="http://schemas.openxmlformats.org/presentationml/2006/main">
  <p:tag name="KSO_WM_BEAUTIFY_FLAG" val=""/>
</p:tagLst>
</file>

<file path=ppt/tags/tag218.xml><?xml version="1.0" encoding="utf-8"?>
<p:tagLst xmlns:p="http://schemas.openxmlformats.org/presentationml/2006/main">
  <p:tag name="KSO_WM_BEAUTIFY_FLAG" val=""/>
</p:tagLst>
</file>

<file path=ppt/tags/tag219.xml><?xml version="1.0" encoding="utf-8"?>
<p:tagLst xmlns:p="http://schemas.openxmlformats.org/presentationml/2006/main">
  <p:tag name="KSO_WM_BEAUTIFY_FLAG" val=""/>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BEAUTIFY_FLAG" val=""/>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 name="KSO_WM_UNIT_PLACING_PICTURE_USER_VIEWPORT" val="{&quot;height&quot;:4068,&quot;width&quot;:3423}"/>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UNIT_TABLE_BEAUTIFY" val="smartTable{95f18fa9-de2d-4477-9ae6-38d4b5449468}"/>
  <p:tag name="TABLE_ENDDRAG_ORIGIN_RECT" val="541*253"/>
  <p:tag name="TABLE_ENDDRAG_RECT" val="453*251*541*253"/>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UNIT_TABLE_BEAUTIFY" val="smartTable{6ea9312c-24c1-4c3b-8581-7157b2654826}"/>
  <p:tag name="TABLE_ENDDRAG_ORIGIN_RECT" val="823*375"/>
  <p:tag name="TABLE_ENDDRAG_RECT" val="61*132*823*375"/>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PP_MARK_KEY" val="c9c8fd14-80ab-4e71-85bb-703b143ef583"/>
  <p:tag name="COMMONDATA" val="eyJoZGlkIjoiOTM4YTU1YTIxZmNlMmVhYWQzZTJkZmRlODg3N2ZmN2YifQ=="/>
</p:tagLst>
</file>

<file path=ppt/tags/tag29.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30.xml><?xml version="1.0" encoding="utf-8"?>
<p:tagLst xmlns:p="http://schemas.openxmlformats.org/presentationml/2006/main">
  <p:tag name="KSO_WM_BEAUTIFY_FLAG" val=""/>
</p:tagLst>
</file>

<file path=ppt/tags/tag31.xml><?xml version="1.0" encoding="utf-8"?>
<p:tagLst xmlns:p="http://schemas.openxmlformats.org/presentationml/2006/main">
  <p:tag name="KSO_WM_BEAUTIFY_FLAG" val=""/>
</p:tagLst>
</file>

<file path=ppt/tags/tag32.xml><?xml version="1.0" encoding="utf-8"?>
<p:tagLst xmlns:p="http://schemas.openxmlformats.org/presentationml/2006/main">
  <p:tag name="KSO_WM_BEAUTIFY_FLAG" val=""/>
</p:tagLst>
</file>

<file path=ppt/tags/tag33.xml><?xml version="1.0" encoding="utf-8"?>
<p:tagLst xmlns:p="http://schemas.openxmlformats.org/presentationml/2006/main">
  <p:tag name="KSO_WM_BEAUTIFY_FLAG" val=""/>
</p:tagLst>
</file>

<file path=ppt/tags/tag34.xml><?xml version="1.0" encoding="utf-8"?>
<p:tagLst xmlns:p="http://schemas.openxmlformats.org/presentationml/2006/main">
  <p:tag name="KSO_WM_BEAUTIFY_FLAG" val=""/>
</p:tagLst>
</file>

<file path=ppt/tags/tag35.xml><?xml version="1.0" encoding="utf-8"?>
<p:tagLst xmlns:p="http://schemas.openxmlformats.org/presentationml/2006/main">
  <p:tag name="KSO_WM_BEAUTIFY_FLAG" val=""/>
</p:tagLst>
</file>

<file path=ppt/tags/tag36.xml><?xml version="1.0" encoding="utf-8"?>
<p:tagLst xmlns:p="http://schemas.openxmlformats.org/presentationml/2006/main">
  <p:tag name="KSO_WM_BEAUTIFY_FLAG" val=""/>
</p:tagLst>
</file>

<file path=ppt/tags/tag37.xml><?xml version="1.0" encoding="utf-8"?>
<p:tagLst xmlns:p="http://schemas.openxmlformats.org/presentationml/2006/main">
  <p:tag name="KSO_WM_BEAUTIFY_FLAG" val=""/>
</p:tagLst>
</file>

<file path=ppt/tags/tag38.xml><?xml version="1.0" encoding="utf-8"?>
<p:tagLst xmlns:p="http://schemas.openxmlformats.org/presentationml/2006/main">
  <p:tag name="KSO_WM_BEAUTIFY_FLAG" val=""/>
</p:tagLst>
</file>

<file path=ppt/tags/tag39.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40.xml><?xml version="1.0" encoding="utf-8"?>
<p:tagLst xmlns:p="http://schemas.openxmlformats.org/presentationml/2006/main">
  <p:tag name="KSO_WM_BEAUTIFY_FLAG" val=""/>
</p:tagLst>
</file>

<file path=ppt/tags/tag41.xml><?xml version="1.0" encoding="utf-8"?>
<p:tagLst xmlns:p="http://schemas.openxmlformats.org/presentationml/2006/main">
  <p:tag name="KSO_WM_BEAUTIFY_FLAG" val=""/>
</p:tagLst>
</file>

<file path=ppt/tags/tag42.xml><?xml version="1.0" encoding="utf-8"?>
<p:tagLst xmlns:p="http://schemas.openxmlformats.org/presentationml/2006/main">
  <p:tag name="KSO_WM_BEAUTIFY_FLAG" val=""/>
</p:tagLst>
</file>

<file path=ppt/tags/tag43.xml><?xml version="1.0" encoding="utf-8"?>
<p:tagLst xmlns:p="http://schemas.openxmlformats.org/presentationml/2006/main">
  <p:tag name="KSO_WM_BEAUTIFY_FLAG" val=""/>
</p:tagLst>
</file>

<file path=ppt/tags/tag44.xml><?xml version="1.0" encoding="utf-8"?>
<p:tagLst xmlns:p="http://schemas.openxmlformats.org/presentationml/2006/main">
  <p:tag name="KSO_WM_BEAUTIFY_FLAG" val=""/>
</p:tagLst>
</file>

<file path=ppt/tags/tag45.xml><?xml version="1.0" encoding="utf-8"?>
<p:tagLst xmlns:p="http://schemas.openxmlformats.org/presentationml/2006/main">
  <p:tag name="KSO_WM_BEAUTIFY_FLAG" val=""/>
</p:tagLst>
</file>

<file path=ppt/tags/tag46.xml><?xml version="1.0" encoding="utf-8"?>
<p:tagLst xmlns:p="http://schemas.openxmlformats.org/presentationml/2006/main">
  <p:tag name="KSO_WM_BEAUTIFY_FLAG" val=""/>
</p:tagLst>
</file>

<file path=ppt/tags/tag47.xml><?xml version="1.0" encoding="utf-8"?>
<p:tagLst xmlns:p="http://schemas.openxmlformats.org/presentationml/2006/main">
  <p:tag name="KSO_WM_BEAUTIFY_FLAG" val=""/>
</p:tagLst>
</file>

<file path=ppt/tags/tag48.xml><?xml version="1.0" encoding="utf-8"?>
<p:tagLst xmlns:p="http://schemas.openxmlformats.org/presentationml/2006/main">
  <p:tag name="KSO_WM_BEAUTIFY_FLAG" val=""/>
</p:tagLst>
</file>

<file path=ppt/tags/tag49.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50.xml><?xml version="1.0" encoding="utf-8"?>
<p:tagLst xmlns:p="http://schemas.openxmlformats.org/presentationml/2006/main">
  <p:tag name="KSO_WM_BEAUTIFY_FLAG" val=""/>
</p:tagLst>
</file>

<file path=ppt/tags/tag51.xml><?xml version="1.0" encoding="utf-8"?>
<p:tagLst xmlns:p="http://schemas.openxmlformats.org/presentationml/2006/main">
  <p:tag name="KSO_WM_BEAUTIFY_FLAG" val=""/>
</p:tagLst>
</file>

<file path=ppt/tags/tag52.xml><?xml version="1.0" encoding="utf-8"?>
<p:tagLst xmlns:p="http://schemas.openxmlformats.org/presentationml/2006/main">
  <p:tag name="KSO_WM_BEAUTIFY_FLAG" val=""/>
</p:tagLst>
</file>

<file path=ppt/tags/tag53.xml><?xml version="1.0" encoding="utf-8"?>
<p:tagLst xmlns:p="http://schemas.openxmlformats.org/presentationml/2006/main">
  <p:tag name="KSO_WM_BEAUTIFY_FLAG" val=""/>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UNIT_ISCONTENTSTITLE" val="0"/>
  <p:tag name="KSO_WM_UNIT_PRESET_TEXT" val="添加标题"/>
  <p:tag name="KSO_WM_UNIT_NOCLEAR" val="0"/>
  <p:tag name="KSO_WM_UNIT_VALUE" val="35"/>
  <p:tag name="KSO_WM_UNIT_HIGHLIGHT" val="0"/>
  <p:tag name="KSO_WM_UNIT_COMPATIBLE" val="0"/>
  <p:tag name="KSO_WM_UNIT_DIAGRAM_ISNUMVISUAL" val="0"/>
  <p:tag name="KSO_WM_UNIT_DIAGRAM_ISREFERUNIT" val="0"/>
  <p:tag name="KSO_WM_DIAGRAM_GROUP_CODE" val="n1-1"/>
  <p:tag name="KSO_WM_UNIT_TYPE" val="n_h_a"/>
  <p:tag name="KSO_WM_UNIT_INDEX" val="1_2_1"/>
  <p:tag name="KSO_WM_UNIT_ID" val="diagram160003_4*n_h_a*1_2_1"/>
  <p:tag name="KSO_WM_TEMPLATE_CATEGORY" val="diagram"/>
  <p:tag name="KSO_WM_TEMPLATE_INDEX" val="160003"/>
  <p:tag name="KSO_WM_UNIT_LAYERLEVEL" val="1_1_1"/>
  <p:tag name="KSO_WM_TAG_VERSION" val="1.0"/>
  <p:tag name="KSO_WM_BEAUTIFY_FLAG" val="#wm#"/>
  <p:tag name="KSO_WM_UNIT_FILL_FORE_SCHEMECOLOR_INDEX" val="5"/>
  <p:tag name="KSO_WM_UNIT_FILL_TYPE" val="1"/>
  <p:tag name="KSO_WM_UNIT_TEXT_FILL_FORE_SCHEMECOLOR_INDEX" val="14"/>
  <p:tag name="KSO_WM_UNIT_TEXT_FILL_TYPE" val="1"/>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1_1"/>
  <p:tag name="KSO_WM_UNIT_ID" val="diagram160003_4*n_h_h_i*1_1_1_1"/>
  <p:tag name="KSO_WM_TEMPLATE_CATEGORY" val="diagram"/>
  <p:tag name="KSO_WM_TEMPLATE_INDEX" val="160003"/>
  <p:tag name="KSO_WM_UNIT_LAYERLEVEL" val="1_1_1_1"/>
  <p:tag name="KSO_WM_TAG_VERSION" val="1.0"/>
  <p:tag name="KSO_WM_BEAUTIFY_FLAG" val="#wm#"/>
  <p:tag name="KSO_WM_UNIT_FILL_FORE_SCHEMECOLOR_INDEX" val="5"/>
  <p:tag name="KSO_WM_UNIT_FILL_TYPE" val="1"/>
  <p:tag name="KSO_WM_UNIT_TEXT_FILL_FORE_SCHEMECOLOR_INDEX" val="5"/>
  <p:tag name="KSO_WM_UNIT_TEXT_FILL_TYPE" val="1"/>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2_1"/>
  <p:tag name="KSO_WM_UNIT_ID" val="diagram160003_4*n_h_h_i*1_1_2_1"/>
  <p:tag name="KSO_WM_TEMPLATE_CATEGORY" val="diagram"/>
  <p:tag name="KSO_WM_TEMPLATE_INDEX" val="160003"/>
  <p:tag name="KSO_WM_UNIT_LAYERLEVEL" val="1_1_1_1"/>
  <p:tag name="KSO_WM_TAG_VERSION" val="1.0"/>
  <p:tag name="KSO_WM_BEAUTIFY_FLAG" val="#wm#"/>
  <p:tag name="KSO_WM_UNIT_FILL_FORE_SCHEMECOLOR_INDEX" val="6"/>
  <p:tag name="KSO_WM_UNIT_FILL_TYPE" val="1"/>
  <p:tag name="KSO_WM_UNIT_TEXT_FILL_FORE_SCHEMECOLOR_INDEX" val="5"/>
  <p:tag name="KSO_WM_UNIT_TEXT_FILL_TYPE" val="1"/>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3_1"/>
  <p:tag name="KSO_WM_UNIT_ID" val="diagram160003_4*n_h_h_i*1_1_3_1"/>
  <p:tag name="KSO_WM_TEMPLATE_CATEGORY" val="diagram"/>
  <p:tag name="KSO_WM_TEMPLATE_INDEX" val="160003"/>
  <p:tag name="KSO_WM_UNIT_LAYERLEVEL" val="1_1_1_1"/>
  <p:tag name="KSO_WM_TAG_VERSION" val="1.0"/>
  <p:tag name="KSO_WM_BEAUTIFY_FLAG" val="#wm#"/>
  <p:tag name="KSO_WM_UNIT_FILL_FORE_SCHEMECOLOR_INDEX" val="7"/>
  <p:tag name="KSO_WM_UNIT_FILL_TYPE" val="1"/>
  <p:tag name="KSO_WM_UNIT_TEXT_FILL_FORE_SCHEMECOLOR_INDEX" val="5"/>
  <p:tag name="KSO_WM_UNIT_TEXT_FILL_TYPE" val="1"/>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1_4_1"/>
  <p:tag name="KSO_WM_UNIT_ID" val="diagram160003_4*n_h_h_i*1_1_4_1"/>
  <p:tag name="KSO_WM_TEMPLATE_CATEGORY" val="diagram"/>
  <p:tag name="KSO_WM_TEMPLATE_INDEX" val="160003"/>
  <p:tag name="KSO_WM_UNIT_LAYERLEVEL" val="1_1_1_1"/>
  <p:tag name="KSO_WM_TAG_VERSION" val="1.0"/>
  <p:tag name="KSO_WM_BEAUTIFY_FLAG" val="#wm#"/>
  <p:tag name="KSO_WM_UNIT_FILL_FORE_SCHEMECOLOR_INDEX" val="8"/>
  <p:tag name="KSO_WM_UNIT_FILL_TYPE" val="1"/>
  <p:tag name="KSO_WM_UNIT_TEXT_FILL_FORE_SCHEMECOLOR_INDEX" val="5"/>
  <p:tag name="KSO_WM_UNIT_TEXT_FILL_TYPE" val="1"/>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19433</Words>
  <Application>WPS 演示</Application>
  <PresentationFormat>自定义</PresentationFormat>
  <Paragraphs>1866</Paragraphs>
  <Slides>69</Slides>
  <Notes>23</Notes>
  <HiddenSlides>0</HiddenSlides>
  <MMClips>2</MMClips>
  <ScaleCrop>false</ScaleCrop>
  <HeadingPairs>
    <vt:vector size="6" baseType="variant">
      <vt:variant>
        <vt:lpstr>已用的字体</vt:lpstr>
      </vt:variant>
      <vt:variant>
        <vt:i4>24</vt:i4>
      </vt:variant>
      <vt:variant>
        <vt:lpstr>主题</vt:lpstr>
      </vt:variant>
      <vt:variant>
        <vt:i4>3</vt:i4>
      </vt:variant>
      <vt:variant>
        <vt:lpstr>幻灯片标题</vt:lpstr>
      </vt:variant>
      <vt:variant>
        <vt:i4>69</vt:i4>
      </vt:variant>
    </vt:vector>
  </HeadingPairs>
  <TitlesOfParts>
    <vt:vector size="96" baseType="lpstr">
      <vt:lpstr>Arial</vt:lpstr>
      <vt:lpstr>宋体</vt:lpstr>
      <vt:lpstr>Wingdings</vt:lpstr>
      <vt:lpstr>微软雅黑</vt:lpstr>
      <vt:lpstr>Times New Roman</vt:lpstr>
      <vt:lpstr>黑体</vt:lpstr>
      <vt:lpstr>Tahoma</vt:lpstr>
      <vt:lpstr>Tahoma</vt:lpstr>
      <vt:lpstr>굴림</vt:lpstr>
      <vt:lpstr>굴림</vt:lpstr>
      <vt:lpstr>Segoe Print</vt:lpstr>
      <vt:lpstr>Arial Unicode MS</vt:lpstr>
      <vt:lpstr>Calibri</vt:lpstr>
      <vt:lpstr>等线</vt:lpstr>
      <vt:lpstr>Calibri</vt:lpstr>
      <vt:lpstr>华文楷体</vt:lpstr>
      <vt:lpstr>TencentSans W3</vt:lpstr>
      <vt:lpstr>Helvetica Neue</vt:lpstr>
      <vt:lpstr>楷体</vt:lpstr>
      <vt:lpstr>Arial</vt:lpstr>
      <vt:lpstr>Wingdings</vt:lpstr>
      <vt:lpstr>等线 Light</vt:lpstr>
      <vt:lpstr>Adobe Gothic Std B</vt:lpstr>
      <vt:lpstr>PMingLiU</vt:lpstr>
      <vt:lpstr>Office 主题​​</vt:lpstr>
      <vt:lpstr>1_Office 主题​​</vt:lpstr>
      <vt:lpstr>Office 主题</vt:lpstr>
      <vt:lpstr>PowerPoint 演示文稿</vt:lpstr>
      <vt:lpstr>PowerPoint 演示文稿</vt:lpstr>
      <vt:lpstr>PowerPoint 演示文稿</vt:lpstr>
      <vt:lpstr>PowerPoint 演示文稿</vt:lpstr>
      <vt:lpstr>ChatGPT火爆出圈</vt:lpstr>
      <vt:lpstr>ChatGPT在多种任务上表现惊艳</vt:lpstr>
      <vt:lpstr>PowerPoint 演示文稿</vt:lpstr>
      <vt:lpstr>PowerPoint 演示文稿</vt:lpstr>
      <vt:lpstr>什么是ChatGPT</vt:lpstr>
      <vt:lpstr>聊天机器人的演变——越玩越好的模仿游戏</vt:lpstr>
      <vt:lpstr>聊天机器人的演变——越玩越好的模仿游戏</vt:lpstr>
      <vt:lpstr>YuWu,WeiWu,ChenXing,MingZhou,ZhoujunLi:SequentialMatchingNetwork:ANewArchitectureforMulti-turnResponseSelectioninRetrieval-BasedChatbots.ACL2017</vt:lpstr>
      <vt:lpstr>Yu Wu, Wei Wu, Chen Xing, Ming Zhou, Zhoujun Li:  Sequential Matching Network: A New Architecture  for Multi-turn Response Selection in Retrieval-Based Chatbots.    ACL 2017</vt:lpstr>
      <vt:lpstr>Yu Wu, Wei Wu, Dejian Yang, Can Xu, Zhoujun Li, Ming Zhou:  Neural Response Generation with Dynamic Vocabularies.   AAAI 2018</vt:lpstr>
      <vt:lpstr>Zhao Yan, Nan Duan, Junwei Bao, Peng Chen, Ming Zhou, Zhoujun Li, Jianshe Zhou:  DocChat: An Information Retrieval Approach for Chatbot Engines Using Unstructured Documents,  ACL 2016</vt:lpstr>
      <vt:lpstr>Ze Yang, Wei Wu, Huang Hu, Can Xu, Wei Wang, Zhoujun Li. Open Domain Dialogue Generation with Latent Images,   AAAI 2021</vt:lpstr>
      <vt:lpstr>Jiaqi Bai, Ze Yang, Xinnian Liang, Wei Wang and Zhoujun Li.  Learning to Copy Coherent Knowledge for Response Generation.   AAAI 2021</vt:lpstr>
      <vt:lpstr>PowerPoint 演示文稿</vt:lpstr>
      <vt:lpstr>PowerPoint 演示文稿</vt:lpstr>
      <vt:lpstr>PowerPoint 演示文稿</vt:lpstr>
      <vt:lpstr>深入剖析ChatGPT——训练方法</vt:lpstr>
      <vt:lpstr>深入剖析ChatGPT——提示的编写原则与类型</vt:lpstr>
      <vt:lpstr>ChatGPTPrompt设计原则</vt:lpstr>
      <vt:lpstr>ChatGPTPrompt对结果的影响</vt:lpstr>
      <vt:lpstr>PowerPoint 演示文稿</vt:lpstr>
      <vt:lpstr>PowerPoint 演示文稿</vt:lpstr>
      <vt:lpstr>PowerPoint 演示文稿</vt:lpstr>
      <vt:lpstr>PowerPoint 演示文稿</vt:lpstr>
      <vt:lpstr>ChatGPT缺陷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观ChatGPT现象：诗四首</vt:lpstr>
      <vt:lpstr>观ChatGPT现象：诗四首</vt:lpstr>
      <vt:lpstr>梦回珞珈：诗三首</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zhaoyan(闫昭)</dc:creator>
  <cp:lastModifiedBy>琼</cp:lastModifiedBy>
  <cp:revision>1448</cp:revision>
  <dcterms:created xsi:type="dcterms:W3CDTF">2023-02-09T01:07:00Z</dcterms:created>
  <dcterms:modified xsi:type="dcterms:W3CDTF">2023-05-26T14:42:29Z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36FB39483FEC4408B4C17BDE8EFF63B6_13</vt:lpwstr>
  </property>
  <property fmtid="{D5CDD505-2E9C-101B-9397-08002B2CF9AE}" pid="3" name="KSOProductBuildVer">
    <vt:lpwstr>2052-11.1.0.14309</vt:lpwstr>
  </property>
</Properties>
</file>